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1" r:id="rId13"/>
    <p:sldId id="268" r:id="rId14"/>
    <p:sldId id="272" r:id="rId15"/>
    <p:sldId id="269" r:id="rId16"/>
    <p:sldId id="270"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9/10/2021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07910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9/10/2021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10938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9/10/2021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21826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9/10/2021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0719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9/10/2021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12843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6BDC90-E1CF-4C45-8158-49C33B0B32A6}" type="datetimeFigureOut">
              <a:rPr lang="en-AU" smtClean="0"/>
              <a:t>9/10/2021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53878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6BDC90-E1CF-4C45-8158-49C33B0B32A6}" type="datetimeFigureOut">
              <a:rPr lang="en-AU" smtClean="0"/>
              <a:t>9/10/2021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39433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9/10/2021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66267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9/10/2021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407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9/10/2021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104227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6BDC90-E1CF-4C45-8158-49C33B0B32A6}" type="datetimeFigureOut">
              <a:rPr lang="en-AU" smtClean="0"/>
              <a:t>9/10/2021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02382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6BDC90-E1CF-4C45-8158-49C33B0B32A6}" type="datetimeFigureOut">
              <a:rPr lang="en-AU" smtClean="0"/>
              <a:t>9/10/2021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86283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6BDC90-E1CF-4C45-8158-49C33B0B32A6}" type="datetimeFigureOut">
              <a:rPr lang="en-AU" smtClean="0"/>
              <a:t>9/10/2021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19809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6BDC90-E1CF-4C45-8158-49C33B0B32A6}" type="datetimeFigureOut">
              <a:rPr lang="en-AU" smtClean="0"/>
              <a:t>9/10/2021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239365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BDC90-E1CF-4C45-8158-49C33B0B32A6}" type="datetimeFigureOut">
              <a:rPr lang="en-AU" smtClean="0"/>
              <a:t>9/10/2021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17808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9/10/2021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9626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9/10/2021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11069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66BDC90-E1CF-4C45-8158-49C33B0B32A6}" type="datetimeFigureOut">
              <a:rPr lang="en-AU" smtClean="0"/>
              <a:t>9/10/2021</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BABC29-A374-4DCA-8D2C-2A5A1306243F}" type="slidenum">
              <a:rPr lang="en-AU" smtClean="0"/>
              <a:t>‹#›</a:t>
            </a:fld>
            <a:endParaRPr lang="en-AU"/>
          </a:p>
        </p:txBody>
      </p:sp>
    </p:spTree>
    <p:extLst>
      <p:ext uri="{BB962C8B-B14F-4D97-AF65-F5344CB8AC3E}">
        <p14:creationId xmlns:p14="http://schemas.microsoft.com/office/powerpoint/2010/main" val="1647747315"/>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6159-6DBC-46EF-B220-E639D3B37DF2}"/>
              </a:ext>
            </a:extLst>
          </p:cNvPr>
          <p:cNvSpPr>
            <a:spLocks noGrp="1"/>
          </p:cNvSpPr>
          <p:nvPr>
            <p:ph type="title"/>
          </p:nvPr>
        </p:nvSpPr>
        <p:spPr/>
        <p:txBody>
          <a:bodyPr/>
          <a:lstStyle/>
          <a:p>
            <a:endParaRPr lang="en-AU"/>
          </a:p>
        </p:txBody>
      </p:sp>
      <p:pic>
        <p:nvPicPr>
          <p:cNvPr id="6" name="Content Placeholder 5" descr="A person with long hair&#10;&#10;Description automatically generated with low confidence">
            <a:extLst>
              <a:ext uri="{FF2B5EF4-FFF2-40B4-BE49-F238E27FC236}">
                <a16:creationId xmlns:a16="http://schemas.microsoft.com/office/drawing/2014/main" id="{56CFF17B-F519-4A97-8824-C618FCE00E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499" b="6250"/>
          <a:stretch/>
        </p:blipFill>
        <p:spPr>
          <a:xfrm>
            <a:off x="3352800" y="0"/>
            <a:ext cx="8839200" cy="6858000"/>
          </a:xfrm>
        </p:spPr>
      </p:pic>
      <p:sp>
        <p:nvSpPr>
          <p:cNvPr id="7" name="Rectangle 6">
            <a:extLst>
              <a:ext uri="{FF2B5EF4-FFF2-40B4-BE49-F238E27FC236}">
                <a16:creationId xmlns:a16="http://schemas.microsoft.com/office/drawing/2014/main" id="{417C8152-915E-4A56-967A-872F9055635A}"/>
              </a:ext>
            </a:extLst>
          </p:cNvPr>
          <p:cNvSpPr/>
          <p:nvPr/>
        </p:nvSpPr>
        <p:spPr>
          <a:xfrm>
            <a:off x="-1" y="0"/>
            <a:ext cx="7772401" cy="6858000"/>
          </a:xfrm>
          <a:prstGeom prst="rect">
            <a:avLst/>
          </a:prstGeom>
          <a:gradFill flip="none" rotWithShape="1">
            <a:gsLst>
              <a:gs pos="0">
                <a:schemeClr val="bg1"/>
              </a:gs>
              <a:gs pos="88000">
                <a:srgbClr val="000000">
                  <a:alpha val="23000"/>
                </a:srgbClr>
              </a:gs>
              <a:gs pos="76000">
                <a:srgbClr val="000000">
                  <a:alpha val="52000"/>
                </a:srgbClr>
              </a:gs>
              <a:gs pos="59000">
                <a:schemeClr val="bg1"/>
              </a:gs>
              <a:gs pos="100000">
                <a:schemeClr val="bg1">
                  <a:alpha val="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9516A5A9-7F70-40E5-A851-2CFCBB4FABE4}"/>
              </a:ext>
            </a:extLst>
          </p:cNvPr>
          <p:cNvSpPr txBox="1">
            <a:spLocks/>
          </p:cNvSpPr>
          <p:nvPr/>
        </p:nvSpPr>
        <p:spPr>
          <a:xfrm>
            <a:off x="838200" y="484188"/>
            <a:ext cx="4023360" cy="4183062"/>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9600" dirty="0">
                <a:latin typeface="Insignia LT Std" panose="020B0704020203020404" pitchFamily="34" charset="0"/>
              </a:rPr>
              <a:t>Return</a:t>
            </a:r>
            <a:br>
              <a:rPr lang="en-AU" sz="6000" dirty="0">
                <a:latin typeface="Insignia LT Std" panose="020B0704020203020404" pitchFamily="34" charset="0"/>
              </a:rPr>
            </a:br>
            <a:r>
              <a:rPr lang="en-AU" sz="4800" dirty="0">
                <a:latin typeface="Century Gothic" panose="020B0502020202020204" pitchFamily="34" charset="0"/>
              </a:rPr>
              <a:t>of the </a:t>
            </a:r>
            <a:br>
              <a:rPr lang="en-AU" sz="6000" dirty="0">
                <a:latin typeface="Century Gothic" panose="020B0502020202020204" pitchFamily="34" charset="0"/>
              </a:rPr>
            </a:br>
            <a:r>
              <a:rPr lang="en-AU" sz="9600" dirty="0">
                <a:latin typeface="Insignia LT Std" panose="020B0704020203020404" pitchFamily="34" charset="0"/>
              </a:rPr>
              <a:t>King</a:t>
            </a:r>
            <a:endParaRPr lang="en-AU" sz="6000" dirty="0">
              <a:latin typeface="Insignia LT Std" panose="020B0704020203020404" pitchFamily="34" charset="0"/>
            </a:endParaRPr>
          </a:p>
        </p:txBody>
      </p:sp>
      <p:cxnSp>
        <p:nvCxnSpPr>
          <p:cNvPr id="10" name="Straight Connector 9">
            <a:extLst>
              <a:ext uri="{FF2B5EF4-FFF2-40B4-BE49-F238E27FC236}">
                <a16:creationId xmlns:a16="http://schemas.microsoft.com/office/drawing/2014/main" id="{75493FB7-0B46-40AD-8D83-FE41A411CD8F}"/>
              </a:ext>
            </a:extLst>
          </p:cNvPr>
          <p:cNvCxnSpPr/>
          <p:nvPr/>
        </p:nvCxnSpPr>
        <p:spPr>
          <a:xfrm>
            <a:off x="621030" y="4762500"/>
            <a:ext cx="4457700" cy="0"/>
          </a:xfrm>
          <a:prstGeom prst="line">
            <a:avLst/>
          </a:prstGeom>
          <a:ln w="25400">
            <a:solidFill>
              <a:schemeClr val="tx1"/>
            </a:solidFill>
          </a:ln>
          <a:effectLst>
            <a:outerShdw blurRad="50800" dist="38100" dir="2700000" algn="tl" rotWithShape="0">
              <a:schemeClr val="tx2">
                <a:alpha val="40000"/>
              </a:schemeClr>
            </a:outerShdw>
          </a:effectLst>
        </p:spPr>
        <p:style>
          <a:lnRef idx="2">
            <a:schemeClr val="accent4"/>
          </a:lnRef>
          <a:fillRef idx="0">
            <a:schemeClr val="accent4"/>
          </a:fillRef>
          <a:effectRef idx="1">
            <a:schemeClr val="accent4"/>
          </a:effectRef>
          <a:fontRef idx="minor">
            <a:schemeClr val="tx1"/>
          </a:fontRef>
        </p:style>
      </p:cxnSp>
      <p:sp>
        <p:nvSpPr>
          <p:cNvPr id="11" name="TextBox 10">
            <a:extLst>
              <a:ext uri="{FF2B5EF4-FFF2-40B4-BE49-F238E27FC236}">
                <a16:creationId xmlns:a16="http://schemas.microsoft.com/office/drawing/2014/main" id="{8EC4322C-BE2C-4A43-AF8C-89AE0F7C5F8E}"/>
              </a:ext>
            </a:extLst>
          </p:cNvPr>
          <p:cNvSpPr txBox="1"/>
          <p:nvPr/>
        </p:nvSpPr>
        <p:spPr>
          <a:xfrm>
            <a:off x="704850" y="5245446"/>
            <a:ext cx="4257675" cy="523220"/>
          </a:xfrm>
          <a:prstGeom prst="rect">
            <a:avLst/>
          </a:prstGeom>
          <a:noFill/>
        </p:spPr>
        <p:txBody>
          <a:bodyPr wrap="square" rtlCol="0">
            <a:spAutoFit/>
          </a:bodyPr>
          <a:lstStyle/>
          <a:p>
            <a:pPr algn="ctr"/>
            <a:r>
              <a:rPr lang="en-AU" sz="2800" i="1" dirty="0">
                <a:latin typeface="Century Gothic" panose="020B0502020202020204" pitchFamily="34" charset="0"/>
              </a:rPr>
              <a:t>Dealing with the Stuff</a:t>
            </a:r>
          </a:p>
        </p:txBody>
      </p:sp>
    </p:spTree>
    <p:extLst>
      <p:ext uri="{BB962C8B-B14F-4D97-AF65-F5344CB8AC3E}">
        <p14:creationId xmlns:p14="http://schemas.microsoft.com/office/powerpoint/2010/main" val="251370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1 Timothy 6:6-10</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lnSpc>
                <a:spcPct val="107000"/>
              </a:lnSpc>
              <a:spcAft>
                <a:spcPts val="800"/>
              </a:spcAft>
              <a:buNone/>
            </a:pPr>
            <a:r>
              <a:rPr lang="en-AU" sz="3600" dirty="0">
                <a:solidFill>
                  <a:schemeClr val="tx1">
                    <a:lumMod val="95000"/>
                  </a:schemeClr>
                </a:solidFill>
                <a:effectLst/>
                <a:latin typeface="Century Gothic" panose="020B0502020202020204" pitchFamily="34" charset="0"/>
                <a:cs typeface="Calibri" panose="020F0502020204030204" pitchFamily="34" charset="0"/>
              </a:rPr>
              <a:t>Yet true godliness with contentment is itself great wealth. After all, we brought nothing with us when we came into the world, and we can’t take anything with us when we leave it. So if we have enough food and clothing, let us be content.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11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1 Timothy 6:6-10</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lnSpc>
                <a:spcPct val="107000"/>
              </a:lnSpc>
              <a:spcAft>
                <a:spcPts val="800"/>
              </a:spcAft>
              <a:buNone/>
            </a:pPr>
            <a:r>
              <a:rPr lang="en-AU" sz="3600" dirty="0">
                <a:solidFill>
                  <a:schemeClr val="tx1">
                    <a:lumMod val="95000"/>
                  </a:schemeClr>
                </a:solidFill>
                <a:effectLst/>
                <a:latin typeface="Century Gothic" panose="020B0502020202020204" pitchFamily="34" charset="0"/>
                <a:cs typeface="Calibri" panose="020F0502020204030204" pitchFamily="34" charset="0"/>
              </a:rPr>
              <a:t>But people who long to be rich fall into temptation and are trapped by many foolish and harmful desires that plunge them into ruin and destruction.</a:t>
            </a:r>
          </a:p>
          <a:p>
            <a:pPr marL="36900" indent="0">
              <a:lnSpc>
                <a:spcPct val="107000"/>
              </a:lnSpc>
              <a:spcAft>
                <a:spcPts val="800"/>
              </a:spcAft>
              <a:buNone/>
            </a:pPr>
            <a:r>
              <a:rPr lang="en-AU" sz="3600" dirty="0">
                <a:solidFill>
                  <a:schemeClr val="tx1">
                    <a:lumMod val="95000"/>
                  </a:schemeClr>
                </a:solidFill>
                <a:effectLst/>
                <a:latin typeface="Century Gothic" panose="020B0502020202020204" pitchFamily="34" charset="0"/>
                <a:cs typeface="Calibri" panose="020F0502020204030204" pitchFamily="34" charset="0"/>
              </a:rPr>
              <a:t>For the love of money is the root of all kinds of evil. And some people, craving money, have wandered from the true faith and pierced themselves with many sorrows.</a:t>
            </a:r>
          </a:p>
          <a:p>
            <a:pPr marL="36900" indent="0">
              <a:lnSpc>
                <a:spcPct val="107000"/>
              </a:lnSpc>
              <a:spcAft>
                <a:spcPts val="800"/>
              </a:spcAft>
              <a:buNone/>
            </a:pPr>
            <a:endParaRPr lang="en-AU" sz="3600" dirty="0">
              <a:solidFill>
                <a:schemeClr val="tx1">
                  <a:lumMod val="95000"/>
                </a:schemeClr>
              </a:solidFill>
              <a:effectLst/>
              <a:latin typeface="Century Gothic" panose="020B0502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35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833514" y="1765814"/>
            <a:ext cx="10524972" cy="3326372"/>
          </a:xfrm>
        </p:spPr>
        <p:txBody>
          <a:bodyPr>
            <a:normAutofit/>
          </a:bodyPr>
          <a:lstStyle/>
          <a:p>
            <a:r>
              <a:rPr lang="en-AU" sz="6000" dirty="0">
                <a:solidFill>
                  <a:schemeClr val="tx1">
                    <a:lumMod val="95000"/>
                  </a:schemeClr>
                </a:solidFill>
                <a:latin typeface="Insignia LT Std" panose="020B0704020203020404" pitchFamily="34" charset="0"/>
              </a:rPr>
              <a:t>1. We are only stewards of what we’ve been given. </a:t>
            </a:r>
            <a:endParaRPr lang="en-AU" sz="6000" i="1" dirty="0">
              <a:solidFill>
                <a:schemeClr val="tx1">
                  <a:lumMod val="95000"/>
                </a:schemeClr>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97406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Psalm 24:1</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buNone/>
            </a:pPr>
            <a:r>
              <a:rPr lang="en-AU" sz="3600" dirty="0">
                <a:solidFill>
                  <a:schemeClr val="tx1">
                    <a:lumMod val="95000"/>
                  </a:schemeClr>
                </a:solidFill>
                <a:effectLst/>
                <a:latin typeface="Century Gothic" panose="020B0502020202020204" pitchFamily="34" charset="0"/>
                <a:cs typeface="Calibri" panose="020F0502020204030204" pitchFamily="34" charset="0"/>
              </a:rPr>
              <a:t>The earth is the Lord’s, and everything in it.</a:t>
            </a:r>
            <a:br>
              <a:rPr lang="en-AU" sz="3600" dirty="0">
                <a:solidFill>
                  <a:schemeClr val="tx1">
                    <a:lumMod val="95000"/>
                  </a:schemeClr>
                </a:solidFill>
                <a:effectLst/>
                <a:latin typeface="Century Gothic" panose="020B0502020202020204" pitchFamily="34" charset="0"/>
                <a:cs typeface="Calibri" panose="020F0502020204030204" pitchFamily="34" charset="0"/>
              </a:rPr>
            </a:br>
            <a:r>
              <a:rPr lang="en-AU" sz="3600" dirty="0">
                <a:solidFill>
                  <a:schemeClr val="tx1">
                    <a:lumMod val="95000"/>
                  </a:schemeClr>
                </a:solidFill>
                <a:effectLst/>
                <a:latin typeface="Century Gothic" panose="020B0502020202020204" pitchFamily="34" charset="0"/>
                <a:cs typeface="Calibri" panose="020F0502020204030204" pitchFamily="34" charset="0"/>
              </a:rPr>
              <a:t>    The world and all its people belong to him.</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36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833514" y="1765814"/>
            <a:ext cx="10524972" cy="3326372"/>
          </a:xfrm>
        </p:spPr>
        <p:txBody>
          <a:bodyPr>
            <a:normAutofit/>
          </a:bodyPr>
          <a:lstStyle/>
          <a:p>
            <a:r>
              <a:rPr lang="en-AU" sz="6000" dirty="0">
                <a:solidFill>
                  <a:schemeClr val="tx1">
                    <a:lumMod val="95000"/>
                  </a:schemeClr>
                </a:solidFill>
                <a:latin typeface="Insignia LT Std" panose="020B0704020203020404" pitchFamily="34" charset="0"/>
              </a:rPr>
              <a:t>2. What we get is to be used to help others. </a:t>
            </a:r>
            <a:endParaRPr lang="en-AU" sz="6000" i="1" dirty="0">
              <a:solidFill>
                <a:schemeClr val="tx1">
                  <a:lumMod val="95000"/>
                </a:schemeClr>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60859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James 1:27</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buNone/>
            </a:pPr>
            <a:r>
              <a:rPr lang="en-AU" sz="3600" dirty="0">
                <a:solidFill>
                  <a:schemeClr val="tx1">
                    <a:lumMod val="95000"/>
                  </a:schemeClr>
                </a:solidFill>
                <a:effectLst/>
                <a:latin typeface="Century Gothic" panose="020B0502020202020204" pitchFamily="34" charset="0"/>
                <a:cs typeface="Calibri" panose="020F0502020204030204" pitchFamily="34" charset="0"/>
              </a:rPr>
              <a:t>Pure and genuine religion in the sight of God the Father means caring for orphans and widows in their distress and refusing to let the world corrupt you.</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9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1 Timothy 5:8</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buNone/>
            </a:pPr>
            <a:r>
              <a:rPr lang="en-AU" sz="3600" dirty="0">
                <a:solidFill>
                  <a:schemeClr val="tx1">
                    <a:lumMod val="95000"/>
                  </a:schemeClr>
                </a:solidFill>
                <a:effectLst/>
                <a:latin typeface="Century Gothic" panose="020B0502020202020204" pitchFamily="34" charset="0"/>
                <a:cs typeface="Calibri" panose="020F0502020204030204" pitchFamily="34" charset="0"/>
              </a:rPr>
              <a:t>But those who won’t care for their relatives, especially those in their own household, have denied the true faith. Such people are worse than unbelievers.</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7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833514" y="1765814"/>
            <a:ext cx="10524972" cy="3326372"/>
          </a:xfrm>
        </p:spPr>
        <p:txBody>
          <a:bodyPr>
            <a:normAutofit/>
          </a:bodyPr>
          <a:lstStyle/>
          <a:p>
            <a:r>
              <a:rPr lang="en-AU" sz="6000" dirty="0">
                <a:solidFill>
                  <a:schemeClr val="tx1">
                    <a:lumMod val="95000"/>
                  </a:schemeClr>
                </a:solidFill>
                <a:latin typeface="Insignia LT Std" panose="020B0704020203020404" pitchFamily="34" charset="0"/>
              </a:rPr>
              <a:t>3. Remember that the Master is returning</a:t>
            </a:r>
            <a:endParaRPr lang="en-AU" sz="6000" i="1" dirty="0">
              <a:solidFill>
                <a:schemeClr val="tx1">
                  <a:lumMod val="95000"/>
                </a:schemeClr>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4114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Luke 12:47-48</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lnSpcReduction="10000"/>
          </a:bodyPr>
          <a:lstStyle/>
          <a:p>
            <a:pPr marL="36900" indent="0">
              <a:buNone/>
            </a:pPr>
            <a: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“And a servant who knows what the master wants, but isn’t prepared and doesn’t carry out those instructions, will be severely punished. But someone who does not know, and then does something wrong, will be punished only lightly. When someone has been given much, much will be required in return; and when someone has been entrusted with much, even more will be required.</a:t>
            </a:r>
            <a:endParaRPr lang="en-AU" sz="3600" dirty="0">
              <a:solidFill>
                <a:schemeClr val="tx1"/>
              </a:solidFill>
              <a:effectLst/>
              <a:latin typeface="Century Gothic" panose="020B0502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Matthew 24:45-51</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737622"/>
          </a:xfrm>
        </p:spPr>
        <p:txBody>
          <a:bodyPr>
            <a:normAutofit fontScale="92500"/>
          </a:bodyPr>
          <a:lstStyle/>
          <a:p>
            <a:pPr marL="36900" indent="0">
              <a:buNone/>
            </a:pPr>
            <a:r>
              <a:rPr lang="en-AU" sz="3600" dirty="0">
                <a:solidFill>
                  <a:schemeClr val="tx1">
                    <a:lumMod val="95000"/>
                  </a:schemeClr>
                </a:solidFill>
                <a:effectLst/>
                <a:latin typeface="Century Gothic" panose="020B0502020202020204" pitchFamily="34" charset="0"/>
                <a:ea typeface="Calibri" panose="020F0502020204030204" pitchFamily="34" charset="0"/>
              </a:rPr>
              <a:t>“A faithful, sensible servant is one to whom the master can give the responsibility of managing his other household servants and feeding them. </a:t>
            </a:r>
            <a:r>
              <a:rPr lang="en-AU" sz="3600" dirty="0">
                <a:solidFill>
                  <a:schemeClr val="tx1">
                    <a:lumMod val="95000"/>
                  </a:schemeClr>
                </a:solidFill>
                <a:effectLst/>
                <a:latin typeface="Century Gothic" panose="020B0502020202020204" pitchFamily="34" charset="0"/>
              </a:rPr>
              <a:t>If the master returns and finds that the servant has done a good job, there will be a reward. I tell you the truth, the master will put that servant in charge of all he owns. But what if the servant is evil and thinks, ‘My master won’t be back for a while,’ and he begins beating the other servants, partying, and getting drunk? </a:t>
            </a:r>
            <a:endParaRPr lang="en-AU" sz="3600" dirty="0">
              <a:solidFill>
                <a:schemeClr val="tx1">
                  <a:lumMod val="95000"/>
                </a:schemeClr>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5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Matthew 24:45-51</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737622"/>
          </a:xfrm>
        </p:spPr>
        <p:txBody>
          <a:bodyPr>
            <a:normAutofit/>
          </a:bodyPr>
          <a:lstStyle/>
          <a:p>
            <a:pPr marL="36900" indent="0">
              <a:buNone/>
            </a:pPr>
            <a:r>
              <a:rPr lang="en-AU" sz="3300" dirty="0">
                <a:solidFill>
                  <a:schemeClr val="tx1">
                    <a:lumMod val="95000"/>
                  </a:schemeClr>
                </a:solidFill>
                <a:effectLst/>
                <a:latin typeface="Century Gothic" panose="020B0502020202020204" pitchFamily="34" charset="0"/>
                <a:ea typeface="Calibri" panose="020F0502020204030204" pitchFamily="34" charset="0"/>
                <a:cs typeface="Calibri" panose="020F0502020204030204" pitchFamily="34" charset="0"/>
              </a:rPr>
              <a:t>The master will return unannounced and unexpected, and he will cut the servant to pieces and assign him a place with the hypocrites. In that place there will be weeping and gnashing of teeth. </a:t>
            </a:r>
            <a:endParaRPr lang="en-AU" sz="3300" dirty="0">
              <a:solidFill>
                <a:schemeClr val="tx1">
                  <a:lumMod val="95000"/>
                </a:schemeClr>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10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Revelation 13:16-18</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International Version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927674"/>
          </a:xfrm>
        </p:spPr>
        <p:txBody>
          <a:bodyPr>
            <a:noAutofit/>
          </a:bodyPr>
          <a:lstStyle/>
          <a:p>
            <a:pPr marL="36900" indent="0">
              <a:lnSpc>
                <a:spcPct val="110000"/>
              </a:lnSpc>
              <a:buNone/>
            </a:pPr>
            <a:r>
              <a:rPr lang="en-AU" sz="3300" dirty="0">
                <a:solidFill>
                  <a:schemeClr val="tx1">
                    <a:lumMod val="95000"/>
                  </a:schemeClr>
                </a:solidFill>
                <a:effectLst/>
                <a:latin typeface="Century Gothic" panose="020B0502020202020204" pitchFamily="34" charset="0"/>
                <a:ea typeface="Times New Roman" panose="02020603050405020304" pitchFamily="18" charset="0"/>
              </a:rPr>
              <a:t>It also forced all people, great and small, rich and poor, free and slave, to receive a mark on their right hands or on their foreheads, so that they could not buy or sell unless they had the mark, which is the name of the beast or the number of its name. This calls for wisdom. Let the person who has insight calculate the number of the beast, for it is the number of a man. That number is 666.</a:t>
            </a:r>
            <a:endParaRPr lang="en-AU" sz="3300" dirty="0">
              <a:solidFill>
                <a:schemeClr val="tx1">
                  <a:lumMod val="95000"/>
                </a:schemeClr>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3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1 John 2:15-17</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fontScale="92500"/>
          </a:bodyPr>
          <a:lstStyle/>
          <a:p>
            <a:pPr marL="36900" indent="0">
              <a:buNone/>
            </a:pPr>
            <a:r>
              <a:rPr lang="en-AU" sz="3600" dirty="0">
                <a:solidFill>
                  <a:schemeClr val="tx1">
                    <a:lumMod val="95000"/>
                  </a:schemeClr>
                </a:solidFill>
                <a:effectLst/>
                <a:latin typeface="Century Gothic" panose="020B0502020202020204" pitchFamily="34" charset="0"/>
                <a:cs typeface="Calibri" panose="020F0502020204030204" pitchFamily="34" charset="0"/>
              </a:rPr>
              <a:t>Do not love this world nor the things it offers you, for when you love the world, you do not have the love of the Father in you. For the world offers only a craving for physical pleasure, a craving for everything we see, and pride in our achievements and possessions. These are not from the Father, but are from this world. And this world is fading away, along with everything that people crave. But anyone who does what pleases God will live forever.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50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Matthew 6:24</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lnSpc>
                <a:spcPct val="107000"/>
              </a:lnSpc>
              <a:spcAft>
                <a:spcPts val="800"/>
              </a:spcAft>
              <a:buNone/>
            </a:pPr>
            <a:r>
              <a:rPr lang="en-AU" sz="3600" dirty="0">
                <a:solidFill>
                  <a:schemeClr val="tx1">
                    <a:lumMod val="95000"/>
                  </a:schemeClr>
                </a:solidFill>
                <a:effectLst/>
                <a:latin typeface="Century Gothic" panose="020B0502020202020204" pitchFamily="34" charset="0"/>
                <a:ea typeface="Calibri" panose="020F0502020204030204" pitchFamily="34" charset="0"/>
                <a:cs typeface="Calibri" panose="020F0502020204030204" pitchFamily="34" charset="0"/>
              </a:rPr>
              <a:t>“No one can serve two masters. For you will hate one and love the other; you will be devoted to one and despise the other. You cannot serve God and be enslaved to money.</a:t>
            </a:r>
            <a:endParaRPr lang="en-AU" sz="3600" dirty="0">
              <a:solidFill>
                <a:schemeClr val="tx1">
                  <a:lumMod val="9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48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James 4:4-5</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lnSpc>
                <a:spcPct val="107000"/>
              </a:lnSpc>
              <a:spcAft>
                <a:spcPts val="800"/>
              </a:spcAft>
              <a:buNone/>
            </a:pPr>
            <a:r>
              <a:rPr lang="en-AU" sz="3600" dirty="0">
                <a:solidFill>
                  <a:schemeClr val="tx1">
                    <a:lumMod val="95000"/>
                  </a:schemeClr>
                </a:solidFill>
                <a:effectLst/>
                <a:latin typeface="Century Gothic" panose="020B0502020202020204" pitchFamily="34" charset="0"/>
                <a:ea typeface="Calibri" panose="020F0502020204030204" pitchFamily="34" charset="0"/>
              </a:rPr>
              <a:t>You adulterers! Don’t you realize that friendship with the world makes you an enemy of God? I say it again: If you want to be a friend of the world, you make yourself an enemy of God.</a:t>
            </a:r>
            <a:r>
              <a:rPr lang="en-AU" sz="3600" dirty="0">
                <a:solidFill>
                  <a:schemeClr val="tx1">
                    <a:lumMod val="95000"/>
                  </a:schemeClr>
                </a:solidFill>
                <a:effectLst/>
                <a:latin typeface="Century Gothic" panose="020B0502020202020204" pitchFamily="34" charset="0"/>
              </a:rPr>
              <a:t> Do you think the Scriptures have no meaning? They say that God is passionate that the spirit he has placed within us should be faithful to him.</a:t>
            </a:r>
            <a:endParaRPr lang="en-AU" sz="3600" dirty="0">
              <a:solidFill>
                <a:schemeClr val="tx1">
                  <a:lumMod val="9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48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James 4:1-3</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lnSpc>
                <a:spcPct val="107000"/>
              </a:lnSpc>
              <a:spcAft>
                <a:spcPts val="800"/>
              </a:spcAft>
              <a:buNone/>
            </a:pPr>
            <a:r>
              <a:rPr lang="en-AU" sz="3600" dirty="0">
                <a:solidFill>
                  <a:schemeClr val="tx1">
                    <a:lumMod val="95000"/>
                  </a:schemeClr>
                </a:solidFill>
                <a:effectLst/>
                <a:latin typeface="Century Gothic" panose="020B0502020202020204" pitchFamily="34" charset="0"/>
              </a:rPr>
              <a:t>What is causing the quarrels and fights among you? Don’t they come from the evil desires at war within you?  You want what you don’t have, so you scheme and kill to get it. You are jealous of what others have, but you can’t get it, so you fight and wage war to take it away from them. Yet you don’t have what you want because you don’t ask God for it.</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James 4:1-3</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900" indent="0">
              <a:lnSpc>
                <a:spcPct val="107000"/>
              </a:lnSpc>
              <a:spcAft>
                <a:spcPts val="800"/>
              </a:spcAft>
              <a:buNone/>
            </a:pPr>
            <a:r>
              <a:rPr lang="en-AU" sz="3600" dirty="0">
                <a:solidFill>
                  <a:schemeClr val="tx1">
                    <a:lumMod val="95000"/>
                  </a:schemeClr>
                </a:solidFill>
                <a:effectLst/>
                <a:latin typeface="Century Gothic" panose="020B0502020202020204" pitchFamily="34" charset="0"/>
                <a:ea typeface="Calibri" panose="020F0502020204030204" pitchFamily="34" charset="0"/>
                <a:cs typeface="Calibri" panose="020F0502020204030204" pitchFamily="34" charset="0"/>
              </a:rPr>
              <a:t>And even when you ask, you don’t get it because your motives are all wrong—you want only what will give you pleasure.</a:t>
            </a:r>
            <a:endParaRPr lang="en-AU" sz="3600" dirty="0">
              <a:solidFill>
                <a:schemeClr val="tx1">
                  <a:lumMod val="9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147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924</TotalTime>
  <Words>940</Words>
  <Application>Microsoft Office PowerPoint</Application>
  <PresentationFormat>Widescreen</PresentationFormat>
  <Paragraphs>34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Calisto MT</vt:lpstr>
      <vt:lpstr>Century Gothic</vt:lpstr>
      <vt:lpstr>Insignia LT Std</vt:lpstr>
      <vt:lpstr>Wingdings 2</vt:lpstr>
      <vt:lpstr>Slate</vt:lpstr>
      <vt:lpstr>PowerPoint Presentation</vt:lpstr>
      <vt:lpstr>Matthew 24:45-51 New Living Translation</vt:lpstr>
      <vt:lpstr>Matthew 24:45-51 New Living Translation</vt:lpstr>
      <vt:lpstr>Revelation 13:16-18 New International Version</vt:lpstr>
      <vt:lpstr>1 John 2:15-17 New Living Translation</vt:lpstr>
      <vt:lpstr>Matthew 6:24 New Living Translation</vt:lpstr>
      <vt:lpstr>James 4:4-5 New Living Translation</vt:lpstr>
      <vt:lpstr>James 4:1-3 New Living Translation</vt:lpstr>
      <vt:lpstr>James 4:1-3 New Living Translation</vt:lpstr>
      <vt:lpstr>1 Timothy 6:6-10 New Living Translation</vt:lpstr>
      <vt:lpstr>1 Timothy 6:6-10 New Living Translation</vt:lpstr>
      <vt:lpstr>1. We are only stewards of what we’ve been given. </vt:lpstr>
      <vt:lpstr>Psalm 24:1 New Living Translation</vt:lpstr>
      <vt:lpstr>2. What we get is to be used to help others. </vt:lpstr>
      <vt:lpstr>James 1:27 New Living Translation</vt:lpstr>
      <vt:lpstr>1 Timothy 5:8 New Living Translation</vt:lpstr>
      <vt:lpstr>3. Remember that the Master is returning</vt:lpstr>
      <vt:lpstr>Luke 12:47-48 New Living Translation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Caleb Stott</dc:creator>
  <cp:lastModifiedBy>Caleb Stott</cp:lastModifiedBy>
  <cp:revision>1</cp:revision>
  <dcterms:created xsi:type="dcterms:W3CDTF">2021-10-09T06:36:30Z</dcterms:created>
  <dcterms:modified xsi:type="dcterms:W3CDTF">2021-10-09T22:01:22Z</dcterms:modified>
</cp:coreProperties>
</file>