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6" r:id="rId5"/>
    <p:sldId id="273" r:id="rId6"/>
    <p:sldId id="261" r:id="rId7"/>
    <p:sldId id="262" r:id="rId8"/>
    <p:sldId id="268" r:id="rId9"/>
    <p:sldId id="269" r:id="rId10"/>
    <p:sldId id="270" r:id="rId11"/>
    <p:sldId id="271" r:id="rId12"/>
    <p:sldId id="260" r:id="rId13"/>
    <p:sldId id="263" r:id="rId14"/>
    <p:sldId id="264" r:id="rId15"/>
    <p:sldId id="265"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autoAdjust="0"/>
    <p:restoredTop sz="94660"/>
  </p:normalViewPr>
  <p:slideViewPr>
    <p:cSldViewPr snapToGrid="0">
      <p:cViewPr varScale="1">
        <p:scale>
          <a:sx n="80" d="100"/>
          <a:sy n="80" d="100"/>
        </p:scale>
        <p:origin x="533" y="62"/>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4:56.85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4:58.0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16.57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17.7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19.0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23.3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24.0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24.3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5T22:06:25.4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2EE5-0B9D-4D09-9E20-4CB4A5465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C344071-46E5-44C0-A85D-63C3A70AD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4CBFA0E-934D-4B05-918A-3656C2378E17}"/>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5" name="Footer Placeholder 4">
            <a:extLst>
              <a:ext uri="{FF2B5EF4-FFF2-40B4-BE49-F238E27FC236}">
                <a16:creationId xmlns:a16="http://schemas.microsoft.com/office/drawing/2014/main" id="{9DB444FE-5747-4810-B918-0CFA95668A5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662497-11B8-4BEE-A1D4-05D6867055CA}"/>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46362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FDA4-5865-42AF-A490-471A90610E9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534D824-9264-4835-9709-FA7D057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4B19E5-3201-460E-A4A4-2FD2B1200EB6}"/>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5" name="Footer Placeholder 4">
            <a:extLst>
              <a:ext uri="{FF2B5EF4-FFF2-40B4-BE49-F238E27FC236}">
                <a16:creationId xmlns:a16="http://schemas.microsoft.com/office/drawing/2014/main" id="{5D88C64B-B2FD-4637-94E3-79C3566BB5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66BE28-C848-4756-9C11-CB784B7078BE}"/>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85276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B81DF-76B5-4DDA-953B-76C9A46420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62A810C-275E-47E2-8165-FBE1AD2D9A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D17D14-6374-448E-A1E6-F347796029DC}"/>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5" name="Footer Placeholder 4">
            <a:extLst>
              <a:ext uri="{FF2B5EF4-FFF2-40B4-BE49-F238E27FC236}">
                <a16:creationId xmlns:a16="http://schemas.microsoft.com/office/drawing/2014/main" id="{B9385C76-6F12-418A-9A96-88E972F0A2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7042DD-0750-4C9E-A521-42B08816F2E1}"/>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1928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7/31/2021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1376823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7/31/2021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158201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7/31/2021</a:t>
            </a:fld>
            <a:endParaRPr lang="en-US" dirty="0"/>
          </a:p>
        </p:txBody>
      </p:sp>
    </p:spTree>
    <p:extLst>
      <p:ext uri="{BB962C8B-B14F-4D97-AF65-F5344CB8AC3E}">
        <p14:creationId xmlns:p14="http://schemas.microsoft.com/office/powerpoint/2010/main" val="962701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7/31/2021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05872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7/31/2021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16165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7/31/2021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51917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7/31/2021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679339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7/31/2021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37537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28D0-407A-4CC6-B3A2-B9057FA9A1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44B5EA-D25B-4478-86D9-B75664D4F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33864B-873D-4A09-BEE1-FEF9DFC5EE94}"/>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5" name="Footer Placeholder 4">
            <a:extLst>
              <a:ext uri="{FF2B5EF4-FFF2-40B4-BE49-F238E27FC236}">
                <a16:creationId xmlns:a16="http://schemas.microsoft.com/office/drawing/2014/main" id="{59A1D93F-8101-4E47-8862-0A986D4083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5B8822-0C72-4406-B2D5-21BD3F453987}"/>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1243180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7/31/2021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48564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7/31/2021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3805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7/31/2021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755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7067-2D8B-41FF-BD60-AAF4019B3C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7752722-3FBC-48A6-A3E3-75188D2CC0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5ADC3-4BBD-4BDC-A708-9CEFBC1C031A}"/>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5" name="Footer Placeholder 4">
            <a:extLst>
              <a:ext uri="{FF2B5EF4-FFF2-40B4-BE49-F238E27FC236}">
                <a16:creationId xmlns:a16="http://schemas.microsoft.com/office/drawing/2014/main" id="{E8D4CF2B-3E16-42A8-A4E1-D71830F066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D22569-7454-4BCC-A592-EAC9AC31D98B}"/>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11339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AC24-0B01-4C0B-B068-D4C3770353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EA8DE9-806A-4ACD-9BA9-7D9757641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D2753BF-A123-4CBA-98E2-9817E4C0B6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EBBECB9-5133-4717-965B-52089D5EFF3D}"/>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6" name="Footer Placeholder 5">
            <a:extLst>
              <a:ext uri="{FF2B5EF4-FFF2-40B4-BE49-F238E27FC236}">
                <a16:creationId xmlns:a16="http://schemas.microsoft.com/office/drawing/2014/main" id="{0018A3D5-034B-48B1-93B1-25F875322F7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971AFEE-7E4B-4DEA-B4FD-740DD5776E44}"/>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81342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3774-9F30-4B99-9D3E-142675E2632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113D22A-0815-44EA-9B86-9F24558F1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6FEAF-5359-4280-A101-887BA0A1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245D2D1-5572-4FBC-8C17-027D52EB5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E219B-2B2B-41C0-8D2F-1FDAC643D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A845275-34F9-49DB-8127-28157A271BB6}"/>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8" name="Footer Placeholder 7">
            <a:extLst>
              <a:ext uri="{FF2B5EF4-FFF2-40B4-BE49-F238E27FC236}">
                <a16:creationId xmlns:a16="http://schemas.microsoft.com/office/drawing/2014/main" id="{6E9B03FF-D7EF-4ACF-858D-627D98CC160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EB6256A-ECDA-4D19-8F42-4A91EBD103A2}"/>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168660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F4B2-4B2D-4DBD-A1D5-3BD1B4DB15B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1B1CB2E-2E01-40B5-B1E3-D3120F7C127D}"/>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4" name="Footer Placeholder 3">
            <a:extLst>
              <a:ext uri="{FF2B5EF4-FFF2-40B4-BE49-F238E27FC236}">
                <a16:creationId xmlns:a16="http://schemas.microsoft.com/office/drawing/2014/main" id="{248C231B-19FD-43E3-A833-B8B4FC5229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D5BB7BA-D9F0-4122-8E0D-1C873EB062B5}"/>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30207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C04F2D-095E-4C67-9766-C4B46F9595CE}"/>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3" name="Footer Placeholder 2">
            <a:extLst>
              <a:ext uri="{FF2B5EF4-FFF2-40B4-BE49-F238E27FC236}">
                <a16:creationId xmlns:a16="http://schemas.microsoft.com/office/drawing/2014/main" id="{3274AC70-D5DA-4F1D-ADEB-BEBF66D2772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6DDB3F0-724C-447D-9EEB-7402E44D9F59}"/>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23806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160D-C2C6-487D-9042-3F0E0481E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4C092F9-EAC2-4E99-9247-17A3F00D1E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E57B98E-1C61-45E3-AB94-F3383598B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24D38-E29E-43F5-B7E8-6F945090AE47}"/>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6" name="Footer Placeholder 5">
            <a:extLst>
              <a:ext uri="{FF2B5EF4-FFF2-40B4-BE49-F238E27FC236}">
                <a16:creationId xmlns:a16="http://schemas.microsoft.com/office/drawing/2014/main" id="{444986DF-DB3D-46CC-92DC-30FA67C23E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B16CEB-E6DE-40A5-A231-A2E870847351}"/>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348275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CA61-1551-4F65-9B1C-1255AA038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BFA5132-0CDD-44DC-9B30-DE4E7DE4C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93DFE21-E7E7-492F-9232-623C59EA0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701DC-5BFD-4C26-A502-25B51638D9DB}"/>
              </a:ext>
            </a:extLst>
          </p:cNvPr>
          <p:cNvSpPr>
            <a:spLocks noGrp="1"/>
          </p:cNvSpPr>
          <p:nvPr>
            <p:ph type="dt" sz="half" idx="10"/>
          </p:nvPr>
        </p:nvSpPr>
        <p:spPr/>
        <p:txBody>
          <a:bodyPr/>
          <a:lstStyle/>
          <a:p>
            <a:fld id="{737C1A78-E777-4877-B0AB-1F71D3469342}" type="datetimeFigureOut">
              <a:rPr lang="en-AU" smtClean="0"/>
              <a:t>31/07/2021</a:t>
            </a:fld>
            <a:endParaRPr lang="en-AU"/>
          </a:p>
        </p:txBody>
      </p:sp>
      <p:sp>
        <p:nvSpPr>
          <p:cNvPr id="6" name="Footer Placeholder 5">
            <a:extLst>
              <a:ext uri="{FF2B5EF4-FFF2-40B4-BE49-F238E27FC236}">
                <a16:creationId xmlns:a16="http://schemas.microsoft.com/office/drawing/2014/main" id="{1C4AE9E4-C0B3-4F43-8F26-1F7E6A56D02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1CFCD9-D71A-4820-816A-D085752ACE21}"/>
              </a:ext>
            </a:extLst>
          </p:cNvPr>
          <p:cNvSpPr>
            <a:spLocks noGrp="1"/>
          </p:cNvSpPr>
          <p:nvPr>
            <p:ph type="sldNum" sz="quarter" idx="12"/>
          </p:nvPr>
        </p:nvSpPr>
        <p:spPr/>
        <p:txBody>
          <a:bodyPr/>
          <a:lstStyle/>
          <a:p>
            <a:fld id="{5181F1B7-A99F-41AF-8CD5-7C4C3FDD35AE}" type="slidenum">
              <a:rPr lang="en-AU" smtClean="0"/>
              <a:t>‹#›</a:t>
            </a:fld>
            <a:endParaRPr lang="en-AU"/>
          </a:p>
        </p:txBody>
      </p:sp>
    </p:spTree>
    <p:extLst>
      <p:ext uri="{BB962C8B-B14F-4D97-AF65-F5344CB8AC3E}">
        <p14:creationId xmlns:p14="http://schemas.microsoft.com/office/powerpoint/2010/main" val="289421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123FE-9633-4372-88DA-ED60727E6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60D9A91-D717-4DD2-9E30-C599689F2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1466BF-0CD2-4447-BFF4-36A9F3529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C1A78-E777-4877-B0AB-1F71D3469342}" type="datetimeFigureOut">
              <a:rPr lang="en-AU" smtClean="0"/>
              <a:t>31/07/2021</a:t>
            </a:fld>
            <a:endParaRPr lang="en-AU"/>
          </a:p>
        </p:txBody>
      </p:sp>
      <p:sp>
        <p:nvSpPr>
          <p:cNvPr id="5" name="Footer Placeholder 4">
            <a:extLst>
              <a:ext uri="{FF2B5EF4-FFF2-40B4-BE49-F238E27FC236}">
                <a16:creationId xmlns:a16="http://schemas.microsoft.com/office/drawing/2014/main" id="{2A958D39-61FF-4C75-A5FE-73F3376D7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8EAC4F1-85A8-4ED2-ADF0-4825BB01C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1F1B7-A99F-41AF-8CD5-7C4C3FDD35AE}" type="slidenum">
              <a:rPr lang="en-AU" smtClean="0"/>
              <a:t>‹#›</a:t>
            </a:fld>
            <a:endParaRPr lang="en-AU"/>
          </a:p>
        </p:txBody>
      </p:sp>
    </p:spTree>
    <p:extLst>
      <p:ext uri="{BB962C8B-B14F-4D97-AF65-F5344CB8AC3E}">
        <p14:creationId xmlns:p14="http://schemas.microsoft.com/office/powerpoint/2010/main" val="327052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7/31/2021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373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NULL"/><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customXml" Target="../ink/ink3.xml"/><Relationship Id="rId10" Type="http://schemas.openxmlformats.org/officeDocument/2006/relationships/customXml" Target="../ink/ink8.xml"/><Relationship Id="rId4" Type="http://schemas.openxmlformats.org/officeDocument/2006/relationships/customXml" Target="../ink/ink2.xml"/><Relationship Id="rId9" Type="http://schemas.openxmlformats.org/officeDocument/2006/relationships/customXml" Target="../ink/ink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A picture containing device&#10;&#10;Description automatically generated">
            <a:extLst>
              <a:ext uri="{FF2B5EF4-FFF2-40B4-BE49-F238E27FC236}">
                <a16:creationId xmlns:a16="http://schemas.microsoft.com/office/drawing/2014/main" id="{573BDE7F-38B4-470C-93C2-1BF99EA7BD43}"/>
              </a:ext>
            </a:extLst>
          </p:cNvPr>
          <p:cNvPicPr>
            <a:picLocks noChangeAspect="1"/>
          </p:cNvPicPr>
          <p:nvPr/>
        </p:nvPicPr>
        <p:blipFill rotWithShape="1">
          <a:blip r:embed="rId2"/>
          <a:srcRect t="15077" b="336"/>
          <a:stretch/>
        </p:blipFill>
        <p:spPr>
          <a:xfrm>
            <a:off x="30090" y="10"/>
            <a:ext cx="12191980" cy="6857990"/>
          </a:xfrm>
          <a:prstGeom prst="rect">
            <a:avLst/>
          </a:prstGeom>
        </p:spPr>
      </p:pic>
      <p:sp>
        <p:nvSpPr>
          <p:cNvPr id="147" name="Rectangle 146">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73A03C0-2FB2-4622-9790-1F5FC0A81BC2}"/>
              </a:ext>
            </a:extLst>
          </p:cNvPr>
          <p:cNvSpPr>
            <a:spLocks noGrp="1"/>
          </p:cNvSpPr>
          <p:nvPr>
            <p:ph type="ctrTitle"/>
          </p:nvPr>
        </p:nvSpPr>
        <p:spPr>
          <a:xfrm>
            <a:off x="6096000" y="1001230"/>
            <a:ext cx="7980629" cy="3285207"/>
          </a:xfrm>
        </p:spPr>
        <p:txBody>
          <a:bodyPr>
            <a:normAutofit/>
          </a:bodyPr>
          <a:lstStyle/>
          <a:p>
            <a:r>
              <a:rPr lang="en-US" dirty="0">
                <a:solidFill>
                  <a:schemeClr val="bg1"/>
                </a:solidFill>
              </a:rPr>
              <a:t>What’s Underpinning </a:t>
            </a:r>
            <a:br>
              <a:rPr lang="en-US" dirty="0">
                <a:solidFill>
                  <a:schemeClr val="bg1"/>
                </a:solidFill>
              </a:rPr>
            </a:br>
            <a:r>
              <a:rPr lang="en-US" dirty="0">
                <a:solidFill>
                  <a:schemeClr val="bg1"/>
                </a:solidFill>
              </a:rPr>
              <a:t>Your World?</a:t>
            </a:r>
            <a:endParaRPr lang="en-AU" dirty="0">
              <a:solidFill>
                <a:schemeClr val="bg1"/>
              </a:solidFill>
            </a:endParaRPr>
          </a:p>
        </p:txBody>
      </p:sp>
      <p:sp>
        <p:nvSpPr>
          <p:cNvPr id="3" name="Subtitle 2">
            <a:extLst>
              <a:ext uri="{FF2B5EF4-FFF2-40B4-BE49-F238E27FC236}">
                <a16:creationId xmlns:a16="http://schemas.microsoft.com/office/drawing/2014/main" id="{6DA65828-1D05-4F5A-B8F5-6AAC47D5AA71}"/>
              </a:ext>
            </a:extLst>
          </p:cNvPr>
          <p:cNvSpPr>
            <a:spLocks noGrp="1"/>
          </p:cNvSpPr>
          <p:nvPr>
            <p:ph type="subTitle" idx="1"/>
          </p:nvPr>
        </p:nvSpPr>
        <p:spPr>
          <a:xfrm>
            <a:off x="6126080" y="4631475"/>
            <a:ext cx="5588349" cy="1150200"/>
          </a:xfrm>
        </p:spPr>
        <p:txBody>
          <a:bodyPr>
            <a:normAutofit/>
          </a:bodyPr>
          <a:lstStyle/>
          <a:p>
            <a:r>
              <a:rPr lang="en-US" dirty="0">
                <a:solidFill>
                  <a:schemeClr val="bg1"/>
                </a:solidFill>
              </a:rPr>
              <a:t>Bethel CRC Church </a:t>
            </a:r>
            <a:r>
              <a:rPr lang="en-US" dirty="0" err="1">
                <a:solidFill>
                  <a:schemeClr val="bg1"/>
                </a:solidFill>
              </a:rPr>
              <a:t>Whyalla</a:t>
            </a:r>
            <a:br>
              <a:rPr lang="en-US" dirty="0">
                <a:solidFill>
                  <a:schemeClr val="bg1"/>
                </a:solidFill>
              </a:rPr>
            </a:br>
            <a:r>
              <a:rPr lang="en-US" dirty="0">
                <a:solidFill>
                  <a:schemeClr val="bg1"/>
                </a:solidFill>
              </a:rPr>
              <a:t>1</a:t>
            </a:r>
            <a:r>
              <a:rPr lang="en-US" baseline="30000" dirty="0">
                <a:solidFill>
                  <a:schemeClr val="bg1"/>
                </a:solidFill>
              </a:rPr>
              <a:t>st</a:t>
            </a:r>
            <a:r>
              <a:rPr lang="en-US" dirty="0">
                <a:solidFill>
                  <a:schemeClr val="bg1"/>
                </a:solidFill>
              </a:rPr>
              <a:t> August 2021.</a:t>
            </a:r>
            <a:endParaRPr lang="en-AU" dirty="0">
              <a:solidFill>
                <a:schemeClr val="bg1"/>
              </a:solidFill>
            </a:endParaRPr>
          </a:p>
        </p:txBody>
      </p:sp>
    </p:spTree>
    <p:extLst>
      <p:ext uri="{BB962C8B-B14F-4D97-AF65-F5344CB8AC3E}">
        <p14:creationId xmlns:p14="http://schemas.microsoft.com/office/powerpoint/2010/main" val="3859862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E11D15B-CADC-4238-AD67-74A13A4853D3}"/>
              </a:ext>
            </a:extLst>
          </p:cNvPr>
          <p:cNvPicPr>
            <a:picLocks noChangeAspect="1"/>
          </p:cNvPicPr>
          <p:nvPr/>
        </p:nvPicPr>
        <p:blipFill rotWithShape="1">
          <a:blip r:embed="rId2"/>
          <a:srcRect t="33265" r="9091" b="2005"/>
          <a:stretch/>
        </p:blipFill>
        <p:spPr>
          <a:xfrm>
            <a:off x="-4" y="0"/>
            <a:ext cx="12191981" cy="6857990"/>
          </a:xfrm>
          <a:prstGeom prst="rect">
            <a:avLst/>
          </a:prstGeom>
        </p:spPr>
      </p:pic>
      <p:sp>
        <p:nvSpPr>
          <p:cNvPr id="30"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D95098-0C1E-4ED9-AE8B-302588B8F84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dirty="0"/>
              <a:t>Renewing Your Mind!</a:t>
            </a:r>
          </a:p>
        </p:txBody>
      </p:sp>
      <p:sp>
        <p:nvSpPr>
          <p:cNvPr id="31"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ED2087C-4A94-414B-9CEF-44340D1D2195}"/>
              </a:ext>
            </a:extLst>
          </p:cNvPr>
          <p:cNvSpPr>
            <a:spLocks noGrp="1"/>
          </p:cNvSpPr>
          <p:nvPr>
            <p:ph type="body" sz="half" idx="2"/>
          </p:nvPr>
        </p:nvSpPr>
        <p:spPr>
          <a:xfrm>
            <a:off x="404553" y="5624945"/>
            <a:ext cx="9579706" cy="592975"/>
          </a:xfrm>
        </p:spPr>
        <p:txBody>
          <a:bodyPr vert="horz" lIns="91440" tIns="45720" rIns="91440" bIns="45720" rtlCol="0" anchor="ctr">
            <a:normAutofit/>
          </a:bodyPr>
          <a:lstStyle/>
          <a:p>
            <a:r>
              <a:rPr lang="en-AU" sz="3600" b="1" dirty="0"/>
              <a:t>The Key Issue… </a:t>
            </a:r>
            <a:r>
              <a:rPr lang="en-AU" sz="3600" b="1" i="1" dirty="0"/>
              <a:t>‘Hardening of Hearts’</a:t>
            </a:r>
            <a:r>
              <a:rPr lang="en-AU" sz="3600" b="1" dirty="0"/>
              <a:t>!</a:t>
            </a:r>
            <a:endParaRPr lang="en-US" sz="3600" b="1" dirty="0"/>
          </a:p>
        </p:txBody>
      </p:sp>
    </p:spTree>
    <p:extLst>
      <p:ext uri="{BB962C8B-B14F-4D97-AF65-F5344CB8AC3E}">
        <p14:creationId xmlns:p14="http://schemas.microsoft.com/office/powerpoint/2010/main" val="2276828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750"/>
                                        <p:tgtEl>
                                          <p:spTgt spid="7">
                                            <p:txEl>
                                              <p:pRg st="0" end="0"/>
                                            </p:txEl>
                                          </p:spTgt>
                                        </p:tgtEl>
                                      </p:cBhvr>
                                    </p:animEffect>
                                    <p:anim calcmode="lin" valueType="num">
                                      <p:cBhvr>
                                        <p:cTn id="13"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0C1B014-C12B-4F92-931E-C0545456EA3F}"/>
              </a:ext>
            </a:extLst>
          </p:cNvPr>
          <p:cNvSpPr>
            <a:spLocks noGrp="1"/>
          </p:cNvSpPr>
          <p:nvPr>
            <p:ph type="title"/>
          </p:nvPr>
        </p:nvSpPr>
        <p:spPr>
          <a:xfrm>
            <a:off x="0" y="1086488"/>
            <a:ext cx="5860933" cy="4277802"/>
          </a:xfrm>
        </p:spPr>
        <p:txBody>
          <a:bodyPr anchor="ctr">
            <a:normAutofit/>
          </a:bodyPr>
          <a:lstStyle/>
          <a:p>
            <a:r>
              <a:rPr lang="en-US" dirty="0"/>
              <a:t>‘Transformed Minds’</a:t>
            </a:r>
            <a:br>
              <a:rPr lang="en-US" dirty="0"/>
            </a:br>
            <a:r>
              <a:rPr lang="en-US" dirty="0"/>
              <a:t>       through</a:t>
            </a:r>
            <a:br>
              <a:rPr lang="en-US" dirty="0"/>
            </a:br>
            <a:r>
              <a:rPr lang="en-US" dirty="0"/>
              <a:t>‘Softened Hearts’...</a:t>
            </a:r>
            <a:endParaRPr lang="en-AU" dirty="0"/>
          </a:p>
        </p:txBody>
      </p:sp>
      <p:grpSp>
        <p:nvGrpSpPr>
          <p:cNvPr id="17" name="Group 9">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8" name="Freeform: Shape 10">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1">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2">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DD6C66A5-C283-4FF1-BEC5-2E455FE08BCD}"/>
              </a:ext>
            </a:extLst>
          </p:cNvPr>
          <p:cNvSpPr>
            <a:spLocks noGrp="1"/>
          </p:cNvSpPr>
          <p:nvPr>
            <p:ph idx="1"/>
          </p:nvPr>
        </p:nvSpPr>
        <p:spPr>
          <a:xfrm>
            <a:off x="5976614" y="511818"/>
            <a:ext cx="6099857" cy="6603357"/>
          </a:xfrm>
        </p:spPr>
        <p:txBody>
          <a:bodyPr anchor="ctr">
            <a:normAutofit fontScale="77500" lnSpcReduction="20000"/>
          </a:bodyPr>
          <a:lstStyle/>
          <a:p>
            <a:pPr marL="285750" marR="0" lvl="0" indent="-285750" algn="ctr" defTabSz="914400" rtl="0" eaLnBrk="1" fontAlgn="auto" latinLnBrk="0" hangingPunct="1">
              <a:lnSpc>
                <a:spcPct val="140000"/>
              </a:lnSpc>
              <a:spcBef>
                <a:spcPts val="930"/>
              </a:spcBef>
              <a:spcAft>
                <a:spcPts val="0"/>
              </a:spcAft>
              <a:buClrTx/>
              <a:buSzTx/>
              <a:buFont typeface="Arial" panose="020B0604020202020204" pitchFamily="34" charset="0"/>
              <a:buChar char="•"/>
              <a:tabLst/>
              <a:defRPr/>
            </a:pPr>
            <a:r>
              <a:rPr kumimoji="0" lang="en-AU" sz="2800" b="0" i="0" u="none" strike="noStrike" kern="1200" cap="none" spc="150" normalizeH="0" baseline="0" noProof="0" dirty="0">
                <a:ln>
                  <a:noFill/>
                </a:ln>
                <a:solidFill>
                  <a:prstClr val="black">
                    <a:lumMod val="75000"/>
                    <a:lumOff val="25000"/>
                  </a:prstClr>
                </a:solidFill>
                <a:effectLst/>
                <a:uLnTx/>
                <a:uFillTx/>
                <a:latin typeface="system-ui"/>
                <a:ea typeface="+mn-ea"/>
                <a:cs typeface="+mn-cs"/>
              </a:rPr>
              <a:t>Rom 12:2</a:t>
            </a:r>
            <a:br>
              <a:rPr kumimoji="0" lang="en-AU" sz="2800" b="0" i="0" u="none" strike="noStrike" kern="1200" cap="none" spc="150" normalizeH="0" baseline="0" noProof="0" dirty="0">
                <a:ln>
                  <a:noFill/>
                </a:ln>
                <a:solidFill>
                  <a:prstClr val="black">
                    <a:lumMod val="75000"/>
                    <a:lumOff val="25000"/>
                  </a:prstClr>
                </a:solidFill>
                <a:effectLst/>
                <a:uLnTx/>
                <a:uFillTx/>
                <a:latin typeface="system-ui"/>
                <a:ea typeface="+mn-ea"/>
                <a:cs typeface="+mn-cs"/>
              </a:rPr>
            </a:br>
            <a:r>
              <a:rPr kumimoji="0" lang="en-AU" sz="2800" b="0" i="0" u="none" strike="noStrike" kern="1200" cap="none" spc="150" normalizeH="0" baseline="0" noProof="0" dirty="0">
                <a:ln>
                  <a:noFill/>
                </a:ln>
                <a:solidFill>
                  <a:prstClr val="black">
                    <a:lumMod val="75000"/>
                    <a:lumOff val="25000"/>
                  </a:prstClr>
                </a:solidFill>
                <a:effectLst/>
                <a:uLnTx/>
                <a:uFillTx/>
                <a:latin typeface="system-ui"/>
                <a:ea typeface="+mn-ea"/>
                <a:cs typeface="+mn-cs"/>
              </a:rPr>
              <a:t>“Be transformed by the renewing of your mind…”</a:t>
            </a:r>
          </a:p>
          <a:p>
            <a:pPr marR="0" lvl="0" algn="ctr" defTabSz="914400" rtl="0" eaLnBrk="1" fontAlgn="auto" latinLnBrk="0" hangingPunct="1">
              <a:lnSpc>
                <a:spcPct val="140000"/>
              </a:lnSpc>
              <a:spcBef>
                <a:spcPts val="930"/>
              </a:spcBef>
              <a:spcAft>
                <a:spcPts val="0"/>
              </a:spcAft>
              <a:buClrTx/>
              <a:buSzTx/>
              <a:tabLst/>
              <a:defRPr/>
            </a:pPr>
            <a:endParaRPr kumimoji="0" lang="en-AU" sz="2800" b="0" i="0" u="none" strike="noStrike" kern="1200" cap="none" spc="150" normalizeH="0" baseline="0" noProof="0" dirty="0">
              <a:ln>
                <a:noFill/>
              </a:ln>
              <a:solidFill>
                <a:prstClr val="black">
                  <a:lumMod val="75000"/>
                  <a:lumOff val="25000"/>
                </a:prstClr>
              </a:solidFill>
              <a:effectLst/>
              <a:uLnTx/>
              <a:uFillTx/>
              <a:latin typeface="system-ui"/>
              <a:ea typeface="+mn-ea"/>
              <a:cs typeface="+mn-cs"/>
            </a:endParaRPr>
          </a:p>
          <a:p>
            <a:pPr marL="285750" indent="-285750" algn="ctr">
              <a:buFont typeface="Arial" panose="020B0604020202020204" pitchFamily="34" charset="0"/>
              <a:buChar char="•"/>
            </a:pPr>
            <a:r>
              <a:rPr lang="en-US" sz="2400" dirty="0"/>
              <a:t>Matt 4:4</a:t>
            </a:r>
            <a:br>
              <a:rPr lang="en-US" sz="2800" dirty="0"/>
            </a:br>
            <a:r>
              <a:rPr lang="en-AU" sz="2800" b="0" i="0" dirty="0">
                <a:effectLst/>
                <a:latin typeface="system-ui"/>
              </a:rPr>
              <a:t>But he answered, “It is written,</a:t>
            </a:r>
            <a:br>
              <a:rPr lang="en-AU" sz="2800" dirty="0">
                <a:latin typeface="system-ui"/>
              </a:rPr>
            </a:br>
            <a:r>
              <a:rPr lang="en-AU" sz="2800" b="0" i="0" dirty="0">
                <a:effectLst/>
                <a:latin typeface="system-ui"/>
              </a:rPr>
              <a:t>“‘Man shall not live by bread alone,</a:t>
            </a:r>
            <a:br>
              <a:rPr lang="en-AU" sz="2800" b="0" i="0" dirty="0">
                <a:effectLst/>
                <a:latin typeface="system-ui"/>
              </a:rPr>
            </a:br>
            <a:r>
              <a:rPr lang="en-AU" sz="2800" b="0" i="0" dirty="0">
                <a:effectLst/>
                <a:latin typeface="Courier New" panose="02070309020205020404" pitchFamily="49" charset="0"/>
              </a:rPr>
              <a:t>  </a:t>
            </a:r>
            <a:r>
              <a:rPr lang="en-AU" sz="2800" b="0" i="0" dirty="0">
                <a:effectLst/>
                <a:latin typeface="system-ui"/>
              </a:rPr>
              <a:t>but by every word that comes from the mouth of God.’”</a:t>
            </a:r>
          </a:p>
          <a:p>
            <a:pPr algn="ctr"/>
            <a:endParaRPr lang="en-AU" sz="2800" dirty="0">
              <a:latin typeface="system-ui"/>
            </a:endParaRPr>
          </a:p>
          <a:p>
            <a:pPr marL="285750" indent="-285750" algn="ctr">
              <a:buFont typeface="Arial" panose="020B0604020202020204" pitchFamily="34" charset="0"/>
              <a:buChar char="•"/>
            </a:pPr>
            <a:r>
              <a:rPr lang="en-AU" sz="2800" b="0" i="0" dirty="0">
                <a:effectLst/>
                <a:latin typeface="system-ui"/>
              </a:rPr>
              <a:t>Ps 119:105</a:t>
            </a:r>
            <a:br>
              <a:rPr lang="en-AU" sz="2800" b="0" i="0" dirty="0">
                <a:effectLst/>
                <a:latin typeface="system-ui"/>
              </a:rPr>
            </a:br>
            <a:r>
              <a:rPr lang="en-AU" sz="2800" b="0" i="0" dirty="0">
                <a:effectLst/>
                <a:latin typeface="system-ui"/>
              </a:rPr>
              <a:t>“Your word is a lamp to my feet</a:t>
            </a:r>
            <a:br>
              <a:rPr lang="en-AU" sz="2800" dirty="0"/>
            </a:br>
            <a:r>
              <a:rPr lang="en-AU" sz="2800" b="0" i="0" dirty="0">
                <a:effectLst/>
                <a:latin typeface="Courier New" panose="02070309020205020404" pitchFamily="49" charset="0"/>
              </a:rPr>
              <a:t>  </a:t>
            </a:r>
            <a:r>
              <a:rPr lang="en-AU" sz="2800" b="0" i="0" dirty="0">
                <a:effectLst/>
                <a:latin typeface="system-ui"/>
              </a:rPr>
              <a:t>and a light to my path.”</a:t>
            </a:r>
            <a:br>
              <a:rPr lang="en-AU" sz="2800" b="0" i="0" dirty="0">
                <a:effectLst/>
                <a:latin typeface="system-ui"/>
              </a:rPr>
            </a:br>
            <a:endParaRPr lang="en-AU" sz="2800" b="0" i="0" dirty="0">
              <a:effectLst/>
              <a:latin typeface="system-ui"/>
            </a:endParaRPr>
          </a:p>
          <a:p>
            <a:pPr algn="ctr"/>
            <a:endParaRPr lang="en-AU" b="0" i="0" dirty="0">
              <a:effectLst/>
              <a:latin typeface="system-ui"/>
            </a:endParaRPr>
          </a:p>
          <a:p>
            <a:endParaRPr lang="en-AU" dirty="0"/>
          </a:p>
        </p:txBody>
      </p:sp>
    </p:spTree>
    <p:extLst>
      <p:ext uri="{BB962C8B-B14F-4D97-AF65-F5344CB8AC3E}">
        <p14:creationId xmlns:p14="http://schemas.microsoft.com/office/powerpoint/2010/main" val="479759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7949A6C-585A-4F9A-ACAB-D45243028266}"/>
              </a:ext>
            </a:extLst>
          </p:cNvPr>
          <p:cNvSpPr>
            <a:spLocks noGrp="1"/>
          </p:cNvSpPr>
          <p:nvPr>
            <p:ph type="title"/>
          </p:nvPr>
        </p:nvSpPr>
        <p:spPr>
          <a:xfrm>
            <a:off x="307794" y="1105232"/>
            <a:ext cx="3894091" cy="4277802"/>
          </a:xfrm>
        </p:spPr>
        <p:txBody>
          <a:bodyPr anchor="ctr">
            <a:normAutofit/>
          </a:bodyPr>
          <a:lstStyle/>
          <a:p>
            <a:r>
              <a:rPr lang="en-US" dirty="0"/>
              <a:t>Believe the </a:t>
            </a:r>
            <a:r>
              <a:rPr lang="en-US" i="1" u="sng" dirty="0"/>
              <a:t>WORD</a:t>
            </a:r>
            <a:r>
              <a:rPr lang="en-US" dirty="0"/>
              <a:t> not the Circumstances!</a:t>
            </a:r>
            <a:endParaRPr lang="en-AU" dirty="0"/>
          </a:p>
        </p:txBody>
      </p:sp>
      <p:grpSp>
        <p:nvGrpSpPr>
          <p:cNvPr id="36" name="Group 35">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37" name="Freeform: Shape 36">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6FFAC95D-5BF6-4FB9-A54D-B1BCA7733ED6}"/>
              </a:ext>
            </a:extLst>
          </p:cNvPr>
          <p:cNvSpPr>
            <a:spLocks noGrp="1"/>
          </p:cNvSpPr>
          <p:nvPr>
            <p:ph idx="1"/>
          </p:nvPr>
        </p:nvSpPr>
        <p:spPr>
          <a:xfrm>
            <a:off x="6096000" y="405114"/>
            <a:ext cx="6309144" cy="6250329"/>
          </a:xfrm>
        </p:spPr>
        <p:txBody>
          <a:bodyPr anchor="ctr">
            <a:normAutofit/>
          </a:bodyPr>
          <a:lstStyle/>
          <a:p>
            <a:pPr marL="285750" indent="-285750">
              <a:buFont typeface="Arial" panose="020B0604020202020204" pitchFamily="34" charset="0"/>
              <a:buChar char="•"/>
            </a:pPr>
            <a:r>
              <a:rPr lang="en-US" sz="2800" dirty="0"/>
              <a:t>The Faith of the Centurion</a:t>
            </a:r>
            <a:br>
              <a:rPr lang="en-US" sz="2800" dirty="0"/>
            </a:br>
            <a:r>
              <a:rPr lang="en-US" sz="2800" dirty="0"/>
              <a:t>for his ‘Paralyzed servant’...</a:t>
            </a:r>
            <a:br>
              <a:rPr lang="en-US" sz="2800" dirty="0"/>
            </a:br>
            <a:r>
              <a:rPr lang="en-US" sz="2800" dirty="0"/>
              <a:t>Matt 8:8 “…just speak the </a:t>
            </a:r>
            <a:r>
              <a:rPr lang="en-US" sz="2800" b="1" i="1" u="sng" dirty="0"/>
              <a:t>Word</a:t>
            </a:r>
            <a:r>
              <a:rPr lang="en-US" sz="2800" dirty="0"/>
              <a:t>”!</a:t>
            </a:r>
            <a:br>
              <a:rPr lang="en-US" sz="2800" dirty="0"/>
            </a:br>
            <a:endParaRPr lang="en-US" sz="2800" dirty="0"/>
          </a:p>
          <a:p>
            <a:pPr marL="285750" indent="-285750">
              <a:buFont typeface="Arial" panose="020B0604020202020204" pitchFamily="34" charset="0"/>
              <a:buChar char="•"/>
            </a:pPr>
            <a:r>
              <a:rPr lang="en-AU" sz="2800" dirty="0"/>
              <a:t>2 Timothy 3:14</a:t>
            </a:r>
            <a:br>
              <a:rPr lang="en-AU" sz="2800" dirty="0"/>
            </a:br>
            <a:r>
              <a:rPr lang="en-AU" sz="2800" dirty="0"/>
              <a:t>“But as for you, continue in what you have </a:t>
            </a:r>
            <a:r>
              <a:rPr lang="en-AU" sz="2800" b="1" i="1" u="sng" dirty="0"/>
              <a:t>learned</a:t>
            </a:r>
            <a:r>
              <a:rPr lang="en-AU" sz="2800" dirty="0"/>
              <a:t> and have firmly </a:t>
            </a:r>
            <a:r>
              <a:rPr lang="en-AU" sz="2800" b="1" i="1" u="sng" dirty="0"/>
              <a:t>believed</a:t>
            </a:r>
            <a:r>
              <a:rPr lang="en-AU" sz="2800" dirty="0"/>
              <a:t>.”</a:t>
            </a:r>
          </a:p>
        </p:txBody>
      </p:sp>
    </p:spTree>
    <p:extLst>
      <p:ext uri="{BB962C8B-B14F-4D97-AF65-F5344CB8AC3E}">
        <p14:creationId xmlns:p14="http://schemas.microsoft.com/office/powerpoint/2010/main" val="38370210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572E366A-B6DD-4F06-A42A-FF634FDE1B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839" y="970769"/>
            <a:ext cx="4936895" cy="4669465"/>
            <a:chOff x="648839" y="970769"/>
            <a:chExt cx="4936895" cy="4669465"/>
          </a:xfrm>
        </p:grpSpPr>
        <p:sp>
          <p:nvSpPr>
            <p:cNvPr id="11" name="Freeform: Shape 10">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43803" y="1124162"/>
              <a:ext cx="4691485"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2" y="1290468"/>
              <a:ext cx="438979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48839" y="970769"/>
              <a:ext cx="4936895" cy="466946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55CD35AA-22A3-4FB1-BDFE-8452FD6B6193}"/>
              </a:ext>
            </a:extLst>
          </p:cNvPr>
          <p:cNvSpPr>
            <a:spLocks noGrp="1"/>
          </p:cNvSpPr>
          <p:nvPr>
            <p:ph type="title"/>
          </p:nvPr>
        </p:nvSpPr>
        <p:spPr>
          <a:xfrm>
            <a:off x="1412543" y="1833229"/>
            <a:ext cx="3577022" cy="2934031"/>
          </a:xfrm>
        </p:spPr>
        <p:txBody>
          <a:bodyPr anchor="ctr">
            <a:normAutofit/>
          </a:bodyPr>
          <a:lstStyle/>
          <a:p>
            <a:r>
              <a:rPr lang="en-US" dirty="0"/>
              <a:t>Living by the </a:t>
            </a:r>
            <a:r>
              <a:rPr lang="en-US" sz="3600" i="1" u="sng" dirty="0"/>
              <a:t>Truth</a:t>
            </a:r>
            <a:r>
              <a:rPr lang="en-US" dirty="0"/>
              <a:t> and not just the Facts!</a:t>
            </a:r>
            <a:endParaRPr lang="en-AU" dirty="0"/>
          </a:p>
        </p:txBody>
      </p:sp>
      <p:sp>
        <p:nvSpPr>
          <p:cNvPr id="3" name="Content Placeholder 2">
            <a:extLst>
              <a:ext uri="{FF2B5EF4-FFF2-40B4-BE49-F238E27FC236}">
                <a16:creationId xmlns:a16="http://schemas.microsoft.com/office/drawing/2014/main" id="{D1170E0C-39CD-4E4A-A9D2-6704F62C863C}"/>
              </a:ext>
            </a:extLst>
          </p:cNvPr>
          <p:cNvSpPr>
            <a:spLocks noGrp="1"/>
          </p:cNvSpPr>
          <p:nvPr>
            <p:ph idx="1"/>
          </p:nvPr>
        </p:nvSpPr>
        <p:spPr>
          <a:xfrm>
            <a:off x="5556077" y="214217"/>
            <a:ext cx="6527893" cy="6371778"/>
          </a:xfrm>
        </p:spPr>
        <p:txBody>
          <a:bodyPr anchor="ctr">
            <a:normAutofit lnSpcReduction="10000"/>
          </a:bodyPr>
          <a:lstStyle/>
          <a:p>
            <a:pPr marL="285750" indent="-285750">
              <a:buFont typeface="Arial" panose="020B0604020202020204" pitchFamily="34" charset="0"/>
              <a:buChar char="•"/>
            </a:pPr>
            <a:r>
              <a:rPr lang="en-US" sz="2800" b="1" dirty="0"/>
              <a:t>“Don’t say you can’t when God says you can!”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Twelve Spies... </a:t>
            </a:r>
            <a:br>
              <a:rPr lang="en-US" sz="2800" dirty="0"/>
            </a:br>
            <a:r>
              <a:rPr lang="en-US" sz="2800" dirty="0"/>
              <a:t>Numbers 13-14</a:t>
            </a:r>
            <a:br>
              <a:rPr lang="en-US" sz="2800" dirty="0"/>
            </a:br>
            <a:r>
              <a:rPr lang="en-US" sz="2800" dirty="0"/>
              <a:t>‘Grasshoppers or Giants’?!</a:t>
            </a:r>
            <a:br>
              <a:rPr lang="en-US" sz="2800" dirty="0"/>
            </a:br>
            <a:endParaRPr lang="en-US" sz="2800" dirty="0"/>
          </a:p>
          <a:p>
            <a:pPr marL="285750" indent="-285750">
              <a:buFont typeface="Arial" panose="020B0604020202020204" pitchFamily="34" charset="0"/>
              <a:buChar char="•"/>
            </a:pPr>
            <a:r>
              <a:rPr lang="en-US" sz="2800" dirty="0"/>
              <a:t>Lu 18:27</a:t>
            </a:r>
            <a:br>
              <a:rPr lang="en-US" sz="2800" dirty="0"/>
            </a:br>
            <a:r>
              <a:rPr lang="en-US" sz="2800" dirty="0"/>
              <a:t>“What is impossible with Men, is possible with God’!</a:t>
            </a:r>
            <a:endParaRPr lang="en-AU" sz="2800" dirty="0"/>
          </a:p>
        </p:txBody>
      </p:sp>
    </p:spTree>
    <p:extLst>
      <p:ext uri="{BB962C8B-B14F-4D97-AF65-F5344CB8AC3E}">
        <p14:creationId xmlns:p14="http://schemas.microsoft.com/office/powerpoint/2010/main" val="3320762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572E366A-B6DD-4F06-A42A-FF634FDE1B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8839" y="970769"/>
            <a:ext cx="4936895" cy="4669465"/>
            <a:chOff x="648839" y="970769"/>
            <a:chExt cx="4936895" cy="4669465"/>
          </a:xfrm>
        </p:grpSpPr>
        <p:sp>
          <p:nvSpPr>
            <p:cNvPr id="11" name="Freeform: Shape 10">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43803" y="1124162"/>
              <a:ext cx="4691485"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2" y="1290468"/>
              <a:ext cx="438979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48839" y="970769"/>
              <a:ext cx="4936895" cy="466946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6E092B4D-65F3-4772-909A-8D482400835E}"/>
              </a:ext>
            </a:extLst>
          </p:cNvPr>
          <p:cNvSpPr>
            <a:spLocks noGrp="1"/>
          </p:cNvSpPr>
          <p:nvPr>
            <p:ph type="title"/>
          </p:nvPr>
        </p:nvSpPr>
        <p:spPr>
          <a:xfrm>
            <a:off x="642619" y="1690603"/>
            <a:ext cx="5137208" cy="3274407"/>
          </a:xfrm>
        </p:spPr>
        <p:txBody>
          <a:bodyPr anchor="ctr">
            <a:normAutofit/>
          </a:bodyPr>
          <a:lstStyle/>
          <a:p>
            <a:pPr algn="ctr"/>
            <a:r>
              <a:rPr lang="en-US" sz="3600" dirty="0"/>
              <a:t>Underpinning... What’s shaping your opinions? </a:t>
            </a:r>
            <a:endParaRPr lang="en-AU" sz="3600" dirty="0"/>
          </a:p>
        </p:txBody>
      </p:sp>
      <p:sp>
        <p:nvSpPr>
          <p:cNvPr id="3" name="Content Placeholder 2">
            <a:extLst>
              <a:ext uri="{FF2B5EF4-FFF2-40B4-BE49-F238E27FC236}">
                <a16:creationId xmlns:a16="http://schemas.microsoft.com/office/drawing/2014/main" id="{065016F6-FE33-4156-A944-E7501A109FA0}"/>
              </a:ext>
            </a:extLst>
          </p:cNvPr>
          <p:cNvSpPr>
            <a:spLocks noGrp="1"/>
          </p:cNvSpPr>
          <p:nvPr>
            <p:ph idx="1"/>
          </p:nvPr>
        </p:nvSpPr>
        <p:spPr>
          <a:xfrm>
            <a:off x="5556076" y="289368"/>
            <a:ext cx="6647091" cy="6568632"/>
          </a:xfrm>
        </p:spPr>
        <p:txBody>
          <a:bodyPr anchor="ctr">
            <a:normAutofit fontScale="92500" lnSpcReduction="10000"/>
          </a:bodyPr>
          <a:lstStyle/>
          <a:p>
            <a:pPr marL="285750" indent="-285750">
              <a:buFont typeface="Arial" panose="020B0604020202020204" pitchFamily="34" charset="0"/>
              <a:buChar char="•"/>
            </a:pPr>
            <a:r>
              <a:rPr lang="en-US" sz="3200" b="1" dirty="0">
                <a:solidFill>
                  <a:prstClr val="black">
                    <a:lumMod val="75000"/>
                    <a:lumOff val="25000"/>
                  </a:prstClr>
                </a:solidFill>
                <a:ea typeface="+mj-ea"/>
                <a:cs typeface="+mj-cs"/>
              </a:rPr>
              <a:t>FOCUS ON ‘THE WORD’! </a:t>
            </a:r>
          </a:p>
          <a:p>
            <a:pPr marL="285750" indent="-285750">
              <a:buFont typeface="Arial" panose="020B0604020202020204" pitchFamily="34" charset="0"/>
              <a:buChar char="•"/>
            </a:pPr>
            <a:r>
              <a:rPr lang="en-US" sz="2400" dirty="0"/>
              <a:t>Heb 4:12 (MSG)</a:t>
            </a:r>
            <a:br>
              <a:rPr lang="en-US" sz="2400" dirty="0"/>
            </a:br>
            <a:r>
              <a:rPr lang="en-US" sz="2400" dirty="0"/>
              <a:t> </a:t>
            </a:r>
            <a:r>
              <a:rPr lang="en-AU" sz="2400" dirty="0"/>
              <a:t>“God means what he says. What he says goes. His </a:t>
            </a:r>
            <a:r>
              <a:rPr lang="en-AU" sz="2400" b="1" i="1" dirty="0"/>
              <a:t>powerful Word is sharp as a surgeon’s scalpel</a:t>
            </a:r>
            <a:r>
              <a:rPr lang="en-AU" sz="2400" dirty="0"/>
              <a:t>, cutting through everything, whether doubt or defence, laying us open to listen and obey. Nothing and </a:t>
            </a:r>
            <a:r>
              <a:rPr lang="en-AU" sz="2400" b="1" i="1" u="sng" dirty="0"/>
              <a:t>no one is impervious to God’s Word</a:t>
            </a:r>
            <a:r>
              <a:rPr lang="en-AU" sz="2400" dirty="0"/>
              <a:t>. We can’t get away from it—no matter what.”</a:t>
            </a:r>
            <a:br>
              <a:rPr lang="en-AU" sz="2400" dirty="0"/>
            </a:br>
            <a:endParaRPr lang="en-AU" sz="2400" dirty="0"/>
          </a:p>
          <a:p>
            <a:pPr marL="285750" indent="-285750">
              <a:buFont typeface="Arial" panose="020B0604020202020204" pitchFamily="34" charset="0"/>
              <a:buChar char="•"/>
            </a:pPr>
            <a:r>
              <a:rPr lang="en-AU" sz="2400" dirty="0"/>
              <a:t>2 Tim 2:9</a:t>
            </a:r>
            <a:br>
              <a:rPr lang="en-AU" sz="2400" dirty="0"/>
            </a:br>
            <a:r>
              <a:rPr lang="en-AU" sz="2400" dirty="0"/>
              <a:t>“...God’s Word </a:t>
            </a:r>
            <a:r>
              <a:rPr lang="en-AU" sz="2400" b="1" i="1" u="sng" dirty="0"/>
              <a:t>is not chained</a:t>
            </a:r>
            <a:r>
              <a:rPr lang="en-AU" sz="2400" dirty="0"/>
              <a:t>”!</a:t>
            </a:r>
          </a:p>
        </p:txBody>
      </p:sp>
    </p:spTree>
    <p:extLst>
      <p:ext uri="{BB962C8B-B14F-4D97-AF65-F5344CB8AC3E}">
        <p14:creationId xmlns:p14="http://schemas.microsoft.com/office/powerpoint/2010/main" val="34747341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E11D15B-CADC-4238-AD67-74A13A4853D3}"/>
              </a:ext>
            </a:extLst>
          </p:cNvPr>
          <p:cNvPicPr>
            <a:picLocks noChangeAspect="1"/>
          </p:cNvPicPr>
          <p:nvPr/>
        </p:nvPicPr>
        <p:blipFill rotWithShape="1">
          <a:blip r:embed="rId2"/>
          <a:srcRect t="33265" r="9091" b="2005"/>
          <a:stretch/>
        </p:blipFill>
        <p:spPr>
          <a:xfrm>
            <a:off x="-4" y="0"/>
            <a:ext cx="12191981" cy="6857990"/>
          </a:xfrm>
          <a:prstGeom prst="rect">
            <a:avLst/>
          </a:prstGeom>
        </p:spPr>
      </p:pic>
      <p:sp>
        <p:nvSpPr>
          <p:cNvPr id="30"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D95098-0C1E-4ED9-AE8B-302588B8F84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dirty="0"/>
              <a:t>Softening our Hearts… Renewing Your Mind!</a:t>
            </a:r>
          </a:p>
        </p:txBody>
      </p:sp>
      <p:sp>
        <p:nvSpPr>
          <p:cNvPr id="31"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ED2087C-4A94-414B-9CEF-44340D1D2195}"/>
              </a:ext>
            </a:extLst>
          </p:cNvPr>
          <p:cNvSpPr>
            <a:spLocks noGrp="1"/>
          </p:cNvSpPr>
          <p:nvPr>
            <p:ph type="body" sz="half" idx="2"/>
          </p:nvPr>
        </p:nvSpPr>
        <p:spPr>
          <a:xfrm>
            <a:off x="404553" y="5624945"/>
            <a:ext cx="9579706" cy="592975"/>
          </a:xfrm>
        </p:spPr>
        <p:txBody>
          <a:bodyPr vert="horz" lIns="91440" tIns="45720" rIns="91440" bIns="45720" rtlCol="0" anchor="ctr">
            <a:normAutofit/>
          </a:bodyPr>
          <a:lstStyle/>
          <a:p>
            <a:r>
              <a:rPr lang="en-AU" sz="3600" b="1" dirty="0"/>
              <a:t>Underpinned by ‘THE WORD”!</a:t>
            </a:r>
            <a:endParaRPr lang="en-US" sz="3600" b="1" dirty="0"/>
          </a:p>
        </p:txBody>
      </p:sp>
    </p:spTree>
    <p:extLst>
      <p:ext uri="{BB962C8B-B14F-4D97-AF65-F5344CB8AC3E}">
        <p14:creationId xmlns:p14="http://schemas.microsoft.com/office/powerpoint/2010/main" val="4078921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750"/>
                                        <p:tgtEl>
                                          <p:spTgt spid="7">
                                            <p:txEl>
                                              <p:pRg st="0" end="0"/>
                                            </p:txEl>
                                          </p:spTgt>
                                        </p:tgtEl>
                                      </p:cBhvr>
                                    </p:animEffect>
                                    <p:anim calcmode="lin" valueType="num">
                                      <p:cBhvr>
                                        <p:cTn id="13"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6CCEEF8A-4A3A-4B35-AA57-D804767F5A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696" cy="6170490"/>
            <a:chOff x="-2" y="0"/>
            <a:chExt cx="12191696" cy="6170490"/>
          </a:xfrm>
        </p:grpSpPr>
        <p:sp>
          <p:nvSpPr>
            <p:cNvPr id="11" name="Freeform: Shape 10">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3C1F5347-E00A-4E12-AC11-18E0B1AF2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247015" y="-1314429"/>
              <a:ext cx="1697663" cy="12191695"/>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1666232" y="329353"/>
            <a:ext cx="7878984" cy="1344612"/>
          </a:xfrm>
        </p:spPr>
        <p:txBody>
          <a:bodyPr anchor="b">
            <a:noAutofit/>
          </a:bodyPr>
          <a:lstStyle/>
          <a:p>
            <a:pPr>
              <a:lnSpc>
                <a:spcPct val="120000"/>
              </a:lnSpc>
            </a:pPr>
            <a:r>
              <a:rPr lang="en-US" dirty="0"/>
              <a:t>Underpinning...</a:t>
            </a:r>
            <a:br>
              <a:rPr lang="en-US" dirty="0"/>
            </a:br>
            <a:r>
              <a:rPr lang="en-US" dirty="0"/>
              <a:t>Foolish and Wise Foundations.</a:t>
            </a:r>
            <a:endParaRPr lang="en-AU" dirty="0"/>
          </a:p>
        </p:txBody>
      </p:sp>
      <p:sp>
        <p:nvSpPr>
          <p:cNvPr id="3" name="Content Placeholder 2"/>
          <p:cNvSpPr>
            <a:spLocks noGrp="1"/>
          </p:cNvSpPr>
          <p:nvPr>
            <p:ph idx="1"/>
          </p:nvPr>
        </p:nvSpPr>
        <p:spPr>
          <a:xfrm>
            <a:off x="1920875" y="2107096"/>
            <a:ext cx="9051925" cy="4305279"/>
          </a:xfrm>
        </p:spPr>
        <p:txBody>
          <a:bodyPr>
            <a:normAutofit/>
          </a:bodyPr>
          <a:lstStyle/>
          <a:p>
            <a:pPr>
              <a:lnSpc>
                <a:spcPct val="130000"/>
              </a:lnSpc>
            </a:pPr>
            <a:r>
              <a:rPr lang="en-AU" sz="2000" dirty="0"/>
              <a:t>Matthew 7:24-27</a:t>
            </a:r>
            <a:br>
              <a:rPr lang="en-AU" sz="2000" dirty="0"/>
            </a:br>
            <a:r>
              <a:rPr lang="en-AU" sz="2000" dirty="0"/>
              <a:t>24“Everyone then who hears these </a:t>
            </a:r>
            <a:r>
              <a:rPr lang="en-AU" sz="2000" b="1" dirty="0"/>
              <a:t>words of mine </a:t>
            </a:r>
            <a:r>
              <a:rPr lang="en-AU" sz="2000" dirty="0"/>
              <a:t>and does them will be like a wise man who </a:t>
            </a:r>
            <a:r>
              <a:rPr lang="en-AU" sz="2000" b="1" i="1" dirty="0"/>
              <a:t>built his house on the rock</a:t>
            </a:r>
            <a:r>
              <a:rPr lang="en-AU" sz="2000" dirty="0"/>
              <a:t>. 25And the rain fell, and the floods came, and the winds blew and beat on that house, but it did not fall, because it had been founded on the rock. 26And everyone who hears these </a:t>
            </a:r>
            <a:r>
              <a:rPr lang="en-AU" sz="2000" b="1" dirty="0"/>
              <a:t>words of mine </a:t>
            </a:r>
            <a:r>
              <a:rPr lang="en-AU" sz="2000" dirty="0"/>
              <a:t>and does not do them will be like a foolish man who </a:t>
            </a:r>
            <a:r>
              <a:rPr lang="en-AU" sz="2000" b="1" i="1" dirty="0"/>
              <a:t>built his house on the sand</a:t>
            </a:r>
            <a:r>
              <a:rPr lang="en-AU" sz="2000" dirty="0"/>
              <a:t>. 27And the rain fell, and the floods came, and the winds blew and beat against that house, and it fell, and great was the fall of it.”</a:t>
            </a:r>
          </a:p>
        </p:txBody>
      </p:sp>
    </p:spTree>
    <p:extLst>
      <p:ext uri="{BB962C8B-B14F-4D97-AF65-F5344CB8AC3E}">
        <p14:creationId xmlns:p14="http://schemas.microsoft.com/office/powerpoint/2010/main" val="21222216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D9D1AF6F-CA85-449A-9C47-306B5BCC9C9E}"/>
              </a:ext>
            </a:extLst>
          </p:cNvPr>
          <p:cNvSpPr>
            <a:spLocks noGrp="1"/>
          </p:cNvSpPr>
          <p:nvPr>
            <p:ph type="title"/>
          </p:nvPr>
        </p:nvSpPr>
        <p:spPr>
          <a:xfrm>
            <a:off x="578990" y="576022"/>
            <a:ext cx="8472196" cy="1344612"/>
          </a:xfrm>
        </p:spPr>
        <p:txBody>
          <a:bodyPr anchor="b">
            <a:normAutofit fontScale="90000"/>
          </a:bodyPr>
          <a:lstStyle/>
          <a:p>
            <a:r>
              <a:rPr lang="en-US" sz="4000" dirty="0"/>
              <a:t>So what’s your life built upon?</a:t>
            </a:r>
            <a:br>
              <a:rPr lang="en-US" sz="4000" dirty="0"/>
            </a:br>
            <a:endParaRPr lang="en-AU" sz="4000" dirty="0"/>
          </a:p>
        </p:txBody>
      </p:sp>
      <p:sp>
        <p:nvSpPr>
          <p:cNvPr id="3" name="Content Placeholder 2">
            <a:extLst>
              <a:ext uri="{FF2B5EF4-FFF2-40B4-BE49-F238E27FC236}">
                <a16:creationId xmlns:a16="http://schemas.microsoft.com/office/drawing/2014/main" id="{BF8E29A0-D13C-4E67-8D99-1055F98A1BED}"/>
              </a:ext>
            </a:extLst>
          </p:cNvPr>
          <p:cNvSpPr>
            <a:spLocks noGrp="1"/>
          </p:cNvSpPr>
          <p:nvPr>
            <p:ph idx="1"/>
          </p:nvPr>
        </p:nvSpPr>
        <p:spPr>
          <a:xfrm>
            <a:off x="833377" y="1787525"/>
            <a:ext cx="8287474" cy="4627562"/>
          </a:xfrm>
        </p:spPr>
        <p:txBody>
          <a:bodyPr>
            <a:normAutofit/>
          </a:bodyPr>
          <a:lstStyle/>
          <a:p>
            <a:pPr marL="285750" indent="-285750">
              <a:buFont typeface="Arial" panose="020B0604020202020204" pitchFamily="34" charset="0"/>
              <a:buChar char="•"/>
            </a:pPr>
            <a:r>
              <a:rPr lang="en-US" sz="2800" dirty="0"/>
              <a:t>A Sure Foundation... </a:t>
            </a:r>
          </a:p>
          <a:p>
            <a:pPr marL="285750" indent="-285750">
              <a:buFont typeface="Arial" panose="020B0604020202020204" pitchFamily="34" charset="0"/>
              <a:buChar char="•"/>
            </a:pPr>
            <a:r>
              <a:rPr lang="en-US" sz="2800" dirty="0"/>
              <a:t>Isaiah 40:8</a:t>
            </a:r>
            <a:br>
              <a:rPr lang="en-US" sz="2800" dirty="0"/>
            </a:br>
            <a:r>
              <a:rPr lang="en-US" sz="2800" dirty="0"/>
              <a:t>“The grass withers and the flowers fade, but the Word of God stands forever!”</a:t>
            </a:r>
          </a:p>
          <a:p>
            <a:pPr marL="285750" indent="-285750">
              <a:buFont typeface="Arial" panose="020B0604020202020204" pitchFamily="34" charset="0"/>
              <a:buChar char="•"/>
            </a:pPr>
            <a:r>
              <a:rPr lang="en-US" sz="2800" dirty="0"/>
              <a:t>My early childhood...</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563485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0C1B014-C12B-4F92-931E-C0545456EA3F}"/>
              </a:ext>
            </a:extLst>
          </p:cNvPr>
          <p:cNvSpPr>
            <a:spLocks noGrp="1"/>
          </p:cNvSpPr>
          <p:nvPr>
            <p:ph type="title"/>
          </p:nvPr>
        </p:nvSpPr>
        <p:spPr>
          <a:xfrm>
            <a:off x="1188340" y="1105232"/>
            <a:ext cx="3013545" cy="4277802"/>
          </a:xfrm>
        </p:spPr>
        <p:txBody>
          <a:bodyPr anchor="ctr">
            <a:normAutofit/>
          </a:bodyPr>
          <a:lstStyle/>
          <a:p>
            <a:r>
              <a:rPr lang="en-US" dirty="0"/>
              <a:t>Some Key Verses...</a:t>
            </a:r>
            <a:endParaRPr lang="en-AU" dirty="0"/>
          </a:p>
        </p:txBody>
      </p:sp>
      <p:grpSp>
        <p:nvGrpSpPr>
          <p:cNvPr id="17" name="Group 9">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8" name="Freeform: Shape 10">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1">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2">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Content Placeholder 2">
            <a:extLst>
              <a:ext uri="{FF2B5EF4-FFF2-40B4-BE49-F238E27FC236}">
                <a16:creationId xmlns:a16="http://schemas.microsoft.com/office/drawing/2014/main" id="{DD6C66A5-C283-4FF1-BEC5-2E455FE08BCD}"/>
              </a:ext>
            </a:extLst>
          </p:cNvPr>
          <p:cNvSpPr>
            <a:spLocks noGrp="1"/>
          </p:cNvSpPr>
          <p:nvPr>
            <p:ph idx="1"/>
          </p:nvPr>
        </p:nvSpPr>
        <p:spPr>
          <a:xfrm>
            <a:off x="5972537" y="254643"/>
            <a:ext cx="6099857" cy="6603357"/>
          </a:xfrm>
        </p:spPr>
        <p:txBody>
          <a:bodyPr anchor="ctr">
            <a:normAutofit/>
          </a:bodyPr>
          <a:lstStyle/>
          <a:p>
            <a:pPr marL="285750" indent="-285750" algn="ctr">
              <a:buFont typeface="Arial" panose="020B0604020202020204" pitchFamily="34" charset="0"/>
              <a:buChar char="•"/>
            </a:pPr>
            <a:r>
              <a:rPr lang="en-US" sz="2600" dirty="0"/>
              <a:t>Matt 4:4</a:t>
            </a:r>
            <a:br>
              <a:rPr lang="en-US" sz="2600" dirty="0"/>
            </a:br>
            <a:r>
              <a:rPr lang="en-AU" sz="2600" b="0" i="0" dirty="0">
                <a:effectLst/>
                <a:latin typeface="system-ui"/>
              </a:rPr>
              <a:t>But he answered, “It is written</a:t>
            </a:r>
            <a:endParaRPr lang="en-AU" sz="2600" dirty="0">
              <a:latin typeface="system-ui"/>
            </a:endParaRPr>
          </a:p>
          <a:p>
            <a:pPr algn="ctr"/>
            <a:r>
              <a:rPr lang="en-AU" sz="2600" b="0" i="0" dirty="0">
                <a:effectLst/>
                <a:latin typeface="system-ui"/>
              </a:rPr>
              <a:t>“‘Man shall not live by bread alone,</a:t>
            </a:r>
            <a:br>
              <a:rPr lang="en-AU" sz="2600" b="0" i="0" dirty="0">
                <a:effectLst/>
                <a:latin typeface="system-ui"/>
              </a:rPr>
            </a:br>
            <a:r>
              <a:rPr lang="en-AU" sz="2600" b="0" i="0" dirty="0">
                <a:effectLst/>
                <a:latin typeface="Courier New" panose="02070309020205020404" pitchFamily="49" charset="0"/>
              </a:rPr>
              <a:t>  </a:t>
            </a:r>
            <a:r>
              <a:rPr lang="en-AU" sz="2600" b="0" i="0" dirty="0">
                <a:effectLst/>
                <a:latin typeface="system-ui"/>
              </a:rPr>
              <a:t>but by every word that comes from the mouth of God.’”</a:t>
            </a:r>
          </a:p>
          <a:p>
            <a:pPr algn="ctr"/>
            <a:endParaRPr lang="en-AU" sz="2600" dirty="0">
              <a:latin typeface="system-ui"/>
            </a:endParaRPr>
          </a:p>
          <a:p>
            <a:pPr marL="285750" indent="-285750" algn="ctr">
              <a:buFont typeface="Arial" panose="020B0604020202020204" pitchFamily="34" charset="0"/>
              <a:buChar char="•"/>
            </a:pPr>
            <a:r>
              <a:rPr lang="en-AU" sz="2600" b="0" i="0" dirty="0">
                <a:effectLst/>
                <a:latin typeface="system-ui"/>
              </a:rPr>
              <a:t>Ps 119:105</a:t>
            </a:r>
            <a:br>
              <a:rPr lang="en-AU" sz="2600" b="0" i="0" dirty="0">
                <a:effectLst/>
                <a:latin typeface="system-ui"/>
              </a:rPr>
            </a:br>
            <a:r>
              <a:rPr lang="en-AU" sz="2600" b="0" i="0" dirty="0">
                <a:effectLst/>
                <a:latin typeface="system-ui"/>
              </a:rPr>
              <a:t>“Your word is a lamp to my feet</a:t>
            </a:r>
            <a:br>
              <a:rPr lang="en-AU" sz="2600" dirty="0"/>
            </a:br>
            <a:r>
              <a:rPr lang="en-AU" sz="2600" b="0" i="0" dirty="0">
                <a:effectLst/>
                <a:latin typeface="Courier New" panose="02070309020205020404" pitchFamily="49" charset="0"/>
              </a:rPr>
              <a:t>  </a:t>
            </a:r>
            <a:r>
              <a:rPr lang="en-AU" sz="2600" b="0" i="0" dirty="0">
                <a:effectLst/>
                <a:latin typeface="system-ui"/>
              </a:rPr>
              <a:t>and a light to my path.”</a:t>
            </a:r>
          </a:p>
          <a:p>
            <a:pPr algn="ctr"/>
            <a:endParaRPr lang="en-AU" b="0" i="0" dirty="0">
              <a:effectLst/>
              <a:latin typeface="system-ui"/>
            </a:endParaRPr>
          </a:p>
          <a:p>
            <a:endParaRPr lang="en-AU" dirty="0"/>
          </a:p>
        </p:txBody>
      </p:sp>
    </p:spTree>
    <p:extLst>
      <p:ext uri="{BB962C8B-B14F-4D97-AF65-F5344CB8AC3E}">
        <p14:creationId xmlns:p14="http://schemas.microsoft.com/office/powerpoint/2010/main" val="2769574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C401-003A-483C-B44E-BACC1CB015BA}"/>
              </a:ext>
            </a:extLst>
          </p:cNvPr>
          <p:cNvSpPr>
            <a:spLocks noGrp="1"/>
          </p:cNvSpPr>
          <p:nvPr>
            <p:ph type="title"/>
          </p:nvPr>
        </p:nvSpPr>
        <p:spPr/>
        <p:txBody>
          <a:bodyPr/>
          <a:lstStyle/>
          <a:p>
            <a:r>
              <a:rPr lang="en-US" dirty="0"/>
              <a:t>‘The Word’ in your life...</a:t>
            </a:r>
            <a:endParaRPr lang="en-AU" dirty="0"/>
          </a:p>
        </p:txBody>
      </p:sp>
      <p:sp>
        <p:nvSpPr>
          <p:cNvPr id="3" name="Content Placeholder 2">
            <a:extLst>
              <a:ext uri="{FF2B5EF4-FFF2-40B4-BE49-F238E27FC236}">
                <a16:creationId xmlns:a16="http://schemas.microsoft.com/office/drawing/2014/main" id="{7A8EAED1-D466-4BFB-B07C-A476455EE9DA}"/>
              </a:ext>
            </a:extLst>
          </p:cNvPr>
          <p:cNvSpPr>
            <a:spLocks noGrp="1"/>
          </p:cNvSpPr>
          <p:nvPr>
            <p:ph idx="1"/>
          </p:nvPr>
        </p:nvSpPr>
        <p:spPr>
          <a:xfrm>
            <a:off x="763930" y="2312276"/>
            <a:ext cx="9926882" cy="4545724"/>
          </a:xfrm>
        </p:spPr>
        <p:txBody>
          <a:bodyPr/>
          <a:lstStyle/>
          <a:p>
            <a:pPr marL="285750" indent="-285750">
              <a:buFont typeface="Arial" panose="020B0604020202020204" pitchFamily="34" charset="0"/>
              <a:buChar char="•"/>
            </a:pPr>
            <a:r>
              <a:rPr lang="en-AU" sz="3200" b="0" i="0" dirty="0">
                <a:solidFill>
                  <a:srgbClr val="000000"/>
                </a:solidFill>
                <a:effectLst/>
                <a:latin typeface="system-ui"/>
              </a:rPr>
              <a:t>The Power of a ‘Prophetic Word’…</a:t>
            </a:r>
          </a:p>
          <a:p>
            <a:pPr marL="285750" indent="-285750">
              <a:buFont typeface="Arial" panose="020B0604020202020204" pitchFamily="34" charset="0"/>
              <a:buChar char="•"/>
            </a:pPr>
            <a:r>
              <a:rPr lang="en-AU" sz="3200" b="0" i="0" dirty="0">
                <a:solidFill>
                  <a:srgbClr val="000000"/>
                </a:solidFill>
                <a:effectLst/>
                <a:latin typeface="system-ui"/>
              </a:rPr>
              <a:t>Matt 22:29</a:t>
            </a:r>
            <a:br>
              <a:rPr lang="en-AU" sz="3200" b="0" i="0" dirty="0">
                <a:solidFill>
                  <a:srgbClr val="000000"/>
                </a:solidFill>
                <a:effectLst/>
                <a:latin typeface="system-ui"/>
              </a:rPr>
            </a:br>
            <a:r>
              <a:rPr lang="en-AU" sz="3200" b="0" i="0" dirty="0">
                <a:solidFill>
                  <a:srgbClr val="000000"/>
                </a:solidFill>
                <a:effectLst/>
                <a:latin typeface="system-ui"/>
              </a:rPr>
              <a:t>But Jesus answered them, “You are wrong, because you know neither the Scriptures nor the power of God.”</a:t>
            </a:r>
          </a:p>
          <a:p>
            <a:pPr marL="285750" indent="-285750">
              <a:buFont typeface="Arial" panose="020B0604020202020204" pitchFamily="34" charset="0"/>
              <a:buChar char="•"/>
            </a:pPr>
            <a:endParaRPr lang="en-AU" dirty="0"/>
          </a:p>
        </p:txBody>
      </p:sp>
      <p:grpSp>
        <p:nvGrpSpPr>
          <p:cNvPr id="6" name="Group 5">
            <a:extLst>
              <a:ext uri="{FF2B5EF4-FFF2-40B4-BE49-F238E27FC236}">
                <a16:creationId xmlns:a16="http://schemas.microsoft.com/office/drawing/2014/main" id="{1732006E-141F-42A1-A41A-DEEAEE611D39}"/>
              </a:ext>
            </a:extLst>
          </p:cNvPr>
          <p:cNvGrpSpPr/>
          <p:nvPr/>
        </p:nvGrpSpPr>
        <p:grpSpPr>
          <a:xfrm>
            <a:off x="4205680" y="3931720"/>
            <a:ext cx="360" cy="360"/>
            <a:chOff x="4205680" y="3931720"/>
            <a:chExt cx="360" cy="36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EADEA1C-7CDE-44B2-B208-263C7102734D}"/>
                    </a:ext>
                  </a:extLst>
                </p14:cNvPr>
                <p14:cNvContentPartPr/>
                <p14:nvPr/>
              </p14:nvContentPartPr>
              <p14:xfrm>
                <a:off x="4205680" y="3931720"/>
                <a:ext cx="360" cy="360"/>
              </p14:xfrm>
            </p:contentPart>
          </mc:Choice>
          <mc:Fallback xmlns="">
            <p:pic>
              <p:nvPicPr>
                <p:cNvPr id="4" name="Ink 3">
                  <a:extLst>
                    <a:ext uri="{FF2B5EF4-FFF2-40B4-BE49-F238E27FC236}">
                      <a16:creationId xmlns:a16="http://schemas.microsoft.com/office/drawing/2014/main" id="{9EADEA1C-7CDE-44B2-B208-263C7102734D}"/>
                    </a:ext>
                  </a:extLst>
                </p:cNvPr>
                <p:cNvPicPr/>
                <p:nvPr/>
              </p:nvPicPr>
              <p:blipFill>
                <a:blip r:embed="rId3"/>
                <a:stretch>
                  <a:fillRect/>
                </a:stretch>
              </p:blipFill>
              <p:spPr>
                <a:xfrm>
                  <a:off x="4196680" y="3922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9ADB46F-EDB9-4D6F-AE4F-B7FF517009D2}"/>
                    </a:ext>
                  </a:extLst>
                </p14:cNvPr>
                <p14:cNvContentPartPr/>
                <p14:nvPr/>
              </p14:nvContentPartPr>
              <p14:xfrm>
                <a:off x="4205680" y="3931720"/>
                <a:ext cx="360" cy="360"/>
              </p14:xfrm>
            </p:contentPart>
          </mc:Choice>
          <mc:Fallback xmlns="">
            <p:pic>
              <p:nvPicPr>
                <p:cNvPr id="5" name="Ink 4">
                  <a:extLst>
                    <a:ext uri="{FF2B5EF4-FFF2-40B4-BE49-F238E27FC236}">
                      <a16:creationId xmlns:a16="http://schemas.microsoft.com/office/drawing/2014/main" id="{B9ADB46F-EDB9-4D6F-AE4F-B7FF517009D2}"/>
                    </a:ext>
                  </a:extLst>
                </p:cNvPr>
                <p:cNvPicPr/>
                <p:nvPr/>
              </p:nvPicPr>
              <p:blipFill>
                <a:blip r:embed="rId3"/>
                <a:stretch>
                  <a:fillRect/>
                </a:stretch>
              </p:blipFill>
              <p:spPr>
                <a:xfrm>
                  <a:off x="4196680" y="392272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2E972FE-B91C-4F73-AD8C-0A2CFF800FBF}"/>
                  </a:ext>
                </a:extLst>
              </p14:cNvPr>
              <p14:cNvContentPartPr/>
              <p14:nvPr/>
            </p14:nvContentPartPr>
            <p14:xfrm>
              <a:off x="4022800" y="1279600"/>
              <a:ext cx="360" cy="360"/>
            </p14:xfrm>
          </p:contentPart>
        </mc:Choice>
        <mc:Fallback xmlns="">
          <p:pic>
            <p:nvPicPr>
              <p:cNvPr id="10" name="Ink 9">
                <a:extLst>
                  <a:ext uri="{FF2B5EF4-FFF2-40B4-BE49-F238E27FC236}">
                    <a16:creationId xmlns:a16="http://schemas.microsoft.com/office/drawing/2014/main" id="{62E972FE-B91C-4F73-AD8C-0A2CFF800FBF}"/>
                  </a:ext>
                </a:extLst>
              </p:cNvPr>
              <p:cNvPicPr/>
              <p:nvPr/>
            </p:nvPicPr>
            <p:blipFill>
              <a:blip r:embed="rId3"/>
              <a:stretch>
                <a:fillRect/>
              </a:stretch>
            </p:blipFill>
            <p:spPr>
              <a:xfrm>
                <a:off x="4013800" y="1270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15C95190-8136-4287-8CA8-B53FC3E73C14}"/>
                  </a:ext>
                </a:extLst>
              </p14:cNvPr>
              <p14:cNvContentPartPr/>
              <p14:nvPr/>
            </p14:nvContentPartPr>
            <p14:xfrm>
              <a:off x="3545800" y="1239280"/>
              <a:ext cx="360" cy="360"/>
            </p14:xfrm>
          </p:contentPart>
        </mc:Choice>
        <mc:Fallback xmlns="">
          <p:pic>
            <p:nvPicPr>
              <p:cNvPr id="11" name="Ink 10">
                <a:extLst>
                  <a:ext uri="{FF2B5EF4-FFF2-40B4-BE49-F238E27FC236}">
                    <a16:creationId xmlns:a16="http://schemas.microsoft.com/office/drawing/2014/main" id="{15C95190-8136-4287-8CA8-B53FC3E73C14}"/>
                  </a:ext>
                </a:extLst>
              </p:cNvPr>
              <p:cNvPicPr/>
              <p:nvPr/>
            </p:nvPicPr>
            <p:blipFill>
              <a:blip r:embed="rId3"/>
              <a:stretch>
                <a:fillRect/>
              </a:stretch>
            </p:blipFill>
            <p:spPr>
              <a:xfrm>
                <a:off x="3536800" y="1230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A65F55BC-EC07-42B7-9E68-056280165192}"/>
                  </a:ext>
                </a:extLst>
              </p14:cNvPr>
              <p14:cNvContentPartPr/>
              <p14:nvPr/>
            </p14:nvContentPartPr>
            <p14:xfrm>
              <a:off x="3484600" y="1157560"/>
              <a:ext cx="360" cy="360"/>
            </p14:xfrm>
          </p:contentPart>
        </mc:Choice>
        <mc:Fallback xmlns="">
          <p:pic>
            <p:nvPicPr>
              <p:cNvPr id="12" name="Ink 11">
                <a:extLst>
                  <a:ext uri="{FF2B5EF4-FFF2-40B4-BE49-F238E27FC236}">
                    <a16:creationId xmlns:a16="http://schemas.microsoft.com/office/drawing/2014/main" id="{A65F55BC-EC07-42B7-9E68-056280165192}"/>
                  </a:ext>
                </a:extLst>
              </p:cNvPr>
              <p:cNvPicPr/>
              <p:nvPr/>
            </p:nvPicPr>
            <p:blipFill>
              <a:blip r:embed="rId3"/>
              <a:stretch>
                <a:fillRect/>
              </a:stretch>
            </p:blipFill>
            <p:spPr>
              <a:xfrm>
                <a:off x="3475960" y="1148920"/>
                <a:ext cx="18000" cy="18000"/>
              </a:xfrm>
              <a:prstGeom prst="rect">
                <a:avLst/>
              </a:prstGeom>
            </p:spPr>
          </p:pic>
        </mc:Fallback>
      </mc:AlternateContent>
      <p:grpSp>
        <p:nvGrpSpPr>
          <p:cNvPr id="16" name="Group 15">
            <a:extLst>
              <a:ext uri="{FF2B5EF4-FFF2-40B4-BE49-F238E27FC236}">
                <a16:creationId xmlns:a16="http://schemas.microsoft.com/office/drawing/2014/main" id="{B66DC7D4-FF31-4AE7-B4DC-F3A0D81D9427}"/>
              </a:ext>
            </a:extLst>
          </p:cNvPr>
          <p:cNvGrpSpPr/>
          <p:nvPr/>
        </p:nvGrpSpPr>
        <p:grpSpPr>
          <a:xfrm>
            <a:off x="5353720" y="2448520"/>
            <a:ext cx="360" cy="360"/>
            <a:chOff x="5353720" y="2448520"/>
            <a:chExt cx="360" cy="36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89B855E3-9DC6-4D46-A802-4422922086AF}"/>
                    </a:ext>
                  </a:extLst>
                </p14:cNvPr>
                <p14:cNvContentPartPr/>
                <p14:nvPr/>
              </p14:nvContentPartPr>
              <p14:xfrm>
                <a:off x="5353720" y="2448520"/>
                <a:ext cx="360" cy="360"/>
              </p14:xfrm>
            </p:contentPart>
          </mc:Choice>
          <mc:Fallback xmlns="">
            <p:pic>
              <p:nvPicPr>
                <p:cNvPr id="13" name="Ink 12">
                  <a:extLst>
                    <a:ext uri="{FF2B5EF4-FFF2-40B4-BE49-F238E27FC236}">
                      <a16:creationId xmlns:a16="http://schemas.microsoft.com/office/drawing/2014/main" id="{89B855E3-9DC6-4D46-A802-4422922086AF}"/>
                    </a:ext>
                  </a:extLst>
                </p:cNvPr>
                <p:cNvPicPr/>
                <p:nvPr/>
              </p:nvPicPr>
              <p:blipFill>
                <a:blip r:embed="rId3"/>
                <a:stretch>
                  <a:fillRect/>
                </a:stretch>
              </p:blipFill>
              <p:spPr>
                <a:xfrm>
                  <a:off x="5345080" y="2439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89BFBB31-6F2F-4D12-870B-67FDE749E3FE}"/>
                    </a:ext>
                  </a:extLst>
                </p14:cNvPr>
                <p14:cNvContentPartPr/>
                <p14:nvPr/>
              </p14:nvContentPartPr>
              <p14:xfrm>
                <a:off x="5353720" y="2448520"/>
                <a:ext cx="360" cy="360"/>
              </p14:xfrm>
            </p:contentPart>
          </mc:Choice>
          <mc:Fallback xmlns="">
            <p:pic>
              <p:nvPicPr>
                <p:cNvPr id="14" name="Ink 13">
                  <a:extLst>
                    <a:ext uri="{FF2B5EF4-FFF2-40B4-BE49-F238E27FC236}">
                      <a16:creationId xmlns:a16="http://schemas.microsoft.com/office/drawing/2014/main" id="{89BFBB31-6F2F-4D12-870B-67FDE749E3FE}"/>
                    </a:ext>
                  </a:extLst>
                </p:cNvPr>
                <p:cNvPicPr/>
                <p:nvPr/>
              </p:nvPicPr>
              <p:blipFill>
                <a:blip r:embed="rId3"/>
                <a:stretch>
                  <a:fillRect/>
                </a:stretch>
              </p:blipFill>
              <p:spPr>
                <a:xfrm>
                  <a:off x="5345080" y="2439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9D608027-DED3-41FB-AE95-0048487E3649}"/>
                    </a:ext>
                  </a:extLst>
                </p14:cNvPr>
                <p14:cNvContentPartPr/>
                <p14:nvPr/>
              </p14:nvContentPartPr>
              <p14:xfrm>
                <a:off x="5353720" y="2448520"/>
                <a:ext cx="360" cy="360"/>
              </p14:xfrm>
            </p:contentPart>
          </mc:Choice>
          <mc:Fallback xmlns="">
            <p:pic>
              <p:nvPicPr>
                <p:cNvPr id="15" name="Ink 14">
                  <a:extLst>
                    <a:ext uri="{FF2B5EF4-FFF2-40B4-BE49-F238E27FC236}">
                      <a16:creationId xmlns:a16="http://schemas.microsoft.com/office/drawing/2014/main" id="{9D608027-DED3-41FB-AE95-0048487E3649}"/>
                    </a:ext>
                  </a:extLst>
                </p:cNvPr>
                <p:cNvPicPr/>
                <p:nvPr/>
              </p:nvPicPr>
              <p:blipFill>
                <a:blip r:embed="rId3"/>
                <a:stretch>
                  <a:fillRect/>
                </a:stretch>
              </p:blipFill>
              <p:spPr>
                <a:xfrm>
                  <a:off x="5345080" y="243952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9392A495-5530-41A2-96BA-92A21C51DA0C}"/>
                  </a:ext>
                </a:extLst>
              </p14:cNvPr>
              <p14:cNvContentPartPr/>
              <p14:nvPr/>
            </p14:nvContentPartPr>
            <p14:xfrm>
              <a:off x="10678120" y="3576040"/>
              <a:ext cx="360" cy="360"/>
            </p14:xfrm>
          </p:contentPart>
        </mc:Choice>
        <mc:Fallback xmlns="">
          <p:pic>
            <p:nvPicPr>
              <p:cNvPr id="17" name="Ink 16">
                <a:extLst>
                  <a:ext uri="{FF2B5EF4-FFF2-40B4-BE49-F238E27FC236}">
                    <a16:creationId xmlns:a16="http://schemas.microsoft.com/office/drawing/2014/main" id="{9392A495-5530-41A2-96BA-92A21C51DA0C}"/>
                  </a:ext>
                </a:extLst>
              </p:cNvPr>
              <p:cNvPicPr/>
              <p:nvPr/>
            </p:nvPicPr>
            <p:blipFill>
              <a:blip r:embed="rId3"/>
              <a:stretch>
                <a:fillRect/>
              </a:stretch>
            </p:blipFill>
            <p:spPr>
              <a:xfrm>
                <a:off x="10669120" y="3567040"/>
                <a:ext cx="18000" cy="18000"/>
              </a:xfrm>
              <a:prstGeom prst="rect">
                <a:avLst/>
              </a:prstGeom>
            </p:spPr>
          </p:pic>
        </mc:Fallback>
      </mc:AlternateContent>
    </p:spTree>
    <p:extLst>
      <p:ext uri="{BB962C8B-B14F-4D97-AF65-F5344CB8AC3E}">
        <p14:creationId xmlns:p14="http://schemas.microsoft.com/office/powerpoint/2010/main" val="544044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Diagram&#10;&#10;Description automatically generated">
            <a:extLst>
              <a:ext uri="{FF2B5EF4-FFF2-40B4-BE49-F238E27FC236}">
                <a16:creationId xmlns:a16="http://schemas.microsoft.com/office/drawing/2014/main" id="{4E0C5EFB-1F39-4593-9F3A-D4CB288DCACE}"/>
              </a:ext>
            </a:extLst>
          </p:cNvPr>
          <p:cNvPicPr>
            <a:picLocks noChangeAspect="1"/>
          </p:cNvPicPr>
          <p:nvPr/>
        </p:nvPicPr>
        <p:blipFill>
          <a:blip r:embed="rId2"/>
          <a:stretch>
            <a:fillRect/>
          </a:stretch>
        </p:blipFill>
        <p:spPr>
          <a:xfrm>
            <a:off x="1054313" y="643467"/>
            <a:ext cx="10083374" cy="557106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56EA4D5-5269-464B-B34A-B588755EF756}"/>
              </a:ext>
            </a:extLst>
          </p:cNvPr>
          <p:cNvSpPr txBox="1"/>
          <p:nvPr/>
        </p:nvSpPr>
        <p:spPr>
          <a:xfrm>
            <a:off x="6326155" y="4404049"/>
            <a:ext cx="14991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iryo"/>
                <a:ea typeface="+mn-ea"/>
                <a:cs typeface="+mn-cs"/>
              </a:rPr>
              <a:t>  </a:t>
            </a:r>
            <a:r>
              <a:rPr kumimoji="0" lang="en-US" sz="2400" b="1" i="0" u="none" strike="noStrike" kern="1200" cap="none" spc="0" normalizeH="0" baseline="0" noProof="0" dirty="0">
                <a:ln>
                  <a:noFill/>
                </a:ln>
                <a:solidFill>
                  <a:prstClr val="white"/>
                </a:solidFill>
                <a:effectLst/>
                <a:uLnTx/>
                <a:uFillTx/>
                <a:latin typeface="Meiryo"/>
                <a:ea typeface="+mn-ea"/>
                <a:cs typeface="+mn-cs"/>
              </a:rPr>
              <a:t>Bethel!</a:t>
            </a:r>
            <a:endParaRPr kumimoji="0" lang="en-AU" sz="1800" b="1"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9948840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E11D15B-CADC-4238-AD67-74A13A4853D3}"/>
              </a:ext>
            </a:extLst>
          </p:cNvPr>
          <p:cNvPicPr>
            <a:picLocks noChangeAspect="1"/>
          </p:cNvPicPr>
          <p:nvPr/>
        </p:nvPicPr>
        <p:blipFill rotWithShape="1">
          <a:blip r:embed="rId2"/>
          <a:srcRect t="33265" r="9091" b="2005"/>
          <a:stretch/>
        </p:blipFill>
        <p:spPr>
          <a:xfrm>
            <a:off x="20" y="10"/>
            <a:ext cx="12191981" cy="6857990"/>
          </a:xfrm>
          <a:prstGeom prst="rect">
            <a:avLst/>
          </a:prstGeom>
        </p:spPr>
      </p:pic>
      <p:sp>
        <p:nvSpPr>
          <p:cNvPr id="30" name="Rectangle 2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D95098-0C1E-4ED9-AE8B-302588B8F846}"/>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r>
              <a:rPr lang="en-US" sz="6600" b="1" dirty="0"/>
              <a:t>Renewing Your Mind…</a:t>
            </a:r>
            <a:br>
              <a:rPr lang="en-US" sz="6600" b="1" dirty="0"/>
            </a:br>
            <a:r>
              <a:rPr lang="en-US" sz="6600" b="1" dirty="0"/>
              <a:t>The ‘washing’ of the WORD!</a:t>
            </a:r>
          </a:p>
        </p:txBody>
      </p:sp>
      <p:sp>
        <p:nvSpPr>
          <p:cNvPr id="31" name="Rectangle: Rounded Corners 2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ED2087C-4A94-414B-9CEF-44340D1D2195}"/>
              </a:ext>
            </a:extLst>
          </p:cNvPr>
          <p:cNvSpPr>
            <a:spLocks noGrp="1"/>
          </p:cNvSpPr>
          <p:nvPr>
            <p:ph type="body" sz="half" idx="2"/>
          </p:nvPr>
        </p:nvSpPr>
        <p:spPr>
          <a:xfrm>
            <a:off x="404553" y="5624945"/>
            <a:ext cx="9078562" cy="592975"/>
          </a:xfrm>
        </p:spPr>
        <p:txBody>
          <a:bodyPr vert="horz" lIns="91440" tIns="45720" rIns="91440" bIns="45720" rtlCol="0" anchor="ctr">
            <a:normAutofit fontScale="92500"/>
          </a:bodyPr>
          <a:lstStyle/>
          <a:p>
            <a:r>
              <a:rPr lang="en-US" sz="3600" b="1" dirty="0"/>
              <a:t>“Our Internal Reality  affects our External Reality.”</a:t>
            </a:r>
          </a:p>
        </p:txBody>
      </p:sp>
    </p:spTree>
    <p:extLst>
      <p:ext uri="{BB962C8B-B14F-4D97-AF65-F5344CB8AC3E}">
        <p14:creationId xmlns:p14="http://schemas.microsoft.com/office/powerpoint/2010/main" val="1573408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D95098-0C1E-4ED9-AE8B-302588B8F846}"/>
              </a:ext>
            </a:extLst>
          </p:cNvPr>
          <p:cNvSpPr>
            <a:spLocks noGrp="1"/>
          </p:cNvSpPr>
          <p:nvPr>
            <p:ph type="title"/>
          </p:nvPr>
        </p:nvSpPr>
        <p:spPr>
          <a:xfrm>
            <a:off x="473583" y="793946"/>
            <a:ext cx="5387911" cy="1106424"/>
          </a:xfrm>
        </p:spPr>
        <p:txBody>
          <a:bodyPr vert="horz" lIns="91440" tIns="45720" rIns="91440" bIns="45720" rtlCol="0" anchor="ctr">
            <a:normAutofit fontScale="90000"/>
          </a:bodyPr>
          <a:lstStyle/>
          <a:p>
            <a:r>
              <a:rPr lang="en-US" sz="6000" b="1" kern="1200" dirty="0">
                <a:solidFill>
                  <a:schemeClr val="tx1"/>
                </a:solidFill>
                <a:latin typeface="+mj-lt"/>
                <a:ea typeface="+mj-ea"/>
                <a:cs typeface="+mj-cs"/>
              </a:rPr>
              <a:t>Jesus in Storms…</a:t>
            </a:r>
            <a:br>
              <a:rPr lang="en-US" sz="2800" b="1" kern="1200" dirty="0">
                <a:solidFill>
                  <a:schemeClr val="tx1"/>
                </a:solidFill>
                <a:latin typeface="+mj-lt"/>
                <a:ea typeface="+mj-ea"/>
                <a:cs typeface="+mj-cs"/>
              </a:rPr>
            </a:br>
            <a:endParaRPr lang="en-US" sz="2800" b="1" kern="1200" dirty="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ED2087C-4A94-414B-9CEF-44340D1D2195}"/>
              </a:ext>
            </a:extLst>
          </p:cNvPr>
          <p:cNvSpPr>
            <a:spLocks noGrp="1"/>
          </p:cNvSpPr>
          <p:nvPr>
            <p:ph type="body" sz="half" idx="2"/>
          </p:nvPr>
        </p:nvSpPr>
        <p:spPr>
          <a:xfrm>
            <a:off x="409575" y="1610826"/>
            <a:ext cx="6276360" cy="5056399"/>
          </a:xfrm>
        </p:spPr>
        <p:txBody>
          <a:bodyPr vert="horz" lIns="91440" tIns="45720" rIns="91440" bIns="45720" rtlCol="0">
            <a:normAutofit fontScale="92500" lnSpcReduction="20000"/>
          </a:bodyPr>
          <a:lstStyle/>
          <a:p>
            <a:pPr algn="l"/>
            <a:r>
              <a:rPr lang="en-AU" sz="4300" b="1" i="0" dirty="0">
                <a:solidFill>
                  <a:srgbClr val="000000"/>
                </a:solidFill>
                <a:effectLst/>
                <a:latin typeface="system-ui"/>
              </a:rPr>
              <a:t>Mark 4:38-39</a:t>
            </a:r>
            <a:br>
              <a:rPr lang="en-AU" sz="4300" b="1" i="0" dirty="0">
                <a:solidFill>
                  <a:srgbClr val="000000"/>
                </a:solidFill>
                <a:effectLst/>
                <a:latin typeface="system-ui"/>
              </a:rPr>
            </a:br>
            <a:br>
              <a:rPr lang="en-AU" sz="4300" b="1" i="0" dirty="0">
                <a:solidFill>
                  <a:srgbClr val="000000"/>
                </a:solidFill>
                <a:effectLst/>
                <a:latin typeface="system-ui"/>
              </a:rPr>
            </a:br>
            <a:r>
              <a:rPr lang="en-AU" sz="3500" i="0" dirty="0">
                <a:solidFill>
                  <a:srgbClr val="000000"/>
                </a:solidFill>
                <a:effectLst/>
                <a:latin typeface="system-ui"/>
              </a:rPr>
              <a:t>“Let us go across to the other side…”</a:t>
            </a:r>
          </a:p>
          <a:p>
            <a:pPr algn="l"/>
            <a:br>
              <a:rPr lang="en-AU" sz="3600" b="1" i="0" dirty="0">
                <a:solidFill>
                  <a:srgbClr val="000000"/>
                </a:solidFill>
                <a:effectLst/>
                <a:latin typeface="system-ui"/>
              </a:rPr>
            </a:br>
            <a:r>
              <a:rPr lang="en-AU" sz="3600" i="0" baseline="30000" dirty="0">
                <a:solidFill>
                  <a:srgbClr val="000000"/>
                </a:solidFill>
                <a:effectLst/>
                <a:latin typeface="system-ui"/>
              </a:rPr>
              <a:t>38 </a:t>
            </a:r>
            <a:r>
              <a:rPr lang="en-AU" sz="3600" i="0" dirty="0">
                <a:solidFill>
                  <a:srgbClr val="000000"/>
                </a:solidFill>
                <a:effectLst/>
                <a:latin typeface="system-ui"/>
              </a:rPr>
              <a:t>Jesus was in the stern, sleeping on a cushion. The disciples woke him and said to him, “Teacher, don’t you care if we drown?”</a:t>
            </a:r>
          </a:p>
          <a:p>
            <a:pPr algn="l"/>
            <a:r>
              <a:rPr lang="en-AU" sz="3600" i="0" baseline="30000" dirty="0">
                <a:solidFill>
                  <a:srgbClr val="000000"/>
                </a:solidFill>
                <a:effectLst/>
                <a:latin typeface="system-ui"/>
              </a:rPr>
              <a:t>39 </a:t>
            </a:r>
            <a:r>
              <a:rPr lang="en-AU" sz="3600" i="0" dirty="0">
                <a:solidFill>
                  <a:srgbClr val="000000"/>
                </a:solidFill>
                <a:effectLst/>
                <a:latin typeface="system-ui"/>
              </a:rPr>
              <a:t>He got up, rebuked the wind and said to the waves, “Quiet! Be still!” Then the wind died down and it was completely calm.</a:t>
            </a:r>
          </a:p>
          <a:p>
            <a:pPr indent="-228600">
              <a:buFont typeface="Arial" panose="020B0604020202020204" pitchFamily="34" charset="0"/>
              <a:buChar char="•"/>
            </a:pPr>
            <a:endParaRPr lang="en-US" sz="1700" dirty="0"/>
          </a:p>
        </p:txBody>
      </p:sp>
      <p:pic>
        <p:nvPicPr>
          <p:cNvPr id="4" name="Content Placeholder 3">
            <a:extLst>
              <a:ext uri="{FF2B5EF4-FFF2-40B4-BE49-F238E27FC236}">
                <a16:creationId xmlns:a16="http://schemas.microsoft.com/office/drawing/2014/main" id="{AE11D15B-CADC-4238-AD67-74A13A4853D3}"/>
              </a:ext>
            </a:extLst>
          </p:cNvPr>
          <p:cNvPicPr>
            <a:picLocks noChangeAspect="1"/>
          </p:cNvPicPr>
          <p:nvPr/>
        </p:nvPicPr>
        <p:blipFill rotWithShape="1">
          <a:blip r:embed="rId2"/>
          <a:srcRect l="7309" r="24004" b="2"/>
          <a:stretch/>
        </p:blipFill>
        <p:spPr>
          <a:xfrm>
            <a:off x="6596820" y="0"/>
            <a:ext cx="5962843" cy="6858000"/>
          </a:xfrm>
          <a:prstGeom prst="rect">
            <a:avLst/>
          </a:prstGeom>
        </p:spPr>
      </p:pic>
    </p:spTree>
    <p:extLst>
      <p:ext uri="{BB962C8B-B14F-4D97-AF65-F5344CB8AC3E}">
        <p14:creationId xmlns:p14="http://schemas.microsoft.com/office/powerpoint/2010/main" val="31713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ED2087C-4A94-414B-9CEF-44340D1D2195}"/>
              </a:ext>
            </a:extLst>
          </p:cNvPr>
          <p:cNvSpPr>
            <a:spLocks noGrp="1"/>
          </p:cNvSpPr>
          <p:nvPr>
            <p:ph type="body" sz="half" idx="2"/>
          </p:nvPr>
        </p:nvSpPr>
        <p:spPr>
          <a:xfrm>
            <a:off x="618087" y="935496"/>
            <a:ext cx="8960892" cy="6669224"/>
          </a:xfrm>
        </p:spPr>
        <p:txBody>
          <a:bodyPr vert="horz" lIns="91440" tIns="45720" rIns="91440" bIns="45720" rtlCol="0">
            <a:noAutofit/>
          </a:bodyPr>
          <a:lstStyle/>
          <a:p>
            <a:r>
              <a:rPr lang="en-AU" sz="3600" b="1" dirty="0"/>
              <a:t>Mark 6:50-52</a:t>
            </a:r>
            <a:br>
              <a:rPr lang="en-AU" sz="3600" b="1" dirty="0"/>
            </a:br>
            <a:r>
              <a:rPr lang="en-AU" sz="3600" b="1" dirty="0"/>
              <a:t>Jesus’ and Disciples…</a:t>
            </a:r>
          </a:p>
          <a:p>
            <a:r>
              <a:rPr lang="en-AU" sz="3200" dirty="0"/>
              <a:t>Jesus spoke to them and said, “Take courage! It is I. Don’t be afraid.” 51 Then he climbed into the boat with them, and the wind died down. They were completely amazed, 52 for they had not understood, (because) …</a:t>
            </a:r>
            <a:r>
              <a:rPr lang="en-AU" sz="3200" i="1" u="sng" dirty="0"/>
              <a:t>their hearts were hardened</a:t>
            </a:r>
            <a:r>
              <a:rPr lang="en-AU" sz="3200" dirty="0"/>
              <a:t>.</a:t>
            </a:r>
          </a:p>
          <a:p>
            <a:r>
              <a:rPr lang="en-AU" sz="3200" dirty="0"/>
              <a:t>Eph 4:18</a:t>
            </a:r>
            <a:br>
              <a:rPr lang="en-AU" sz="3200" dirty="0"/>
            </a:br>
            <a:r>
              <a:rPr lang="en-AU" sz="3200" dirty="0"/>
              <a:t>You are darkened in your understanding and separated from the life of God because of the ignorance that is in you due to the</a:t>
            </a:r>
            <a:r>
              <a:rPr lang="en-AU" sz="3200" u="sng" dirty="0"/>
              <a:t> </a:t>
            </a:r>
            <a:br>
              <a:rPr lang="en-AU" sz="3200" u="sng" dirty="0"/>
            </a:br>
            <a:r>
              <a:rPr lang="en-AU" sz="3200" i="1" u="sng" dirty="0"/>
              <a:t>hardening of your hearts</a:t>
            </a:r>
            <a:r>
              <a:rPr lang="en-AU" sz="3200" dirty="0"/>
              <a:t>. </a:t>
            </a:r>
            <a:br>
              <a:rPr lang="en-AU" sz="3600" b="1" dirty="0"/>
            </a:br>
            <a:endParaRPr lang="en-AU" sz="3600" b="1" dirty="0"/>
          </a:p>
        </p:txBody>
      </p:sp>
      <p:pic>
        <p:nvPicPr>
          <p:cNvPr id="4" name="Content Placeholder 3">
            <a:extLst>
              <a:ext uri="{FF2B5EF4-FFF2-40B4-BE49-F238E27FC236}">
                <a16:creationId xmlns:a16="http://schemas.microsoft.com/office/drawing/2014/main" id="{AE11D15B-CADC-4238-AD67-74A13A4853D3}"/>
              </a:ext>
            </a:extLst>
          </p:cNvPr>
          <p:cNvPicPr>
            <a:picLocks noChangeAspect="1"/>
          </p:cNvPicPr>
          <p:nvPr/>
        </p:nvPicPr>
        <p:blipFill rotWithShape="1">
          <a:blip r:embed="rId2"/>
          <a:srcRect l="7309" r="24004" b="2"/>
          <a:stretch/>
        </p:blipFill>
        <p:spPr>
          <a:xfrm>
            <a:off x="9452120" y="0"/>
            <a:ext cx="5962843" cy="6858000"/>
          </a:xfrm>
          <a:prstGeom prst="rect">
            <a:avLst/>
          </a:prstGeom>
        </p:spPr>
      </p:pic>
    </p:spTree>
    <p:extLst>
      <p:ext uri="{BB962C8B-B14F-4D97-AF65-F5344CB8AC3E}">
        <p14:creationId xmlns:p14="http://schemas.microsoft.com/office/powerpoint/2010/main" val="403806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276</TotalTime>
  <Words>794</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Meiryo</vt:lpstr>
      <vt:lpstr>Arial</vt:lpstr>
      <vt:lpstr>Calibri</vt:lpstr>
      <vt:lpstr>Calibri Light</vt:lpstr>
      <vt:lpstr>Corbel</vt:lpstr>
      <vt:lpstr>Courier New</vt:lpstr>
      <vt:lpstr>system-ui</vt:lpstr>
      <vt:lpstr>Office Theme</vt:lpstr>
      <vt:lpstr>SketchLinesVTI</vt:lpstr>
      <vt:lpstr>What’s Underpinning  Your World?</vt:lpstr>
      <vt:lpstr>Underpinning... Foolish and Wise Foundations.</vt:lpstr>
      <vt:lpstr>So what’s your life built upon? </vt:lpstr>
      <vt:lpstr>Some Key Verses...</vt:lpstr>
      <vt:lpstr>‘The Word’ in your life...</vt:lpstr>
      <vt:lpstr>PowerPoint Presentation</vt:lpstr>
      <vt:lpstr>Renewing Your Mind… The ‘washing’ of the WORD!</vt:lpstr>
      <vt:lpstr>Jesus in Storms… </vt:lpstr>
      <vt:lpstr>PowerPoint Presentation</vt:lpstr>
      <vt:lpstr>Renewing Your Mind!</vt:lpstr>
      <vt:lpstr>‘Transformed Minds’        through ‘Softened Hearts’...</vt:lpstr>
      <vt:lpstr>Believe the WORD not the Circumstances!</vt:lpstr>
      <vt:lpstr>Living by the Truth and not just the Facts!</vt:lpstr>
      <vt:lpstr>Underpinning... What’s shaping your opinions? </vt:lpstr>
      <vt:lpstr>Softening our Hearts… Renewing Your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Shaping Your Opinions?</dc:title>
  <dc:creator>Hans Voortman</dc:creator>
  <cp:lastModifiedBy>Hans Voortman</cp:lastModifiedBy>
  <cp:revision>2</cp:revision>
  <dcterms:created xsi:type="dcterms:W3CDTF">2021-07-31T07:15:27Z</dcterms:created>
  <dcterms:modified xsi:type="dcterms:W3CDTF">2021-07-31T11:56:26Z</dcterms:modified>
</cp:coreProperties>
</file>