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333" r:id="rId3"/>
    <p:sldId id="351" r:id="rId4"/>
    <p:sldId id="352" r:id="rId5"/>
    <p:sldId id="353" r:id="rId6"/>
    <p:sldId id="261" r:id="rId7"/>
    <p:sldId id="349" r:id="rId8"/>
    <p:sldId id="354" r:id="rId9"/>
    <p:sldId id="355" r:id="rId10"/>
    <p:sldId id="350" r:id="rId11"/>
    <p:sldId id="342" r:id="rId12"/>
    <p:sldId id="356" r:id="rId13"/>
    <p:sldId id="357" r:id="rId14"/>
    <p:sldId id="343" r:id="rId15"/>
    <p:sldId id="358" r:id="rId16"/>
    <p:sldId id="344" r:id="rId17"/>
    <p:sldId id="338" r:id="rId18"/>
    <p:sldId id="359" r:id="rId19"/>
    <p:sldId id="340" r:id="rId20"/>
    <p:sldId id="360" r:id="rId21"/>
    <p:sldId id="361" r:id="rId22"/>
    <p:sldId id="345" r:id="rId23"/>
    <p:sldId id="362" r:id="rId24"/>
    <p:sldId id="346" r:id="rId25"/>
    <p:sldId id="363" r:id="rId26"/>
    <p:sldId id="347" r:id="rId27"/>
    <p:sldId id="364" r:id="rId28"/>
    <p:sldId id="348" r:id="rId29"/>
    <p:sldId id="365"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660"/>
  </p:normalViewPr>
  <p:slideViewPr>
    <p:cSldViewPr>
      <p:cViewPr varScale="1">
        <p:scale>
          <a:sx n="138" d="100"/>
          <a:sy n="138" d="100"/>
        </p:scale>
        <p:origin x="51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381000" y="685800"/>
            <a:ext cx="6096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26600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383507"/>
            <a:ext cx="7772400" cy="153114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r>
              <a:t>Title Text</a:t>
            </a:r>
          </a:p>
        </p:txBody>
      </p:sp>
      <p:sp>
        <p:nvSpPr>
          <p:cNvPr id="3" name="Shape 3"/>
          <p:cNvSpPr>
            <a:spLocks noGrp="1"/>
          </p:cNvSpPr>
          <p:nvPr>
            <p:ph type="body" idx="1"/>
          </p:nvPr>
        </p:nvSpPr>
        <p:spPr>
          <a:xfrm>
            <a:off x="1371600" y="2914650"/>
            <a:ext cx="6400800" cy="22288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31185" y="4718925"/>
            <a:ext cx="374457" cy="369328"/>
          </a:xfrm>
          <a:prstGeom prst="rect">
            <a:avLst/>
          </a:prstGeom>
          <a:ln w="12700">
            <a:miter lim="400000"/>
          </a:ln>
        </p:spPr>
        <p:txBody>
          <a:bodyPr wrap="none" lIns="45718" tIns="45718" rIns="45718" bIns="45718" anchor="ctr">
            <a:spAutoFit/>
          </a:bodyPr>
          <a:lstStyle>
            <a:lvl1pPr algn="ctr">
              <a:defRPr sz="1800">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titleStyle>
    <p:bodyStyle>
      <a:lvl1pPr marL="342900" marR="0" indent="-3429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342900" marR="0" indent="-1143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hape 20"/>
          <p:cNvSpPr/>
          <p:nvPr/>
        </p:nvSpPr>
        <p:spPr>
          <a:xfrm>
            <a:off x="152400" y="4476750"/>
            <a:ext cx="8839200"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2000">
                <a:solidFill>
                  <a:srgbClr val="FFFFFF"/>
                </a:solidFill>
                <a:latin typeface="Gotham Medium"/>
                <a:ea typeface="Gotham Medium"/>
                <a:cs typeface="Gotham Medium"/>
                <a:sym typeface="Gotham Medium"/>
              </a:defRPr>
            </a:pPr>
            <a:r>
              <a:rPr lang="en-US" dirty="0">
                <a:solidFill>
                  <a:srgbClr val="4D4D4F"/>
                </a:solidFill>
                <a:latin typeface="Edmondsans Bold" panose="02000000000000000000" pitchFamily="50" charset="0"/>
                <a:cs typeface="Arial" panose="020B0604020202020204" pitchFamily="34" charset="0"/>
              </a:rPr>
              <a:t>Part 5</a:t>
            </a:r>
            <a:r>
              <a:rPr dirty="0">
                <a:solidFill>
                  <a:srgbClr val="4D4D4F"/>
                </a:solidFill>
                <a:latin typeface="Edmondsans Bold" panose="02000000000000000000" pitchFamily="50" charset="0"/>
                <a:cs typeface="Arial" panose="020B0604020202020204" pitchFamily="34" charset="0"/>
              </a:rPr>
              <a:t>:</a:t>
            </a:r>
            <a:r>
              <a:rPr lang="en-AU" dirty="0">
                <a:solidFill>
                  <a:srgbClr val="4D4D4F"/>
                </a:solidFill>
                <a:latin typeface="Edmondsans Bold" panose="02000000000000000000" pitchFamily="50" charset="0"/>
                <a:cs typeface="Arial" panose="020B0604020202020204" pitchFamily="34" charset="0"/>
              </a:rPr>
              <a:t>  Sharing Your Hope With Others</a:t>
            </a:r>
            <a:endParaRPr dirty="0">
              <a:solidFill>
                <a:srgbClr val="4D4D4F"/>
              </a:solidFill>
              <a:latin typeface="Edmondsans Bold" panose="02000000000000000000" pitchFamily="50"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711201" y="979007"/>
            <a:ext cx="7721599" cy="3185487"/>
          </a:xfrm>
          <a:prstGeom prst="rect">
            <a:avLst/>
          </a:prstGeom>
          <a:noFill/>
        </p:spPr>
        <p:txBody>
          <a:bodyPr wrap="square" rtlCol="0">
            <a:spAutoFit/>
          </a:bodyPr>
          <a:lstStyle/>
          <a:p>
            <a:pPr marL="742950" indent="-742950" algn="ctr">
              <a:spcAft>
                <a:spcPts val="3000"/>
              </a:spcAft>
              <a:buAutoNum type="arabicPeriod"/>
            </a:pPr>
            <a:r>
              <a:rPr lang="en-US" sz="4400" dirty="0">
                <a:solidFill>
                  <a:schemeClr val="tx1"/>
                </a:solidFill>
                <a:latin typeface="Edmondsans Bold" panose="02000000000000000000" pitchFamily="50" charset="0"/>
                <a:cs typeface="Arial" panose="020B0604020202020204" pitchFamily="34" charset="0"/>
              </a:rPr>
              <a:t>Everybody I meet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has the same longings that I do…</a:t>
            </a:r>
          </a:p>
          <a:p>
            <a:pPr algn="ct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and everybody has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the same questions that I do</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9680570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673101" y="1171367"/>
            <a:ext cx="7797799" cy="2800767"/>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2. Most people don’t really know what they believe, and they often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contradict themselves</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33083318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349048"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is good and pleases God our Savior, who wants everyone to be saved and to understand the truth.</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Timothy 2:3-4</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9254376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you will know the truth, and the truth will set you free.”</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8:32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05161040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1" y="1171367"/>
            <a:ext cx="7518399" cy="2800767"/>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3. Anyone can be saved if I listen for the key to their heart. That key is their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unmet need or hidden hurt. </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4795540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For everyone has sinned; we all fall short of God’s glorious standard. </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Romans 3:23</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5415078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1" y="1509921"/>
            <a:ext cx="7518399" cy="2123658"/>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4. People have excuses, but we have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God’s Holy Spirit and the Truth. </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86801399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66226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AU"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a:t>
            </a:r>
            <a:r>
              <a:rPr lang="en-AU"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For God has not given us a spirit of fear and timidity, but of power, love, and self-discipline.  </a:t>
            </a:r>
            <a:r>
              <a:rPr lang="en-AU"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a:t>
            </a:r>
            <a:r>
              <a:rPr lang="en-AU"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 never be ashamed to tell others about our Lord. And don’t be ashamed of me, either, even though I’m in prison for him. With the strength God gives you, be ready to suffer with me for the sake of the Good News.</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2 Timothy 1:7-8</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44592363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15443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But this will be your opportunity to tell them about me. </a:t>
            </a:r>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 don’t worry in advance about how to answer the charges against you, </a:t>
            </a:r>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for I will give you the right words and such wisdom that none of your opponents will be able to reply or refute you!</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Luke 21:13-15</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09742439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282701" y="2187030"/>
            <a:ext cx="6578599" cy="769441"/>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1.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Live it!</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2146241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called out to them, “Come, follow me, and I will show you how to fish for people!” </a:t>
            </a:r>
            <a:endParaRPr lang="en-AU" sz="28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Matthew 4:19</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88227424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72354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 careful to live properly among your unbelieving neighbors. Then even if they accuse you of doing wrong, they will see your honorable behavior, and they will give honor to God when he judges the world.</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Peter 2:12</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92847149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Always be eager to practice hospitality.</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Romans 12:13</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87164949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282701" y="2187030"/>
            <a:ext cx="6578599" cy="769441"/>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2.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Learn it!</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7196170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72354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Instead, you must worship Christ as Lord of your life. And if someone asks about your hope as a believer, always be ready to explain it. </a:t>
            </a:r>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But do this in a gentle and respectful way.</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Peter 3:15-16a</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78943862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282701" y="1848475"/>
            <a:ext cx="6578599" cy="1446550"/>
          </a:xfrm>
          <a:prstGeom prst="rect">
            <a:avLst/>
          </a:prstGeom>
          <a:noFill/>
        </p:spPr>
        <p:txBody>
          <a:bodyPr wrap="square" rtlCol="0">
            <a:spAutoFit/>
          </a:bodyPr>
          <a:lstStyle/>
          <a:p>
            <a:pPr algn="ctr"/>
            <a:r>
              <a:rPr lang="en-US" sz="4400" dirty="0">
                <a:solidFill>
                  <a:schemeClr val="tx1"/>
                </a:solidFill>
                <a:uFill>
                  <a:solidFill>
                    <a:srgbClr val="0099FF"/>
                  </a:solidFill>
                </a:uFill>
                <a:latin typeface="Edmondsans Bold" panose="02000000000000000000" pitchFamily="50" charset="0"/>
                <a:cs typeface="Arial" panose="020B0604020202020204" pitchFamily="34" charset="0"/>
              </a:rPr>
              <a:t>3.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Listen first!</a:t>
            </a:r>
          </a:p>
          <a:p>
            <a:pPr algn="ct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(and ask questions)</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18074110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answer before listening — that is folly and shame.</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Proverbs 18:13</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63726932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282701" y="2187030"/>
            <a:ext cx="6578599" cy="769441"/>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4.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Share your stories</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421016183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30832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spcAft>
                <a:spcPts val="600"/>
              </a:spcAft>
            </a:pPr>
            <a:r>
              <a:rPr lang="en-AU"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24</a:t>
            </a:r>
            <a:r>
              <a:rPr lang="en-AU"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So for the second time they called in the man who had been blind and told him, “God should get the glory for this, because we know this man Jesus is a sinner.”</a:t>
            </a:r>
            <a:endParaRPr lang="en-AU" sz="2800" dirty="0">
              <a:solidFill>
                <a:schemeClr val="tx1"/>
              </a:solidFill>
              <a:effectLst/>
              <a:latin typeface="Times New Roman" panose="02020603050405020304" pitchFamily="18" charset="0"/>
              <a:ea typeface="Times New Roman" panose="02020603050405020304" pitchFamily="18" charset="0"/>
            </a:endParaRPr>
          </a:p>
          <a:p>
            <a:pPr indent="0"/>
            <a:r>
              <a:rPr lang="en-AU"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25</a:t>
            </a:r>
            <a:r>
              <a:rPr lang="en-AU"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 don’t know whether he is a sinner,” the man replied. “But I know this: I was blind, and now I can see!”</a:t>
            </a:r>
            <a:endParaRPr lang="en-AU" sz="2800" dirty="0">
              <a:solidFill>
                <a:schemeClr val="tx1"/>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9:24-25</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88382558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060451" y="2187030"/>
            <a:ext cx="70230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5.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Bring them to a worship service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4808302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258532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24</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But if all of you are prophesying, and unbelievers or people who don’t understand these things come into your meeting, they will be convicted of sin and judged by what you say. </a:t>
            </a:r>
            <a:r>
              <a:rPr lang="en-US" sz="2800" b="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25</a:t>
            </a:r>
            <a:r>
              <a:rPr lang="en-US" sz="2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As they listen, their secret thoughts will be exposed, and they will fall to their knees and worship God, declaring, “God is truly here among you.”</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1 Corinthians 14:24-25</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3388803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tabLst>
                <a:tab pos="2057400" algn="ctr"/>
              </a:tabLst>
            </a:pPr>
            <a:r>
              <a:rPr lang="en-US" sz="2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you will receive power when the Holy Spirit comes upon you. And you will be my witnesses, telling people about me everywhere…</a:t>
            </a:r>
            <a:endParaRPr lang="en-AU" sz="28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Acts 1:8</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16000131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2926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aseline="30000" dirty="0">
                <a:solidFill>
                  <a:srgbClr val="000000"/>
                </a:solidFill>
                <a:latin typeface="Calibri" panose="020F0502020204030204" pitchFamily="34" charset="0"/>
                <a:cs typeface="Calibri" panose="020F0502020204030204" pitchFamily="34" charset="0"/>
              </a:rPr>
              <a:t>18</a:t>
            </a:r>
            <a:r>
              <a:rPr lang="en-US" sz="2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Jesus came and told his disciples, “I have been given all authority in heaven and on earth. </a:t>
            </a:r>
            <a:r>
              <a:rPr lang="en-US" sz="2800" b="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r>
              <a:rPr lang="en-US" sz="2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Therefore, go and make disciples of all the nations… </a:t>
            </a:r>
            <a:endParaRPr lang="en-AU" sz="2800" b="1" dirty="0">
              <a:effectLst/>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Matthew 28:18-19</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348985038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we are Christ’s ambassadors; God is making his appeal through us. We speak for Christ when we plead, “Come back to God!”</a:t>
            </a:r>
            <a:endParaRPr lang="en-AU" sz="2800" b="1" dirty="0">
              <a:effectLst/>
              <a:latin typeface="Arial" panose="020B06040202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2 Corinthians 5:20</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9514605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1" y="1848475"/>
            <a:ext cx="75183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My Job in God’s family is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invite others to join us.</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9782398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711201" y="979007"/>
            <a:ext cx="7721599" cy="1446550"/>
          </a:xfrm>
          <a:prstGeom prst="rect">
            <a:avLst/>
          </a:prstGeom>
          <a:noFill/>
        </p:spPr>
        <p:txBody>
          <a:bodyPr wrap="square" rtlCol="0">
            <a:spAutoFit/>
          </a:bodyPr>
          <a:lstStyle/>
          <a:p>
            <a:pPr marL="742950" indent="-742950" algn="ctr">
              <a:spcAft>
                <a:spcPts val="3000"/>
              </a:spcAft>
              <a:buAutoNum type="arabicPeriod"/>
            </a:pPr>
            <a:r>
              <a:rPr lang="en-US" sz="4400" dirty="0">
                <a:solidFill>
                  <a:schemeClr val="tx1"/>
                </a:solidFill>
                <a:latin typeface="Edmondsans Bold" panose="02000000000000000000" pitchFamily="50" charset="0"/>
                <a:cs typeface="Arial" panose="020B0604020202020204" pitchFamily="34" charset="0"/>
              </a:rPr>
              <a:t>Everybody I meet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has the same longings that I do…</a:t>
            </a:r>
          </a:p>
        </p:txBody>
      </p:sp>
      <p:grpSp>
        <p:nvGrpSpPr>
          <p:cNvPr id="4" name="Group 3">
            <a:extLst>
              <a:ext uri="{FF2B5EF4-FFF2-40B4-BE49-F238E27FC236}">
                <a16:creationId xmlns:a16="http://schemas.microsoft.com/office/drawing/2014/main" id="{C6583498-BAD3-40EA-A30E-34B969DECFD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07834849-7341-43F1-B4F7-3E70E8FE9FF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A81794BC-D5E3-43FB-89BA-C5BBD0246AFF}"/>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3D112EAB-2171-4BF6-892F-36CEA9B45C28}"/>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83E57CF-1DE6-43E5-8597-F8CF749F5B7D}"/>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024A6B4-1747-45E0-94BB-687A2811474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87927326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He has planted eternity in the human heart…  </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Ecclesiastes 3:11a</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32247925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Shape 23"/>
          <p:cNvSpPr/>
          <p:nvPr/>
        </p:nvSpPr>
        <p:spPr>
          <a:xfrm>
            <a:off x="351607"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thief’s purpose is to steal and kill and destroy. My purpose is to give them a rich and satisfying life.</a:t>
            </a:r>
            <a:endParaRPr lang="en-AU" sz="2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AA3E5277-A66B-4F22-92D9-D5FAC1D5189E}"/>
              </a:ext>
            </a:extLst>
          </p:cNvPr>
          <p:cNvSpPr txBox="1"/>
          <p:nvPr/>
        </p:nvSpPr>
        <p:spPr>
          <a:xfrm>
            <a:off x="351607" y="361950"/>
            <a:ext cx="8349048"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dirty="0">
                <a:solidFill>
                  <a:schemeClr val="tx1"/>
                </a:solidFill>
                <a:latin typeface="Edmondsans Bold" panose="02000000000000000000" pitchFamily="50" charset="0"/>
              </a:rPr>
              <a:t>John 10:10</a:t>
            </a:r>
          </a:p>
          <a:p>
            <a:pPr marL="0" marR="0" indent="0" algn="l" defTabSz="914400" rtl="0" fontAlgn="auto" latinLnBrk="0" hangingPunct="0">
              <a:lnSpc>
                <a:spcPct val="100000"/>
              </a:lnSpc>
              <a:spcBef>
                <a:spcPts val="0"/>
              </a:spcBef>
              <a:spcAft>
                <a:spcPts val="0"/>
              </a:spcAft>
              <a:buClrTx/>
              <a:buSzTx/>
              <a:buFontTx/>
              <a:buNone/>
              <a:tabLst/>
            </a:pPr>
            <a:r>
              <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New </a:t>
            </a:r>
            <a:r>
              <a:rPr lang="en-AU" sz="1600" i="1" dirty="0">
                <a:latin typeface="Calibri" panose="020F0502020204030204" pitchFamily="34" charset="0"/>
                <a:cs typeface="Calibri" panose="020F0502020204030204" pitchFamily="34" charset="0"/>
              </a:rPr>
              <a:t>Living Translation</a:t>
            </a:r>
            <a:endParaRPr kumimoji="0" lang="en-AU" sz="16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149554187"/>
      </p:ext>
    </p:extLst>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2495</TotalTime>
  <Words>791</Words>
  <Application>Microsoft Office PowerPoint</Application>
  <PresentationFormat>On-screen Show (16:9)</PresentationFormat>
  <Paragraphs>66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Edmondsans Bold</vt:lpstr>
      <vt:lpstr>Helvetica</vt:lpstr>
      <vt:lpstr>Helvetica Neue</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028604_How Worshiping with Others Changes You</dc:title>
  <dc:creator>Rick Warren</dc:creator>
  <cp:keywords>PowerPoint</cp:keywords>
  <cp:lastModifiedBy>Caleb Stott</cp:lastModifiedBy>
  <cp:revision>48</cp:revision>
  <dcterms:modified xsi:type="dcterms:W3CDTF">2021-03-06T22:54:50Z</dcterms:modified>
</cp:coreProperties>
</file>