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327" r:id="rId3"/>
    <p:sldId id="257" r:id="rId4"/>
    <p:sldId id="306" r:id="rId5"/>
    <p:sldId id="329" r:id="rId6"/>
    <p:sldId id="328" r:id="rId7"/>
    <p:sldId id="330" r:id="rId8"/>
    <p:sldId id="331" r:id="rId9"/>
    <p:sldId id="332" r:id="rId10"/>
    <p:sldId id="261" r:id="rId11"/>
    <p:sldId id="333" r:id="rId12"/>
    <p:sldId id="334" r:id="rId13"/>
    <p:sldId id="295" r:id="rId14"/>
    <p:sldId id="335" r:id="rId15"/>
    <p:sldId id="296" r:id="rId16"/>
    <p:sldId id="336" r:id="rId17"/>
    <p:sldId id="337" r:id="rId18"/>
    <p:sldId id="297" r:id="rId19"/>
    <p:sldId id="312" r:id="rId20"/>
    <p:sldId id="338" r:id="rId21"/>
    <p:sldId id="339" r:id="rId22"/>
    <p:sldId id="340" r:id="rId23"/>
    <p:sldId id="270" r:id="rId24"/>
    <p:sldId id="317" r:id="rId25"/>
    <p:sldId id="342" r:id="rId26"/>
    <p:sldId id="341" r:id="rId27"/>
    <p:sldId id="343" r:id="rId2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660"/>
  </p:normalViewPr>
  <p:slideViewPr>
    <p:cSldViewPr>
      <p:cViewPr varScale="1">
        <p:scale>
          <a:sx n="138" d="100"/>
          <a:sy n="138" d="100"/>
        </p:scale>
        <p:origin x="51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381000" y="685800"/>
            <a:ext cx="6096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626600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1383507"/>
            <a:ext cx="7772400" cy="153114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r>
              <a:t>Title Text</a:t>
            </a:r>
          </a:p>
        </p:txBody>
      </p:sp>
      <p:sp>
        <p:nvSpPr>
          <p:cNvPr id="3" name="Shape 3"/>
          <p:cNvSpPr>
            <a:spLocks noGrp="1"/>
          </p:cNvSpPr>
          <p:nvPr>
            <p:ph type="body" idx="1"/>
          </p:nvPr>
        </p:nvSpPr>
        <p:spPr>
          <a:xfrm>
            <a:off x="1371600" y="2914650"/>
            <a:ext cx="6400800" cy="22288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431185" y="4718925"/>
            <a:ext cx="374457" cy="369328"/>
          </a:xfrm>
          <a:prstGeom prst="rect">
            <a:avLst/>
          </a:prstGeom>
          <a:ln w="12700">
            <a:miter lim="400000"/>
          </a:ln>
        </p:spPr>
        <p:txBody>
          <a:bodyPr wrap="none" lIns="45718" tIns="45718" rIns="45718" bIns="45718" anchor="ctr">
            <a:spAutoFit/>
          </a:bodyPr>
          <a:lstStyle>
            <a:lvl1pPr algn="ctr">
              <a:defRPr sz="1800">
                <a:latin typeface="+mj-lt"/>
                <a:ea typeface="+mj-ea"/>
                <a:cs typeface="+mj-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titleStyle>
    <p:bodyStyle>
      <a:lvl1pPr marL="342900" marR="0" indent="-3429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342900" marR="0" indent="-1143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hape 20"/>
          <p:cNvSpPr/>
          <p:nvPr/>
        </p:nvSpPr>
        <p:spPr>
          <a:xfrm>
            <a:off x="152400" y="4476750"/>
            <a:ext cx="8839200"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2000">
                <a:solidFill>
                  <a:srgbClr val="FFFFFF"/>
                </a:solidFill>
                <a:latin typeface="Gotham Medium"/>
                <a:ea typeface="Gotham Medium"/>
                <a:cs typeface="Gotham Medium"/>
                <a:sym typeface="Gotham Medium"/>
              </a:defRPr>
            </a:pPr>
            <a:r>
              <a:rPr lang="en-US" dirty="0">
                <a:solidFill>
                  <a:srgbClr val="4D4D4F"/>
                </a:solidFill>
                <a:latin typeface="Edmondsans Bold" panose="02000000000000000000" pitchFamily="50" charset="0"/>
                <a:cs typeface="Arial" panose="020B0604020202020204" pitchFamily="34" charset="0"/>
              </a:rPr>
              <a:t>Part 4</a:t>
            </a:r>
            <a:r>
              <a:rPr dirty="0">
                <a:solidFill>
                  <a:srgbClr val="4D4D4F"/>
                </a:solidFill>
                <a:latin typeface="Edmondsans Bold" panose="02000000000000000000" pitchFamily="50" charset="0"/>
                <a:cs typeface="Arial" panose="020B0604020202020204" pitchFamily="34" charset="0"/>
              </a:rPr>
              <a:t>:</a:t>
            </a:r>
            <a:r>
              <a:rPr lang="en-AU" dirty="0">
                <a:solidFill>
                  <a:srgbClr val="4D4D4F"/>
                </a:solidFill>
                <a:latin typeface="Edmondsans Bold" panose="02000000000000000000" pitchFamily="50" charset="0"/>
                <a:cs typeface="Arial" panose="020B0604020202020204" pitchFamily="34" charset="0"/>
              </a:rPr>
              <a:t>  Ministry – The Secret to Greatness</a:t>
            </a:r>
            <a:endParaRPr dirty="0">
              <a:solidFill>
                <a:srgbClr val="4D4D4F"/>
              </a:solidFill>
              <a:latin typeface="Edmondsans Bold" panose="02000000000000000000" pitchFamily="50"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0" y="2187028"/>
            <a:ext cx="7518399" cy="769441"/>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1. Servants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Love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97823983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72354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dirty="0">
                <a:solidFill>
                  <a:schemeClr val="tx1"/>
                </a:solidFill>
                <a:effectLst/>
                <a:latin typeface="Calibri" panose="020F0502020204030204" pitchFamily="34" charset="0"/>
                <a:ea typeface="Times New Roman" panose="02020603050405020304" pitchFamily="18" charset="0"/>
              </a:rPr>
              <a:t>Before the Passover celebration, Jesus knew that his hour had come to leave this world and return to his Father. He had loved his disciples during his ministry on earth, and now he loved them to the very end. </a:t>
            </a:r>
            <a:endParaRPr lang="en-AU"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88227424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7235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you have been called to live in freedom, my brothers and sisters. But don’t use your freedom to satisfy your sinful nature. Instead, use your freedom to serve one another in love.</a:t>
            </a:r>
            <a:endParaRPr lang="en-AU"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Galatians 5:13</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7326126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282700" y="1848475"/>
            <a:ext cx="6578600"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2. Servants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know who they are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429324325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29266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dirty="0">
                <a:solidFill>
                  <a:schemeClr val="tx1"/>
                </a:solidFill>
                <a:effectLst/>
                <a:latin typeface="Calibri" panose="020F0502020204030204" pitchFamily="34" charset="0"/>
                <a:ea typeface="Times New Roman" panose="02020603050405020304" pitchFamily="18" charset="0"/>
              </a:rPr>
              <a:t>Jesus knew that the Father had given him authority over everything and that he had come from God and would return to God.</a:t>
            </a:r>
            <a:endParaRPr lang="en-AU" sz="2800"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13:3</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249977599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092201" y="2187030"/>
            <a:ext cx="6959599" cy="769441"/>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3. Servants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meet needs</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52425097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72354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baseline="30000" dirty="0">
                <a:solidFill>
                  <a:schemeClr val="tx1"/>
                </a:solidFill>
                <a:effectLst/>
                <a:latin typeface="Calibri" panose="020F0502020204030204" pitchFamily="34" charset="0"/>
                <a:ea typeface="Times New Roman" panose="02020603050405020304" pitchFamily="18" charset="0"/>
              </a:rPr>
              <a:t>4 </a:t>
            </a:r>
            <a:r>
              <a:rPr lang="en-US" sz="2800" dirty="0">
                <a:solidFill>
                  <a:schemeClr val="tx1"/>
                </a:solidFill>
                <a:effectLst/>
                <a:latin typeface="Calibri" panose="020F0502020204030204" pitchFamily="34" charset="0"/>
                <a:ea typeface="Times New Roman" panose="02020603050405020304" pitchFamily="18" charset="0"/>
              </a:rPr>
              <a:t>So he got up from the table, took off his robe, wrapped a towel around his waist, </a:t>
            </a:r>
            <a:r>
              <a:rPr lang="en-US" sz="2800" baseline="30000" dirty="0">
                <a:solidFill>
                  <a:schemeClr val="tx1"/>
                </a:solidFill>
                <a:effectLst/>
                <a:latin typeface="Calibri" panose="020F0502020204030204" pitchFamily="34" charset="0"/>
                <a:ea typeface="Times New Roman" panose="02020603050405020304" pitchFamily="18" charset="0"/>
              </a:rPr>
              <a:t>5 </a:t>
            </a:r>
            <a:r>
              <a:rPr lang="en-US" sz="2800" dirty="0">
                <a:solidFill>
                  <a:schemeClr val="tx1"/>
                </a:solidFill>
                <a:effectLst/>
                <a:latin typeface="Calibri" panose="020F0502020204030204" pitchFamily="34" charset="0"/>
                <a:ea typeface="Times New Roman" panose="02020603050405020304" pitchFamily="18" charset="0"/>
              </a:rPr>
              <a:t>and poured water into a basin. </a:t>
            </a:r>
            <a:r>
              <a:rPr lang="en-US" sz="2800" dirty="0">
                <a:solidFill>
                  <a:schemeClr val="tx1"/>
                </a:solidFill>
                <a:latin typeface="Calibri" panose="020F0502020204030204" pitchFamily="34" charset="0"/>
              </a:rPr>
              <a:t>Then he began to wash the disciples’ feet, drying them with the towel he had around him.</a:t>
            </a:r>
            <a:endParaRPr lang="en-AU" sz="2800"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83575846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092201" y="1848475"/>
            <a:ext cx="69595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To wash feet is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ACT</a:t>
            </a: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 to meet someone’s need</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46311240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0" y="1848474"/>
            <a:ext cx="75183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4. Servants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serve imperfect people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86004530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Then they began to argue among themselves about who would be the greatest among them.</a:t>
            </a:r>
            <a:endParaRPr lang="en-AU"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Luke 22:24</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99908256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greatest among you must be a servant.</a:t>
            </a:r>
            <a:endPar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Matthew 23:11</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27394804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dirty="0">
                <a:solidFill>
                  <a:schemeClr val="tx1"/>
                </a:solidFill>
                <a:effectLst/>
                <a:latin typeface="Calibri" panose="020F0502020204030204" pitchFamily="34" charset="0"/>
                <a:ea typeface="Times New Roman" panose="02020603050405020304" pitchFamily="18" charset="0"/>
              </a:rPr>
              <a:t>It was time for supper, and the devil had already prompted Judas, son of Simon Iscariot, to betray Jesus.</a:t>
            </a:r>
            <a:endParaRPr lang="en-AU"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44592363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436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lnSpc>
                <a:spcPct val="107000"/>
              </a:lnSpc>
              <a:spcAft>
                <a:spcPts val="600"/>
              </a:spcAft>
            </a:pPr>
            <a:r>
              <a:rPr lang="en-AU"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8 </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 Peter protested, “you will never ever wash my feet!” Jesus replied, “Unless I wash you, you won’t belong to me.”</a:t>
            </a:r>
          </a:p>
          <a:p>
            <a:pPr indent="0">
              <a:lnSpc>
                <a:spcPct val="107000"/>
              </a:lnSpc>
              <a:spcAft>
                <a:spcPts val="600"/>
              </a:spcAft>
            </a:pPr>
            <a:r>
              <a:rPr lang="en-AU" sz="2800" baseline="30000" dirty="0">
                <a:solidFill>
                  <a:schemeClr val="tx1"/>
                </a:solidFill>
                <a:effectLst/>
                <a:latin typeface="Calibri" panose="020F0502020204030204" pitchFamily="34" charset="0"/>
                <a:ea typeface="Times New Roman" panose="02020603050405020304" pitchFamily="18" charset="0"/>
              </a:rPr>
              <a:t>9 </a:t>
            </a:r>
            <a:r>
              <a:rPr lang="en-AU" sz="2800" dirty="0">
                <a:solidFill>
                  <a:schemeClr val="tx1"/>
                </a:solidFill>
                <a:effectLst/>
                <a:latin typeface="Calibri" panose="020F0502020204030204" pitchFamily="34" charset="0"/>
                <a:ea typeface="Times New Roman" panose="02020603050405020304" pitchFamily="18" charset="0"/>
              </a:rPr>
              <a:t>Simon Peter exclaimed, “Then wash my hands and head as well, Lord, not just my feet!”</a:t>
            </a:r>
            <a:endParaRPr lang="en-AU" sz="2800" dirty="0">
              <a:solidFill>
                <a:schemeClr val="tx1"/>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21176632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282701" y="2187030"/>
            <a:ext cx="6578599" cy="769441"/>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5. Servants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are humble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21462416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76300" y="1232922"/>
            <a:ext cx="7391400" cy="2677656"/>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What kind of Ministry does God love?</a:t>
            </a:r>
          </a:p>
          <a:p>
            <a:pPr algn="ctr"/>
            <a:endParaRPr lang="en-US" sz="3600" u="heavy" dirty="0">
              <a:solidFill>
                <a:schemeClr val="tx1"/>
              </a:solidFill>
              <a:uFill>
                <a:solidFill>
                  <a:srgbClr val="0099FF"/>
                </a:solidFill>
              </a:uFill>
              <a:latin typeface="Edmondsans Bold" panose="02000000000000000000" pitchFamily="50" charset="0"/>
              <a:cs typeface="Arial" panose="020B0604020202020204" pitchFamily="34" charset="0"/>
            </a:endParaRPr>
          </a:p>
          <a:p>
            <a:pPr algn="ct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Humble Ministry!</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0259F3DB-E12F-4945-B573-71729BECF181}"/>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E462D2F8-889E-4649-B9B6-116C56286916}"/>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27ED2DF6-4A97-40A6-B9CA-08DB35CC7A40}"/>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174BDA25-D8A8-4325-A321-B7264369E03B}"/>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133145CF-E2FB-4AFA-95E0-3813C57DDBA5}"/>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45F923F7-6C80-4F66-BDE1-2975521AF18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79781992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i="0" baseline="30000" dirty="0">
                <a:solidFill>
                  <a:srgbClr val="000000"/>
                </a:solidFill>
                <a:effectLst/>
                <a:latin typeface="Calibri" panose="020F0502020204030204" pitchFamily="34" charset="0"/>
                <a:cs typeface="Calibri" panose="020F0502020204030204" pitchFamily="34" charset="0"/>
              </a:rPr>
              <a:t>11 </a:t>
            </a:r>
            <a:r>
              <a:rPr lang="en-US" sz="2800" i="0" dirty="0">
                <a:solidFill>
                  <a:srgbClr val="000000"/>
                </a:solidFill>
                <a:effectLst/>
                <a:latin typeface="Calibri" panose="020F0502020204030204" pitchFamily="34" charset="0"/>
                <a:cs typeface="Calibri" panose="020F0502020204030204" pitchFamily="34" charset="0"/>
              </a:rPr>
              <a:t>The greatest among you must be a servant. </a:t>
            </a:r>
            <a:r>
              <a:rPr lang="en-US" sz="2800" i="0" baseline="30000" dirty="0">
                <a:solidFill>
                  <a:srgbClr val="000000"/>
                </a:solidFill>
                <a:effectLst/>
                <a:latin typeface="Calibri" panose="020F0502020204030204" pitchFamily="34" charset="0"/>
                <a:cs typeface="Calibri" panose="020F0502020204030204" pitchFamily="34" charset="0"/>
              </a:rPr>
              <a:t>12 </a:t>
            </a:r>
            <a:r>
              <a:rPr lang="en-US" sz="2800" i="0" dirty="0">
                <a:solidFill>
                  <a:srgbClr val="000000"/>
                </a:solidFill>
                <a:effectLst/>
                <a:latin typeface="Calibri" panose="020F0502020204030204" pitchFamily="34" charset="0"/>
                <a:cs typeface="Calibri" panose="020F0502020204030204" pitchFamily="34" charset="0"/>
              </a:rPr>
              <a:t>But those who exalt themselves will be humbled, and those who humble themselves will be exalted.</a:t>
            </a:r>
            <a:endParaRPr lang="en-AU" sz="28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Matthew 23:11-12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69764808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301621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baseline="30000" dirty="0">
                <a:solidFill>
                  <a:schemeClr val="tx1"/>
                </a:solidFill>
                <a:effectLst/>
                <a:latin typeface="Calibri" panose="020F0502020204030204" pitchFamily="34" charset="0"/>
                <a:ea typeface="Times New Roman" panose="02020603050405020304" pitchFamily="18" charset="0"/>
              </a:rPr>
              <a:t>12</a:t>
            </a:r>
            <a:r>
              <a:rPr lang="en-US" sz="2800" dirty="0">
                <a:solidFill>
                  <a:schemeClr val="tx1"/>
                </a:solidFill>
                <a:effectLst/>
                <a:latin typeface="Calibri" panose="020F0502020204030204" pitchFamily="34" charset="0"/>
                <a:ea typeface="Times New Roman" panose="02020603050405020304" pitchFamily="18" charset="0"/>
              </a:rPr>
              <a:t> After washing their feet, he put on his robe again and sat down and asked, “Do you understand what I was doing? </a:t>
            </a:r>
            <a:r>
              <a:rPr lang="en-US" sz="2800" baseline="30000" dirty="0">
                <a:solidFill>
                  <a:schemeClr val="tx1"/>
                </a:solidFill>
                <a:latin typeface="Calibri" panose="020F0502020204030204" pitchFamily="34" charset="0"/>
              </a:rPr>
              <a:t>13</a:t>
            </a:r>
            <a:r>
              <a:rPr lang="en-US" sz="2800" dirty="0">
                <a:solidFill>
                  <a:schemeClr val="tx1"/>
                </a:solidFill>
                <a:effectLst/>
                <a:latin typeface="Calibri" panose="020F0502020204030204" pitchFamily="34" charset="0"/>
                <a:ea typeface="Times New Roman" panose="02020603050405020304" pitchFamily="18" charset="0"/>
              </a:rPr>
              <a:t> You call me ‘Teacher’ and ‘Lord,’ and you are right, because that’s what I am. </a:t>
            </a:r>
            <a:r>
              <a:rPr lang="en-US" sz="2800" baseline="30000" dirty="0">
                <a:solidFill>
                  <a:schemeClr val="tx1"/>
                </a:solidFill>
                <a:latin typeface="Calibri" panose="020F0502020204030204" pitchFamily="34" charset="0"/>
              </a:rPr>
              <a:t>14</a:t>
            </a:r>
            <a:r>
              <a:rPr lang="en-US" sz="2800" dirty="0">
                <a:solidFill>
                  <a:schemeClr val="tx1"/>
                </a:solidFill>
                <a:effectLst/>
                <a:latin typeface="Calibri" panose="020F0502020204030204" pitchFamily="34" charset="0"/>
                <a:ea typeface="Times New Roman" panose="02020603050405020304" pitchFamily="18" charset="0"/>
              </a:rPr>
              <a:t> And since I, your Lord and Teacher, have washed your feet, you ought to wash each other’s feet. </a:t>
            </a:r>
            <a:r>
              <a:rPr lang="en-US" sz="2800" baseline="30000" dirty="0">
                <a:solidFill>
                  <a:schemeClr val="tx1"/>
                </a:solidFill>
                <a:latin typeface="Calibri" panose="020F0502020204030204" pitchFamily="34" charset="0"/>
              </a:rPr>
              <a:t>15</a:t>
            </a:r>
            <a:r>
              <a:rPr lang="en-US" sz="2800" dirty="0">
                <a:solidFill>
                  <a:schemeClr val="tx1"/>
                </a:solidFill>
                <a:effectLst/>
                <a:latin typeface="Calibri" panose="020F0502020204030204" pitchFamily="34" charset="0"/>
                <a:ea typeface="Times New Roman" panose="02020603050405020304" pitchFamily="18" charset="0"/>
              </a:rPr>
              <a:t> I have given you an example to follow. Do as I have done to you.</a:t>
            </a:r>
            <a:endParaRPr lang="en-AU" sz="28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13:12-15</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381443316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dirty="0">
                <a:solidFill>
                  <a:schemeClr val="tx1"/>
                </a:solidFill>
                <a:latin typeface="Calibri" panose="020F0502020204030204" pitchFamily="34" charset="0"/>
                <a:cs typeface="Calibri" panose="020F0502020204030204" pitchFamily="34" charset="0"/>
              </a:rPr>
              <a:t>“Now that you know these things, you will be blessed if you do them!”  </a:t>
            </a:r>
            <a:endParaRPr lang="en-AU" sz="28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International Version</a:t>
            </a:r>
          </a:p>
        </p:txBody>
      </p:sp>
    </p:spTree>
    <p:extLst>
      <p:ext uri="{BB962C8B-B14F-4D97-AF65-F5344CB8AC3E}">
        <p14:creationId xmlns:p14="http://schemas.microsoft.com/office/powerpoint/2010/main" val="130439136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undy thursday - Google Search | Jesus, Maundy thursday, Jehovah">
            <a:extLst>
              <a:ext uri="{FF2B5EF4-FFF2-40B4-BE49-F238E27FC236}">
                <a16:creationId xmlns:a16="http://schemas.microsoft.com/office/drawing/2014/main" id="{9428F12F-0A16-4BEB-A60B-BA24F32C7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0"/>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1068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47732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even the Son of Man came not to be served but to serve others and to give his life as a ransom for many.</a:t>
            </a:r>
            <a:endPar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Mark 10:45</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64687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dirty="0">
                <a:solidFill>
                  <a:schemeClr val="tx1"/>
                </a:solidFill>
                <a:effectLst/>
                <a:latin typeface="Calibri" panose="020F0502020204030204" pitchFamily="34" charset="0"/>
                <a:ea typeface="Times New Roman" panose="02020603050405020304" pitchFamily="18" charset="0"/>
              </a:rPr>
              <a:t>Before the Passover celebration, Jesus knew that his hour had come to leave this world and return to his Father. He had loved his disciples during his ministry on earth, and now he loved them to the very end. </a:t>
            </a:r>
            <a:r>
              <a:rPr lang="en-US" sz="2800" baseline="30000" dirty="0">
                <a:solidFill>
                  <a:schemeClr val="tx1"/>
                </a:solidFill>
                <a:effectLst/>
                <a:latin typeface="Calibri" panose="020F0502020204030204" pitchFamily="34" charset="0"/>
                <a:ea typeface="Times New Roman" panose="02020603050405020304" pitchFamily="18" charset="0"/>
              </a:rPr>
              <a:t>2 </a:t>
            </a:r>
            <a:r>
              <a:rPr lang="en-US" sz="2800" dirty="0">
                <a:solidFill>
                  <a:schemeClr val="tx1"/>
                </a:solidFill>
                <a:effectLst/>
                <a:latin typeface="Calibri" panose="020F0502020204030204" pitchFamily="34" charset="0"/>
                <a:ea typeface="Times New Roman" panose="02020603050405020304" pitchFamily="18" charset="0"/>
              </a:rPr>
              <a:t>It was time for supper, and the devil had already prompted Judas, son of Simon Iscariot, to betray Jesus.</a:t>
            </a:r>
            <a:endParaRPr lang="en-AU"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71855241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58532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baseline="30000" dirty="0">
                <a:solidFill>
                  <a:schemeClr val="tx1"/>
                </a:solidFill>
                <a:effectLst/>
                <a:latin typeface="Calibri" panose="020F0502020204030204" pitchFamily="34" charset="0"/>
                <a:ea typeface="Times New Roman" panose="02020603050405020304" pitchFamily="18" charset="0"/>
              </a:rPr>
              <a:t>3 </a:t>
            </a:r>
            <a:r>
              <a:rPr lang="en-US" sz="2800" dirty="0">
                <a:solidFill>
                  <a:schemeClr val="tx1"/>
                </a:solidFill>
                <a:effectLst/>
                <a:latin typeface="Calibri" panose="020F0502020204030204" pitchFamily="34" charset="0"/>
                <a:ea typeface="Times New Roman" panose="02020603050405020304" pitchFamily="18" charset="0"/>
              </a:rPr>
              <a:t>Jesus knew that the Father had given him authority over everything and that he had come from God and would return to God. </a:t>
            </a:r>
            <a:r>
              <a:rPr lang="en-US" sz="2800" baseline="30000" dirty="0">
                <a:solidFill>
                  <a:schemeClr val="tx1"/>
                </a:solidFill>
                <a:effectLst/>
                <a:latin typeface="Calibri" panose="020F0502020204030204" pitchFamily="34" charset="0"/>
                <a:ea typeface="Times New Roman" panose="02020603050405020304" pitchFamily="18" charset="0"/>
              </a:rPr>
              <a:t>4 </a:t>
            </a:r>
            <a:r>
              <a:rPr lang="en-US" sz="2800" dirty="0">
                <a:solidFill>
                  <a:schemeClr val="tx1"/>
                </a:solidFill>
                <a:effectLst/>
                <a:latin typeface="Calibri" panose="020F0502020204030204" pitchFamily="34" charset="0"/>
                <a:ea typeface="Times New Roman" panose="02020603050405020304" pitchFamily="18" charset="0"/>
              </a:rPr>
              <a:t>So he got up from the table, took off his robe, wrapped a towel around his waist, </a:t>
            </a:r>
            <a:r>
              <a:rPr lang="en-US" sz="2800" baseline="30000" dirty="0">
                <a:solidFill>
                  <a:schemeClr val="tx1"/>
                </a:solidFill>
                <a:effectLst/>
                <a:latin typeface="Calibri" panose="020F0502020204030204" pitchFamily="34" charset="0"/>
                <a:ea typeface="Times New Roman" panose="02020603050405020304" pitchFamily="18" charset="0"/>
              </a:rPr>
              <a:t>5 </a:t>
            </a:r>
            <a:r>
              <a:rPr lang="en-US" sz="2800" dirty="0">
                <a:solidFill>
                  <a:schemeClr val="tx1"/>
                </a:solidFill>
                <a:effectLst/>
                <a:latin typeface="Calibri" panose="020F0502020204030204" pitchFamily="34" charset="0"/>
                <a:ea typeface="Times New Roman" panose="02020603050405020304" pitchFamily="18" charset="0"/>
              </a:rPr>
              <a:t>and poured water into a basin. </a:t>
            </a:r>
            <a:r>
              <a:rPr lang="en-US" sz="2800" dirty="0">
                <a:solidFill>
                  <a:schemeClr val="tx1"/>
                </a:solidFill>
                <a:latin typeface="Calibri" panose="020F0502020204030204" pitchFamily="34" charset="0"/>
              </a:rPr>
              <a:t>Then he began to wash the disciples’ feet, drying them with the towel he had around him.</a:t>
            </a:r>
            <a:endParaRPr lang="en-AU" sz="2800"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964055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89726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lnSpc>
                <a:spcPct val="107000"/>
              </a:lnSpc>
              <a:spcAft>
                <a:spcPts val="600"/>
              </a:spcAft>
            </a:pPr>
            <a:r>
              <a:rPr lang="en-AU"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6 </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When Jesus came to Simon Peter, Peter said to him, “Lord, are you going to wash my feet?”</a:t>
            </a:r>
          </a:p>
          <a:p>
            <a:pPr indent="0" algn="l">
              <a:lnSpc>
                <a:spcPct val="107000"/>
              </a:lnSpc>
              <a:spcAft>
                <a:spcPts val="600"/>
              </a:spcAft>
            </a:pPr>
            <a:r>
              <a:rPr lang="en-AU"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7 </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 replied, “You don’t understand now what I am doing, but someday you will.” </a:t>
            </a:r>
            <a:r>
              <a:rPr lang="en-AU"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8 </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 Peter protested, “you will never ever wash my feet!” Jesus replied, “Unless I wash you, you won’t belong to me.”</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204401666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32303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lnSpc>
                <a:spcPct val="107000"/>
              </a:lnSpc>
              <a:spcAft>
                <a:spcPts val="600"/>
              </a:spcAft>
            </a:pPr>
            <a:r>
              <a:rPr lang="en-AU" sz="2800" baseline="30000" dirty="0">
                <a:solidFill>
                  <a:schemeClr val="tx1"/>
                </a:solidFill>
                <a:effectLst/>
                <a:latin typeface="Calibri" panose="020F0502020204030204" pitchFamily="34" charset="0"/>
                <a:ea typeface="Times New Roman" panose="02020603050405020304" pitchFamily="18" charset="0"/>
              </a:rPr>
              <a:t>9 </a:t>
            </a:r>
            <a:r>
              <a:rPr lang="en-AU" sz="2800" dirty="0">
                <a:solidFill>
                  <a:schemeClr val="tx1"/>
                </a:solidFill>
                <a:effectLst/>
                <a:latin typeface="Calibri" panose="020F0502020204030204" pitchFamily="34" charset="0"/>
                <a:ea typeface="Times New Roman" panose="02020603050405020304" pitchFamily="18" charset="0"/>
              </a:rPr>
              <a:t>Simon Peter exclaimed, “Then wash my hands and head as well, Lord, not just my feet!”</a:t>
            </a:r>
            <a:endParaRPr lang="en-AU" sz="2800" dirty="0">
              <a:solidFill>
                <a:schemeClr val="tx1"/>
              </a:solidFill>
              <a:effectLst/>
              <a:latin typeface="Times New Roman" panose="02020603050405020304" pitchFamily="18" charset="0"/>
              <a:ea typeface="Times New Roman" panose="02020603050405020304" pitchFamily="18" charset="0"/>
            </a:endParaRPr>
          </a:p>
          <a:p>
            <a:pPr indent="0"/>
            <a:r>
              <a:rPr lang="en-AU" sz="2800" baseline="30000" dirty="0">
                <a:solidFill>
                  <a:schemeClr val="tx1"/>
                </a:solidFill>
                <a:effectLst/>
                <a:latin typeface="Calibri" panose="020F0502020204030204" pitchFamily="34" charset="0"/>
                <a:ea typeface="Times New Roman" panose="02020603050405020304" pitchFamily="18" charset="0"/>
              </a:rPr>
              <a:t>10 </a:t>
            </a:r>
            <a:r>
              <a:rPr lang="en-AU" sz="2800" dirty="0">
                <a:solidFill>
                  <a:schemeClr val="tx1"/>
                </a:solidFill>
                <a:effectLst/>
                <a:latin typeface="Calibri" panose="020F0502020204030204" pitchFamily="34" charset="0"/>
                <a:ea typeface="Times New Roman" panose="02020603050405020304" pitchFamily="18" charset="0"/>
              </a:rPr>
              <a:t>Jesus replied, “A person who has bathed all over does not need to wash, except for the feet, to be entirely clean. And you disciples are clean, but not all of you.”</a:t>
            </a:r>
            <a:r>
              <a:rPr lang="en-AU" sz="2800" dirty="0">
                <a:solidFill>
                  <a:schemeClr val="tx1"/>
                </a:solidFill>
                <a:effectLst/>
                <a:latin typeface="Times New Roman" panose="02020603050405020304" pitchFamily="18" charset="0"/>
                <a:ea typeface="Times New Roman" panose="02020603050405020304" pitchFamily="18" charset="0"/>
              </a:rPr>
              <a:t> </a:t>
            </a:r>
            <a:r>
              <a:rPr lang="en-AU" sz="2800" baseline="30000" dirty="0">
                <a:solidFill>
                  <a:schemeClr val="tx1"/>
                </a:solidFill>
                <a:effectLst/>
                <a:latin typeface="Calibri" panose="020F0502020204030204" pitchFamily="34" charset="0"/>
                <a:ea typeface="Times New Roman" panose="02020603050405020304" pitchFamily="18" charset="0"/>
              </a:rPr>
              <a:t>11 </a:t>
            </a:r>
            <a:r>
              <a:rPr lang="en-AU" sz="2800" dirty="0">
                <a:solidFill>
                  <a:schemeClr val="tx1"/>
                </a:solidFill>
                <a:effectLst/>
                <a:latin typeface="Calibri" panose="020F0502020204030204" pitchFamily="34" charset="0"/>
                <a:ea typeface="Times New Roman" panose="02020603050405020304" pitchFamily="18" charset="0"/>
              </a:rPr>
              <a:t>For Jesus knew who would betray him. That is what he meant when he said, “Not all of you are clean.”</a:t>
            </a:r>
            <a:r>
              <a:rPr lang="en-AU" sz="2800" dirty="0">
                <a:solidFill>
                  <a:schemeClr val="tx1"/>
                </a:solidFill>
                <a:effectLst/>
                <a:latin typeface="Times New Roman" panose="02020603050405020304" pitchFamily="18" charset="0"/>
                <a:ea typeface="Times New Roman" panose="02020603050405020304" pitchFamily="18" charset="0"/>
              </a:rPr>
              <a:t> </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90844125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7456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lnSpc>
                <a:spcPct val="107000"/>
              </a:lnSpc>
              <a:spcAft>
                <a:spcPts val="600"/>
              </a:spcAft>
            </a:pPr>
            <a:r>
              <a:rPr lang="en-US" sz="2800" baseline="30000" dirty="0">
                <a:solidFill>
                  <a:schemeClr val="tx1"/>
                </a:solidFill>
                <a:effectLst/>
                <a:latin typeface="Calibri" panose="020F0502020204030204" pitchFamily="34" charset="0"/>
                <a:ea typeface="Times New Roman" panose="02020603050405020304" pitchFamily="18" charset="0"/>
              </a:rPr>
              <a:t>12 </a:t>
            </a:r>
            <a:r>
              <a:rPr lang="en-US" sz="2800" dirty="0">
                <a:solidFill>
                  <a:schemeClr val="tx1"/>
                </a:solidFill>
                <a:effectLst/>
                <a:latin typeface="Calibri" panose="020F0502020204030204" pitchFamily="34" charset="0"/>
                <a:ea typeface="Times New Roman" panose="02020603050405020304" pitchFamily="18" charset="0"/>
              </a:rPr>
              <a:t>After washing their feet, he put on his robe again and sat down and asked, “Do you understand what I was doing? </a:t>
            </a:r>
            <a:r>
              <a:rPr lang="en-US" sz="2800" baseline="30000" dirty="0">
                <a:solidFill>
                  <a:schemeClr val="tx1"/>
                </a:solidFill>
                <a:effectLst/>
                <a:latin typeface="Calibri" panose="020F0502020204030204" pitchFamily="34" charset="0"/>
                <a:ea typeface="Times New Roman" panose="02020603050405020304" pitchFamily="18" charset="0"/>
              </a:rPr>
              <a:t>13 </a:t>
            </a:r>
            <a:r>
              <a:rPr lang="en-US" sz="2800" dirty="0">
                <a:solidFill>
                  <a:schemeClr val="tx1"/>
                </a:solidFill>
                <a:effectLst/>
                <a:latin typeface="Calibri" panose="020F0502020204030204" pitchFamily="34" charset="0"/>
                <a:ea typeface="Times New Roman" panose="02020603050405020304" pitchFamily="18" charset="0"/>
              </a:rPr>
              <a:t>You call me ‘Teacher’ and ‘Lord,’ and you are right, because that’s what I am. </a:t>
            </a:r>
            <a:r>
              <a:rPr lang="en-US" sz="2800" baseline="30000" dirty="0">
                <a:solidFill>
                  <a:schemeClr val="tx1"/>
                </a:solidFill>
                <a:effectLst/>
                <a:latin typeface="Calibri" panose="020F0502020204030204" pitchFamily="34" charset="0"/>
                <a:ea typeface="Times New Roman" panose="02020603050405020304" pitchFamily="18" charset="0"/>
              </a:rPr>
              <a:t>14 </a:t>
            </a:r>
            <a:r>
              <a:rPr lang="en-US" sz="2800" dirty="0">
                <a:solidFill>
                  <a:schemeClr val="tx1"/>
                </a:solidFill>
                <a:effectLst/>
                <a:latin typeface="Calibri" panose="020F0502020204030204" pitchFamily="34" charset="0"/>
                <a:ea typeface="Times New Roman" panose="02020603050405020304" pitchFamily="18" charset="0"/>
              </a:rPr>
              <a:t>And since I, your Lord and Teacher, have washed your feet, you ought to wash each other’s feet.</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278970786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284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lnSpc>
                <a:spcPct val="107000"/>
              </a:lnSpc>
              <a:spcAft>
                <a:spcPts val="600"/>
              </a:spcAft>
            </a:pPr>
            <a:r>
              <a:rPr lang="en-AU" sz="2800" baseline="30000" dirty="0">
                <a:solidFill>
                  <a:schemeClr val="tx1"/>
                </a:solidFill>
                <a:effectLst/>
                <a:latin typeface="Calibri" panose="020F0502020204030204" pitchFamily="34" charset="0"/>
                <a:ea typeface="Times New Roman" panose="02020603050405020304" pitchFamily="18" charset="0"/>
              </a:rPr>
              <a:t>15 </a:t>
            </a:r>
            <a:r>
              <a:rPr lang="en-AU" sz="2800" dirty="0">
                <a:solidFill>
                  <a:schemeClr val="tx1"/>
                </a:solidFill>
                <a:effectLst/>
                <a:latin typeface="Calibri" panose="020F0502020204030204" pitchFamily="34" charset="0"/>
                <a:ea typeface="Times New Roman" panose="02020603050405020304" pitchFamily="18" charset="0"/>
              </a:rPr>
              <a:t>I have given you an example to follow. Do as I have done to you. </a:t>
            </a:r>
            <a:r>
              <a:rPr lang="en-AU" sz="2800" baseline="30000" dirty="0">
                <a:solidFill>
                  <a:schemeClr val="tx1"/>
                </a:solidFill>
                <a:effectLst/>
                <a:latin typeface="Calibri" panose="020F0502020204030204" pitchFamily="34" charset="0"/>
                <a:ea typeface="Times New Roman" panose="02020603050405020304" pitchFamily="18" charset="0"/>
              </a:rPr>
              <a:t>16 </a:t>
            </a:r>
            <a:r>
              <a:rPr lang="en-AU" sz="2800" dirty="0">
                <a:solidFill>
                  <a:schemeClr val="tx1"/>
                </a:solidFill>
                <a:effectLst/>
                <a:latin typeface="Calibri" panose="020F0502020204030204" pitchFamily="34" charset="0"/>
                <a:ea typeface="Times New Roman" panose="02020603050405020304" pitchFamily="18" charset="0"/>
              </a:rPr>
              <a:t>I tell you the truth, slaves are not greater than their master. Nor is the messenger more important than the one who sends the message. </a:t>
            </a:r>
            <a:r>
              <a:rPr lang="en-AU" sz="2800" baseline="30000" dirty="0">
                <a:solidFill>
                  <a:schemeClr val="tx1"/>
                </a:solidFill>
                <a:effectLst/>
                <a:latin typeface="Calibri" panose="020F0502020204030204" pitchFamily="34" charset="0"/>
                <a:ea typeface="Times New Roman" panose="02020603050405020304" pitchFamily="18" charset="0"/>
              </a:rPr>
              <a:t>17 </a:t>
            </a:r>
            <a:r>
              <a:rPr lang="en-AU" sz="2800" dirty="0">
                <a:solidFill>
                  <a:schemeClr val="tx1"/>
                </a:solidFill>
                <a:effectLst/>
                <a:latin typeface="Calibri" panose="020F0502020204030204" pitchFamily="34" charset="0"/>
                <a:ea typeface="Times New Roman" panose="02020603050405020304" pitchFamily="18" charset="0"/>
              </a:rPr>
              <a:t>Now that you know these things, God will bless you for doing them. </a:t>
            </a:r>
            <a:endParaRPr lang="en-AU" sz="4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239951733"/>
      </p:ext>
    </p:extLst>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1658</TotalTime>
  <Words>1002</Words>
  <Application>Microsoft Office PowerPoint</Application>
  <PresentationFormat>On-screen Show (16:9)</PresentationFormat>
  <Paragraphs>67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Edmondsans Bold</vt:lpstr>
      <vt:lpstr>Helvetica</vt:lpstr>
      <vt:lpstr>Helvetica Neue</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028604_How Worshiping with Others Changes You</dc:title>
  <dc:creator>Rick Warren</dc:creator>
  <cp:keywords>PowerPoint</cp:keywords>
  <cp:lastModifiedBy>Caleb Stott</cp:lastModifiedBy>
  <cp:revision>40</cp:revision>
  <dcterms:modified xsi:type="dcterms:W3CDTF">2021-02-27T12:30:56Z</dcterms:modified>
</cp:coreProperties>
</file>