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61" r:id="rId4"/>
    <p:sldId id="260" r:id="rId5"/>
    <p:sldId id="262" r:id="rId6"/>
    <p:sldId id="263" r:id="rId7"/>
    <p:sldId id="264" r:id="rId8"/>
    <p:sldId id="265" r:id="rId9"/>
    <p:sldId id="266" r:id="rId10"/>
    <p:sldId id="268" r:id="rId11"/>
    <p:sldId id="269" r:id="rId12"/>
    <p:sldId id="270" r:id="rId13"/>
    <p:sldId id="29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8" r:id="rId31"/>
    <p:sldId id="289" r:id="rId3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8" d="100"/>
          <a:sy n="138" d="100"/>
        </p:scale>
        <p:origin x="75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381000" y="685800"/>
            <a:ext cx="6096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6266007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85800" y="1383507"/>
            <a:ext cx="7772400" cy="153114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lstStyle/>
          <a:p>
            <a:r>
              <a:t>Title Text</a:t>
            </a:r>
          </a:p>
        </p:txBody>
      </p:sp>
      <p:sp>
        <p:nvSpPr>
          <p:cNvPr id="3" name="Shape 3"/>
          <p:cNvSpPr>
            <a:spLocks noGrp="1"/>
          </p:cNvSpPr>
          <p:nvPr>
            <p:ph type="body" idx="1"/>
          </p:nvPr>
        </p:nvSpPr>
        <p:spPr>
          <a:xfrm>
            <a:off x="1371600" y="2914650"/>
            <a:ext cx="6400800" cy="222885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431185" y="4718925"/>
            <a:ext cx="374457" cy="369328"/>
          </a:xfrm>
          <a:prstGeom prst="rect">
            <a:avLst/>
          </a:prstGeom>
          <a:ln w="12700">
            <a:miter lim="400000"/>
          </a:ln>
        </p:spPr>
        <p:txBody>
          <a:bodyPr wrap="none" lIns="45718" tIns="45718" rIns="45718" bIns="45718" anchor="ctr">
            <a:spAutoFit/>
          </a:bodyPr>
          <a:lstStyle>
            <a:lvl1pPr algn="ctr">
              <a:defRPr sz="1800">
                <a:latin typeface="+mj-lt"/>
                <a:ea typeface="+mj-ea"/>
                <a:cs typeface="+mj-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titleStyle>
    <p:bodyStyle>
      <a:lvl1pPr marL="342900" marR="0" indent="-34290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1pPr>
      <a:lvl2pPr marL="342900" marR="0" indent="-11430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2pPr>
      <a:lvl3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3pPr>
      <a:lvl4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4pPr>
      <a:lvl5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5pPr>
      <a:lvl6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6pPr>
      <a:lvl7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7pPr>
      <a:lvl8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8pPr>
      <a:lvl9pPr marL="342900" marR="0" indent="0" algn="l" defTabSz="457200" rtl="0" latinLnBrk="0">
        <a:lnSpc>
          <a:spcPct val="100000"/>
        </a:lnSpc>
        <a:spcBef>
          <a:spcPts val="0"/>
        </a:spcBef>
        <a:spcAft>
          <a:spcPts val="0"/>
        </a:spcAft>
        <a:buClrTx/>
        <a:buSzTx/>
        <a:buFontTx/>
        <a:buNone/>
        <a:tabLst/>
        <a:defRPr sz="1200" b="0" i="0" u="none" strike="noStrike" cap="none" spc="0" baseline="0">
          <a:ln>
            <a:noFill/>
          </a:ln>
          <a:solidFill>
            <a:srgbClr val="000000"/>
          </a:solidFill>
          <a:uFillTx/>
          <a:latin typeface="+mj-lt"/>
          <a:ea typeface="+mj-ea"/>
          <a:cs typeface="+mj-cs"/>
          <a:sym typeface="Helvetica"/>
        </a:defRPr>
      </a:lvl9pPr>
    </p:bodyStyle>
    <p:otherStyle>
      <a:lvl1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1pPr>
      <a:lvl2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2pPr>
      <a:lvl3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3pPr>
      <a:lvl4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4pPr>
      <a:lvl5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5pPr>
      <a:lvl6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6pPr>
      <a:lvl7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7pPr>
      <a:lvl8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8pPr>
      <a:lvl9pPr marL="0" marR="0" indent="0" algn="ct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hape 20"/>
          <p:cNvSpPr/>
          <p:nvPr/>
        </p:nvSpPr>
        <p:spPr>
          <a:xfrm>
            <a:off x="152400" y="4476750"/>
            <a:ext cx="8839200" cy="400105"/>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algn="ctr">
              <a:defRPr sz="2000">
                <a:solidFill>
                  <a:srgbClr val="FFFFFF"/>
                </a:solidFill>
                <a:latin typeface="Gotham Medium"/>
                <a:ea typeface="Gotham Medium"/>
                <a:cs typeface="Gotham Medium"/>
                <a:sym typeface="Gotham Medium"/>
              </a:defRPr>
            </a:pPr>
            <a:r>
              <a:rPr lang="en-US" dirty="0">
                <a:solidFill>
                  <a:srgbClr val="4D4D4F"/>
                </a:solidFill>
                <a:latin typeface="Edmondsans Bold" panose="02000000000000000000" pitchFamily="50" charset="0"/>
                <a:cs typeface="Arial" panose="020B0604020202020204" pitchFamily="34" charset="0"/>
              </a:rPr>
              <a:t>Part 2</a:t>
            </a:r>
            <a:r>
              <a:rPr dirty="0">
                <a:solidFill>
                  <a:srgbClr val="4D4D4F"/>
                </a:solidFill>
                <a:latin typeface="Edmondsans Bold" panose="02000000000000000000" pitchFamily="50" charset="0"/>
                <a:cs typeface="Arial" panose="020B0604020202020204" pitchFamily="34" charset="0"/>
              </a:rPr>
              <a:t>:</a:t>
            </a:r>
            <a:r>
              <a:rPr lang="en-AU" dirty="0">
                <a:solidFill>
                  <a:srgbClr val="4D4D4F"/>
                </a:solidFill>
                <a:latin typeface="Edmondsans Bold" panose="02000000000000000000" pitchFamily="50" charset="0"/>
                <a:cs typeface="Arial" panose="020B0604020202020204" pitchFamily="34" charset="0"/>
              </a:rPr>
              <a:t>  </a:t>
            </a:r>
            <a:r>
              <a:rPr lang="en-US" dirty="0">
                <a:solidFill>
                  <a:srgbClr val="4D4D4F"/>
                </a:solidFill>
                <a:latin typeface="Edmondsans Bold" panose="02000000000000000000" pitchFamily="50" charset="0"/>
                <a:cs typeface="Arial" panose="020B0604020202020204" pitchFamily="34" charset="0"/>
              </a:rPr>
              <a:t>You Need Others for Spiritual Support</a:t>
            </a:r>
            <a:endParaRPr dirty="0">
              <a:solidFill>
                <a:srgbClr val="4D4D4F"/>
              </a:solidFill>
              <a:latin typeface="Edmondsans Bold" panose="02000000000000000000" pitchFamily="50"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965201" y="1848474"/>
            <a:ext cx="7213598"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2. I need others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work with me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061DEE47-4F0F-45CC-A7B1-2F247E0C7EC1}"/>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6EF6B5B1-5395-4F35-84B4-BBF1A80BBB72}"/>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7E19EA6F-D1C5-4C4E-8EFC-433C2E51B608}"/>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CA91D1CF-A012-4848-93E3-18EAB40EA48D}"/>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809F7A30-055B-45B3-8FBC-70C081732F7A}"/>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D7BE1975-2881-477A-AEF5-B43EE29DAEEE}"/>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5434478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Ephesians 2:10</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Century Version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God made us to do good works, which He planned in advance for us to live our lives doing.	</a:t>
            </a:r>
            <a:endParaRPr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984768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Ecclesiastes 4:9</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Two people are better off than one, for they can help each other succeed.</a:t>
            </a:r>
            <a:endParaRPr lang="en-AU"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613738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Ecclesiastes 4:9</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Century Version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Two people are better than one, because they get more done by working together. </a:t>
            </a:r>
            <a:endParaRPr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749337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774700" y="1848474"/>
            <a:ext cx="7594599"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Community is God’s answer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fatigue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DFEFCFAB-8FDB-40DB-BD40-508256232325}"/>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ACF2E474-4AAC-44E9-B59F-013196810A84}"/>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4234B998-1B15-44E4-8A29-9AC070E12904}"/>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F2E47EF7-D6B2-4CAF-BD80-1BAC47DB6BCC}"/>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85E045CD-C149-4A4E-8B8A-DE93F65B63EC}"/>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9C185C41-0522-45F6-8082-2845ADF9E61C}"/>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20680445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Galatians 6:10</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International Version</a:t>
            </a:r>
            <a:endParaRPr sz="1600" i="1" dirty="0">
              <a:solidFill>
                <a:schemeClr val="tx1"/>
              </a:solidFill>
            </a:endParaRPr>
          </a:p>
        </p:txBody>
      </p:sp>
      <p:sp>
        <p:nvSpPr>
          <p:cNvPr id="23" name="Shape 23"/>
          <p:cNvSpPr/>
          <p:nvPr/>
        </p:nvSpPr>
        <p:spPr>
          <a:xfrm>
            <a:off x="337752" y="1657350"/>
            <a:ext cx="8501448" cy="12926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Therefore, as we have opportunity, let us do good</a:t>
            </a:r>
            <a:r>
              <a:rPr lang="en-AU" sz="2800" dirty="0">
                <a:solidFill>
                  <a:schemeClr val="tx1"/>
                </a:solidFill>
                <a:latin typeface="Calibri" panose="020F0502020204030204" pitchFamily="34" charset="0"/>
                <a:cs typeface="Calibri" panose="020F0502020204030204" pitchFamily="34" charset="0"/>
              </a:rPr>
              <a:t> to all people, especially to those who belong to the family of believers.</a:t>
            </a:r>
          </a:p>
        </p:txBody>
      </p:sp>
    </p:spTree>
    <p:extLst>
      <p:ext uri="{BB962C8B-B14F-4D97-AF65-F5344CB8AC3E}">
        <p14:creationId xmlns:p14="http://schemas.microsoft.com/office/powerpoint/2010/main" val="15571399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50901" y="1848474"/>
            <a:ext cx="7442198"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3. I need others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watch out for me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34F858BA-107B-49B9-A740-32DB31B142EC}"/>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EE7B8227-DCA6-40A4-BF8D-D2C97341836E}"/>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E90FB4EF-0439-4147-8A5D-569E3362E06A}"/>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802A8CC1-C11E-4E51-8323-3822D5C03E7F}"/>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F3E670AD-58A8-4B0D-A4C8-8D8D3FC3A0AE}"/>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6A377A67-45B9-4876-B32B-44B2F32FC5C5}"/>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52880953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Philippians 2:4</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Don’t look out only for your own interests, but take an interest in others, too.</a:t>
            </a:r>
            <a:endParaRPr lang="en-AU"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817114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Hebrews 13:1</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Contemporary English Version</a:t>
            </a:r>
            <a:endParaRPr sz="1600" i="1" dirty="0">
              <a:solidFill>
                <a:schemeClr val="tx1"/>
              </a:solidFill>
            </a:endParaRPr>
          </a:p>
        </p:txBody>
      </p:sp>
      <p:sp>
        <p:nvSpPr>
          <p:cNvPr id="23" name="Shape 23"/>
          <p:cNvSpPr/>
          <p:nvPr/>
        </p:nvSpPr>
        <p:spPr>
          <a:xfrm>
            <a:off x="337752" y="1657350"/>
            <a:ext cx="8501448"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Keep on loving each other as brothers and sisters.</a:t>
            </a:r>
            <a:endParaRPr lang="en-AU"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839896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Ecclesiastes 4:12</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12926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A person standing alone can be attacked and defeated, but two can stand back-to-back and conquer. Three are even better, for a triple-braided cord is not easily broken. </a:t>
            </a:r>
            <a:endParaRPr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418081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dirty="0">
                <a:solidFill>
                  <a:schemeClr val="tx1"/>
                </a:solidFill>
                <a:latin typeface="Edmondsans Bold" panose="02000000000000000000" pitchFamily="50" charset="0"/>
              </a:rPr>
              <a:t>Genesis 2:18</a:t>
            </a:r>
            <a:endParaRPr sz="3600" dirty="0">
              <a:solidFill>
                <a:schemeClr val="tx1"/>
              </a:solidFill>
              <a:latin typeface="Edmondsans Bold" panose="02000000000000000000" pitchFamily="50" charset="0"/>
              <a:ea typeface="Arial"/>
              <a:cs typeface="Arial"/>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r>
              <a:rPr lang="en-US" sz="2800" dirty="0">
                <a:solidFill>
                  <a:schemeClr val="tx1"/>
                </a:solidFill>
                <a:latin typeface="Calibri" panose="020F0502020204030204" pitchFamily="34" charset="0"/>
                <a:cs typeface="Calibri" panose="020F0502020204030204" pitchFamily="34" charset="0"/>
              </a:rPr>
              <a:t>It is not good for man to be alone. </a:t>
            </a:r>
            <a:endParaRPr sz="28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50901" y="1848474"/>
            <a:ext cx="7442198"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Community is God’s answer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defeat</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B193E848-7165-4F6E-825A-EB9D3B9E4CE5}"/>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CCFA0C5D-0AAC-4FA7-940B-2F325E011ED1}"/>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DE5D8CC1-7F2A-4D3F-B082-89256C80A3E5}"/>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EDBE1732-81D8-40DD-B95E-3B08E198F3FE}"/>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F80BE8BD-2B95-415C-8A67-89CC29E48251}"/>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971338C4-D2E5-4C81-9E1F-7130A4AAB652}"/>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03341558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Ecclesiastes 4:10</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If one person falls, another can reach out and help. But people who are alone when they fall are in real trouble. </a:t>
            </a:r>
            <a:endParaRPr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279905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914400" y="1848474"/>
            <a:ext cx="7493002"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4. I need others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wait and weep with me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A5959EB5-8F0C-4E51-A596-F3E26F9F0E4A}"/>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805DA28A-9AE3-45F9-BB89-36F523AA9A36}"/>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F0027497-CCEB-41BC-B14A-DBC65B7F6C1E}"/>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601275AA-01B5-4AA0-A668-634556A0EE92}"/>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87821053-6B16-4790-AA94-C9879A43E784}"/>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70D099F5-10B8-49E3-84E0-450C0B562E12}"/>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73537014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1 Peter 3:8b</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12926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Sympathize with each other. Love each other as brothers and sisters.</a:t>
            </a:r>
            <a:r>
              <a:rPr lang="en-AU" sz="2800" dirty="0">
                <a:solidFill>
                  <a:schemeClr val="tx1"/>
                </a:solidFill>
                <a:latin typeface="Calibri" panose="020F0502020204030204" pitchFamily="34" charset="0"/>
                <a:cs typeface="Calibri" panose="020F0502020204030204" pitchFamily="34" charset="0"/>
              </a:rPr>
              <a:t> Be </a:t>
            </a:r>
            <a:r>
              <a:rPr lang="en-AU" sz="2800" dirty="0" err="1">
                <a:solidFill>
                  <a:schemeClr val="tx1"/>
                </a:solidFill>
                <a:latin typeface="Calibri" panose="020F0502020204030204" pitchFamily="34" charset="0"/>
                <a:cs typeface="Calibri" panose="020F0502020204030204" pitchFamily="34" charset="0"/>
              </a:rPr>
              <a:t>tenderhearted</a:t>
            </a:r>
            <a:r>
              <a:rPr lang="en-AU" sz="2800" dirty="0">
                <a:solidFill>
                  <a:schemeClr val="tx1"/>
                </a:solidFill>
                <a:latin typeface="Calibri" panose="020F0502020204030204" pitchFamily="34" charset="0"/>
                <a:cs typeface="Calibri" panose="020F0502020204030204" pitchFamily="34" charset="0"/>
              </a:rPr>
              <a:t>, and keep a humble attitude.</a:t>
            </a:r>
          </a:p>
        </p:txBody>
      </p:sp>
    </p:spTree>
    <p:extLst>
      <p:ext uri="{BB962C8B-B14F-4D97-AF65-F5344CB8AC3E}">
        <p14:creationId xmlns:p14="http://schemas.microsoft.com/office/powerpoint/2010/main" val="219870035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1 Corinthians 12:26</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43088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If one part suffers, all the parts suffer with it…</a:t>
            </a:r>
            <a:endParaRPr lang="en-AU"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125070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749299" y="1848475"/>
            <a:ext cx="7645401"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Community is God’s answer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despair</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8A0FA1E7-E174-4CA0-9D1A-02E05C912DD2}"/>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C0F3AD86-7B8D-4A9D-8D1D-0C8F1429283F}"/>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F79F481A-F327-41DB-A3F0-D515CC5A19F7}"/>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0FA24395-E71F-4177-B893-BB94429A2CB9}"/>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6A64DC96-B8E2-4728-BD2B-43DFDEBA4A19}"/>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0BAC1084-D37A-4D43-BCFB-D9DF47AF36A6}"/>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84482088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Romans 12:15</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Be happy with those who are happy, and weep with those who weep.</a:t>
            </a:r>
            <a:endParaRPr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284437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1 Thessalonians 5:11</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So encourage each other and build each other up, just as you are already doing.</a:t>
            </a:r>
            <a:endParaRPr lang="en-AU"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664956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762000" y="1848474"/>
            <a:ext cx="7645401"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5. I need others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witness with me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413857B7-2628-49D6-A399-0B4BFBAED15E}"/>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180EC877-9352-49AB-B2FA-E52CE13A26D2}"/>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304D459D-644E-4845-A227-22ED7F63FD4A}"/>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2C86A589-EC7C-4409-A7E9-B4AB7750A7BE}"/>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BD549282-CF31-421D-A768-E0ACD00B8515}"/>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0E5D686C-ABEA-4617-BB68-A6DF0E4C6572}"/>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77805687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John 13:35</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Your love for one another will prove to the world that you are my disciples.</a:t>
            </a:r>
            <a:endParaRPr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246638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dirty="0">
                <a:solidFill>
                  <a:schemeClr val="tx1"/>
                </a:solidFill>
                <a:latin typeface="Edmondsans Bold" panose="02000000000000000000" pitchFamily="50" charset="0"/>
              </a:rPr>
              <a:t>Romans 12:5b</a:t>
            </a:r>
            <a:endParaRPr sz="3600" dirty="0">
              <a:solidFill>
                <a:schemeClr val="tx1"/>
              </a:solidFill>
              <a:latin typeface="Edmondsans Bold" panose="02000000000000000000" pitchFamily="50" charset="0"/>
              <a:ea typeface="Arial"/>
              <a:cs typeface="Arial"/>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Since we are all one body in Christ, we belong to each other, and each of us needs all the others.</a:t>
            </a:r>
            <a:endParaRPr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685255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1193801" y="1848474"/>
            <a:ext cx="6756398"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God’s answer to fear is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community</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F4EA8D6F-CDA3-48C4-9132-E70F7B659F12}"/>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B3B5C45F-2E8E-42E7-A395-7048BCB2B2D4}"/>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43DA1871-B915-4264-8C3E-D3A9726F483A}"/>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7EA013E1-FBE7-4988-88B0-01AE57A43B5A}"/>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9EAC15F2-9551-49FF-AB9C-C2ED7547B6FF}"/>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AC2C34C4-6094-4262-A11F-9C9BA0AFFAA1}"/>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39757394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Philippians 1:27</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258532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Above all, you must live as citizens of heaven, conducting yourselves in a manner worthy of the Good News about Christ. Then, whether I come and see you again or only hear about you, I will know that you are standing together with one spirit and one purpose, fighting together for the faith, which is the Good News.</a:t>
            </a:r>
            <a:endParaRPr lang="en-AU"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8599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12801" y="1848474"/>
            <a:ext cx="7518398"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1. I need others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walk with me</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680469DB-FC2F-41AD-A3B6-C581084F4185}"/>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F9A1726C-18AA-40FD-8C00-824693AFF535}"/>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27763F4A-7E44-4248-BA46-7428EF65A8F0}"/>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D207E9BB-65C2-4826-877E-5D36F50A774B}"/>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7DBBA29A-FCE9-45CF-9610-CA49A64B6E07}"/>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5E2172C3-A6A4-4A58-9F03-DB0B57862585}"/>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17479223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42995"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Colossians 2:6-7</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And now, just as you accepted Christ Jesus as your Lord, you must continue to follow him.</a:t>
            </a:r>
          </a:p>
        </p:txBody>
      </p:sp>
    </p:spTree>
    <p:extLst>
      <p:ext uri="{BB962C8B-B14F-4D97-AF65-F5344CB8AC3E}">
        <p14:creationId xmlns:p14="http://schemas.microsoft.com/office/powerpoint/2010/main" val="121929553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Hebrews 10:25a</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86177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And let us not neglect our meeting together, as some people do, but encourage one another…</a:t>
            </a:r>
            <a:endParaRPr lang="en-AU"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1907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Shape 26"/>
          <p:cNvSpPr/>
          <p:nvPr/>
        </p:nvSpPr>
        <p:spPr>
          <a:xfrm>
            <a:off x="762000" y="2343150"/>
            <a:ext cx="7645400"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lgn="ctr" defTabSz="457200">
              <a:spcBef>
                <a:spcPts val="600"/>
              </a:spcBef>
              <a:defRPr sz="2800">
                <a:solidFill>
                  <a:srgbClr val="FFFFFF"/>
                </a:solidFill>
                <a:latin typeface="Arial"/>
                <a:ea typeface="Arial"/>
                <a:cs typeface="Arial"/>
                <a:sym typeface="Arial"/>
              </a:defRPr>
            </a:pPr>
            <a:endParaRPr sz="3600" dirty="0"/>
          </a:p>
        </p:txBody>
      </p:sp>
      <p:sp>
        <p:nvSpPr>
          <p:cNvPr id="2" name="TextBox 1"/>
          <p:cNvSpPr txBox="1"/>
          <p:nvPr/>
        </p:nvSpPr>
        <p:spPr>
          <a:xfrm flipH="1">
            <a:off x="850900" y="1848474"/>
            <a:ext cx="7442200" cy="1446550"/>
          </a:xfrm>
          <a:prstGeom prst="rect">
            <a:avLst/>
          </a:prstGeom>
          <a:noFill/>
        </p:spPr>
        <p:txBody>
          <a:bodyPr wrap="square" rtlCol="0">
            <a:spAutoFit/>
          </a:bodyPr>
          <a:lstStyle/>
          <a:p>
            <a:pPr algn="ctr"/>
            <a:r>
              <a:rPr lang="en-US" sz="4400" dirty="0">
                <a:solidFill>
                  <a:schemeClr val="tx1"/>
                </a:solidFill>
                <a:latin typeface="Edmondsans Bold" panose="02000000000000000000" pitchFamily="50" charset="0"/>
                <a:cs typeface="Arial" panose="020B0604020202020204" pitchFamily="34" charset="0"/>
              </a:rPr>
              <a:t>Community is God’s answer to </a:t>
            </a:r>
            <a:r>
              <a:rPr lang="en-US" sz="4400" u="sng" dirty="0">
                <a:solidFill>
                  <a:schemeClr val="tx1"/>
                </a:solidFill>
                <a:uFill>
                  <a:solidFill>
                    <a:srgbClr val="0099FF"/>
                  </a:solidFill>
                </a:uFill>
                <a:latin typeface="Edmondsans Bold" panose="02000000000000000000" pitchFamily="50" charset="0"/>
                <a:cs typeface="Arial" panose="020B0604020202020204" pitchFamily="34" charset="0"/>
              </a:rPr>
              <a:t>loneliness</a:t>
            </a:r>
            <a:endParaRPr lang="en-US" sz="4400" u="sng" dirty="0">
              <a:solidFill>
                <a:schemeClr val="tx1"/>
              </a:solidFill>
              <a:latin typeface="Edmondsans Bold" panose="02000000000000000000" pitchFamily="50" charset="0"/>
              <a:cs typeface="Arial" panose="020B0604020202020204" pitchFamily="34" charset="0"/>
            </a:endParaRPr>
          </a:p>
        </p:txBody>
      </p:sp>
      <p:grpSp>
        <p:nvGrpSpPr>
          <p:cNvPr id="4" name="Group 3">
            <a:extLst>
              <a:ext uri="{FF2B5EF4-FFF2-40B4-BE49-F238E27FC236}">
                <a16:creationId xmlns:a16="http://schemas.microsoft.com/office/drawing/2014/main" id="{0989E7DB-A5CA-4289-9AA4-DE6AC07B2089}"/>
              </a:ext>
            </a:extLst>
          </p:cNvPr>
          <p:cNvGrpSpPr/>
          <p:nvPr/>
        </p:nvGrpSpPr>
        <p:grpSpPr>
          <a:xfrm>
            <a:off x="254001" y="318968"/>
            <a:ext cx="180747" cy="4505563"/>
            <a:chOff x="580064" y="316332"/>
            <a:chExt cx="180747" cy="4505563"/>
          </a:xfrm>
        </p:grpSpPr>
        <p:sp>
          <p:nvSpPr>
            <p:cNvPr id="5" name="Rectangle 4">
              <a:extLst>
                <a:ext uri="{FF2B5EF4-FFF2-40B4-BE49-F238E27FC236}">
                  <a16:creationId xmlns:a16="http://schemas.microsoft.com/office/drawing/2014/main" id="{562DE45E-C8C3-44D8-A14E-E62F3D04FC6D}"/>
                </a:ext>
              </a:extLst>
            </p:cNvPr>
            <p:cNvSpPr/>
            <p:nvPr/>
          </p:nvSpPr>
          <p:spPr>
            <a:xfrm>
              <a:off x="580064" y="316332"/>
              <a:ext cx="180747" cy="795863"/>
            </a:xfrm>
            <a:prstGeom prst="rect">
              <a:avLst/>
            </a:prstGeom>
            <a:solidFill>
              <a:srgbClr val="00AEF5"/>
            </a:solidFill>
            <a:ln w="19050" cap="flat">
              <a:solidFill>
                <a:srgbClr val="009CD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6" name="Rectangle 5">
              <a:extLst>
                <a:ext uri="{FF2B5EF4-FFF2-40B4-BE49-F238E27FC236}">
                  <a16:creationId xmlns:a16="http://schemas.microsoft.com/office/drawing/2014/main" id="{3801CC55-8EA4-4433-BC0D-1CB7FB37FCB7}"/>
                </a:ext>
              </a:extLst>
            </p:cNvPr>
            <p:cNvSpPr/>
            <p:nvPr/>
          </p:nvSpPr>
          <p:spPr>
            <a:xfrm>
              <a:off x="580064" y="1243757"/>
              <a:ext cx="180747" cy="795863"/>
            </a:xfrm>
            <a:prstGeom prst="rect">
              <a:avLst/>
            </a:prstGeom>
            <a:solidFill>
              <a:srgbClr val="034872"/>
            </a:solidFill>
            <a:ln w="19050" cap="flat">
              <a:solidFill>
                <a:srgbClr val="04578A"/>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7" name="Rectangle 6">
              <a:extLst>
                <a:ext uri="{FF2B5EF4-FFF2-40B4-BE49-F238E27FC236}">
                  <a16:creationId xmlns:a16="http://schemas.microsoft.com/office/drawing/2014/main" id="{F96BD468-458E-4C2B-B216-FA3CAA70927C}"/>
                </a:ext>
              </a:extLst>
            </p:cNvPr>
            <p:cNvSpPr/>
            <p:nvPr/>
          </p:nvSpPr>
          <p:spPr>
            <a:xfrm>
              <a:off x="580064" y="2171182"/>
              <a:ext cx="180747" cy="795863"/>
            </a:xfrm>
            <a:prstGeom prst="rect">
              <a:avLst/>
            </a:prstGeom>
            <a:solidFill>
              <a:srgbClr val="F47A47"/>
            </a:solidFill>
            <a:ln w="19050" cap="flat">
              <a:solidFill>
                <a:srgbClr val="F1581B"/>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8" name="Rectangle 7">
              <a:extLst>
                <a:ext uri="{FF2B5EF4-FFF2-40B4-BE49-F238E27FC236}">
                  <a16:creationId xmlns:a16="http://schemas.microsoft.com/office/drawing/2014/main" id="{4D81E071-13C9-464C-9D57-9C9E96E805F2}"/>
                </a:ext>
              </a:extLst>
            </p:cNvPr>
            <p:cNvSpPr/>
            <p:nvPr/>
          </p:nvSpPr>
          <p:spPr>
            <a:xfrm>
              <a:off x="580064" y="3098607"/>
              <a:ext cx="180747" cy="795863"/>
            </a:xfrm>
            <a:prstGeom prst="rect">
              <a:avLst/>
            </a:prstGeom>
            <a:solidFill>
              <a:srgbClr val="FAAD60"/>
            </a:solidFill>
            <a:ln w="19050" cap="flat">
              <a:solidFill>
                <a:srgbClr val="F88E24"/>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sp>
          <p:nvSpPr>
            <p:cNvPr id="9" name="Rectangle 8">
              <a:extLst>
                <a:ext uri="{FF2B5EF4-FFF2-40B4-BE49-F238E27FC236}">
                  <a16:creationId xmlns:a16="http://schemas.microsoft.com/office/drawing/2014/main" id="{58BA7F3A-5480-4A35-B252-39B7F14374A3}"/>
                </a:ext>
              </a:extLst>
            </p:cNvPr>
            <p:cNvSpPr/>
            <p:nvPr/>
          </p:nvSpPr>
          <p:spPr>
            <a:xfrm>
              <a:off x="580064" y="4026032"/>
              <a:ext cx="180747" cy="795863"/>
            </a:xfrm>
            <a:prstGeom prst="rect">
              <a:avLst/>
            </a:prstGeom>
            <a:solidFill>
              <a:srgbClr val="57C4C6"/>
            </a:solidFill>
            <a:ln w="19050" cap="flat">
              <a:solidFill>
                <a:srgbClr val="40BBBE"/>
              </a:solidFill>
              <a:prstDash val="solid"/>
              <a:round/>
            </a:ln>
            <a:effectLst>
              <a:softEdge rad="127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AU" sz="2400" b="0" i="0" u="none" strike="noStrike" cap="none" spc="0" normalizeH="0" baseline="0">
                <a:ln>
                  <a:noFill/>
                </a:ln>
                <a:solidFill>
                  <a:srgbClr val="000000"/>
                </a:solidFill>
                <a:effectLst/>
                <a:uFillTx/>
                <a:latin typeface="+mn-lt"/>
                <a:ea typeface="+mn-ea"/>
                <a:cs typeface="+mn-cs"/>
                <a:sym typeface="Helvetica Neue"/>
              </a:endParaRPr>
            </a:p>
          </p:txBody>
        </p:sp>
      </p:grpSp>
    </p:spTree>
    <p:extLst>
      <p:ext uri="{BB962C8B-B14F-4D97-AF65-F5344CB8AC3E}">
        <p14:creationId xmlns:p14="http://schemas.microsoft.com/office/powerpoint/2010/main" val="254532325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1 Corinthians 14:26</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215443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Well, my brothers and sisters, let’s summarize. When you meet together, one will sing, another will teach, another will tell some special revelation God has given, one will speak in tongues, and another will interpret what is said. But everything that is done must strengthen all of you.</a:t>
            </a:r>
          </a:p>
        </p:txBody>
      </p:sp>
    </p:spTree>
    <p:extLst>
      <p:ext uri="{BB962C8B-B14F-4D97-AF65-F5344CB8AC3E}">
        <p14:creationId xmlns:p14="http://schemas.microsoft.com/office/powerpoint/2010/main" val="379047190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Shape 22"/>
          <p:cNvSpPr/>
          <p:nvPr/>
        </p:nvSpPr>
        <p:spPr>
          <a:xfrm>
            <a:off x="337752" y="438150"/>
            <a:ext cx="6927851" cy="8771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defTabSz="457200">
              <a:spcBef>
                <a:spcPts val="600"/>
              </a:spcBef>
              <a:defRPr sz="2800" b="1">
                <a:solidFill>
                  <a:srgbClr val="FFFFFF"/>
                </a:solidFill>
                <a:latin typeface="Gotham"/>
                <a:ea typeface="Gotham"/>
                <a:cs typeface="Gotham"/>
                <a:sym typeface="Gotham"/>
              </a:defRPr>
            </a:pPr>
            <a:r>
              <a:rPr lang="en-US" sz="3600" b="1" dirty="0">
                <a:solidFill>
                  <a:schemeClr val="tx1"/>
                </a:solidFill>
                <a:latin typeface="Edmondsans Bold" panose="02000000000000000000" pitchFamily="50" charset="0"/>
              </a:rPr>
              <a:t>Ephesians 4:16</a:t>
            </a:r>
            <a:endParaRPr sz="3600" b="1" dirty="0">
              <a:solidFill>
                <a:schemeClr val="tx1"/>
              </a:solidFill>
              <a:latin typeface="Edmondsans Bold" panose="02000000000000000000" pitchFamily="50" charset="0"/>
              <a:sym typeface="Arial"/>
            </a:endParaRPr>
          </a:p>
          <a:p>
            <a:pPr indent="39687" defTabSz="457200">
              <a:spcBef>
                <a:spcPts val="600"/>
              </a:spcBef>
              <a:defRPr sz="2100">
                <a:solidFill>
                  <a:srgbClr val="FFFFFF"/>
                </a:solidFill>
                <a:latin typeface="Gotham"/>
                <a:ea typeface="Gotham"/>
                <a:cs typeface="Gotham"/>
                <a:sym typeface="Gotham"/>
              </a:defRPr>
            </a:pPr>
            <a:r>
              <a:rPr lang="en-US" sz="1600" i="1" dirty="0">
                <a:solidFill>
                  <a:schemeClr val="tx1"/>
                </a:solidFill>
              </a:rPr>
              <a:t>New Living Translation</a:t>
            </a:r>
            <a:endParaRPr sz="1600" i="1" dirty="0">
              <a:solidFill>
                <a:schemeClr val="tx1"/>
              </a:solidFill>
            </a:endParaRPr>
          </a:p>
        </p:txBody>
      </p:sp>
      <p:sp>
        <p:nvSpPr>
          <p:cNvPr id="23" name="Shape 23"/>
          <p:cNvSpPr/>
          <p:nvPr/>
        </p:nvSpPr>
        <p:spPr>
          <a:xfrm>
            <a:off x="337752" y="1657350"/>
            <a:ext cx="8501448" cy="1723549"/>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indent="39687" defTabSz="457200">
              <a:spcBef>
                <a:spcPts val="600"/>
              </a:spcBef>
              <a:defRPr sz="2100">
                <a:solidFill>
                  <a:srgbClr val="FFFFFF"/>
                </a:solidFill>
                <a:latin typeface="Gotham"/>
                <a:ea typeface="Gotham"/>
                <a:cs typeface="Gotham"/>
                <a:sym typeface="Gotham"/>
              </a:defRPr>
            </a:lvl1pPr>
          </a:lstStyle>
          <a:p>
            <a:pPr indent="0"/>
            <a:r>
              <a:rPr lang="en-US" sz="2800" dirty="0">
                <a:solidFill>
                  <a:schemeClr val="tx1"/>
                </a:solidFill>
                <a:latin typeface="Calibri" panose="020F0502020204030204" pitchFamily="34" charset="0"/>
                <a:cs typeface="Calibri" panose="020F0502020204030204" pitchFamily="34" charset="0"/>
              </a:rPr>
              <a:t>He makes the whole body fit together perfectly. As each part does its own special work, it helps the other parts grow, so that the whole body is healthy and growing and full of love.</a:t>
            </a:r>
            <a:endParaRPr lang="en-AU"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038027"/>
      </p:ext>
    </p:extLst>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333399"/>
      </a:accent2>
      <a:accent3>
        <a:srgbClr val="8F8F8F"/>
      </a:accent3>
      <a:accent4>
        <a:srgbClr val="707070"/>
      </a:accent4>
      <a:accent5>
        <a:srgbClr val="B2C0D9"/>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333399"/>
      </a:accent2>
      <a:accent3>
        <a:srgbClr val="8F8F8F"/>
      </a:accent3>
      <a:accent4>
        <a:srgbClr val="707070"/>
      </a:accent4>
      <a:accent5>
        <a:srgbClr val="B2C0D9"/>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2081</TotalTime>
  <Words>674</Words>
  <Application>Microsoft Office PowerPoint</Application>
  <PresentationFormat>On-screen Show (16:9)</PresentationFormat>
  <Paragraphs>71</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Edmondsans Bold</vt:lpstr>
      <vt:lpstr>Gotham</vt:lpstr>
      <vt:lpstr>Helvetica</vt:lpstr>
      <vt:lpstr>Helvetica Neue</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028602_You Need Others for Spiritual Support</dc:title>
  <dc:creator>Rick Warren</dc:creator>
  <cp:keywords>PowerPoint</cp:keywords>
  <cp:lastModifiedBy>Amy Stott</cp:lastModifiedBy>
  <cp:revision>21</cp:revision>
  <dcterms:modified xsi:type="dcterms:W3CDTF">2021-02-13T22:54:20Z</dcterms:modified>
</cp:coreProperties>
</file>