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60" r:id="rId3"/>
    <p:sldId id="257" r:id="rId4"/>
    <p:sldId id="261" r:id="rId5"/>
    <p:sldId id="306" r:id="rId6"/>
    <p:sldId id="307" r:id="rId7"/>
    <p:sldId id="295" r:id="rId8"/>
    <p:sldId id="308" r:id="rId9"/>
    <p:sldId id="309" r:id="rId10"/>
    <p:sldId id="296" r:id="rId11"/>
    <p:sldId id="311" r:id="rId12"/>
    <p:sldId id="310" r:id="rId13"/>
    <p:sldId id="297" r:id="rId14"/>
    <p:sldId id="312" r:id="rId15"/>
    <p:sldId id="270" r:id="rId16"/>
    <p:sldId id="313" r:id="rId17"/>
    <p:sldId id="314" r:id="rId18"/>
    <p:sldId id="315" r:id="rId19"/>
    <p:sldId id="298" r:id="rId20"/>
    <p:sldId id="299" r:id="rId21"/>
    <p:sldId id="316" r:id="rId22"/>
    <p:sldId id="317" r:id="rId23"/>
    <p:sldId id="300" r:id="rId24"/>
    <p:sldId id="318" r:id="rId25"/>
    <p:sldId id="319" r:id="rId26"/>
    <p:sldId id="301" r:id="rId27"/>
    <p:sldId id="320" r:id="rId28"/>
    <p:sldId id="321" r:id="rId29"/>
    <p:sldId id="302" r:id="rId30"/>
    <p:sldId id="323" r:id="rId31"/>
    <p:sldId id="303" r:id="rId32"/>
    <p:sldId id="322" r:id="rId33"/>
    <p:sldId id="304" r:id="rId34"/>
    <p:sldId id="324" r:id="rId35"/>
    <p:sldId id="305" r:id="rId36"/>
    <p:sldId id="325" r:id="rId37"/>
    <p:sldId id="326"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381000" y="685800"/>
            <a:ext cx="6096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2660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83507"/>
            <a:ext cx="7772400" cy="15311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r>
              <a:t>Title Text</a:t>
            </a:r>
          </a:p>
        </p:txBody>
      </p:sp>
      <p:sp>
        <p:nvSpPr>
          <p:cNvPr id="3" name="Shape 3"/>
          <p:cNvSpPr>
            <a:spLocks noGrp="1"/>
          </p:cNvSpPr>
          <p:nvPr>
            <p:ph type="body" idx="1"/>
          </p:nvPr>
        </p:nvSpPr>
        <p:spPr>
          <a:xfrm>
            <a:off x="1371600" y="2914650"/>
            <a:ext cx="6400800" cy="22288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31185" y="4718925"/>
            <a:ext cx="374457" cy="369328"/>
          </a:xfrm>
          <a:prstGeom prst="rect">
            <a:avLst/>
          </a:prstGeom>
          <a:ln w="12700">
            <a:miter lim="400000"/>
          </a:ln>
        </p:spPr>
        <p:txBody>
          <a:bodyPr wrap="none" lIns="45718" tIns="45718" rIns="45718" bIns="45718" anchor="ctr">
            <a:spAutoFit/>
          </a:bodyPr>
          <a:lstStyle>
            <a:lvl1pPr algn="ctr">
              <a:defRPr sz="18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20"/>
          <p:cNvSpPr/>
          <p:nvPr/>
        </p:nvSpPr>
        <p:spPr>
          <a:xfrm>
            <a:off x="152400" y="4476750"/>
            <a:ext cx="8839200"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Gotham Medium"/>
                <a:ea typeface="Gotham Medium"/>
                <a:cs typeface="Gotham Medium"/>
                <a:sym typeface="Gotham Medium"/>
              </a:defRPr>
            </a:pPr>
            <a:r>
              <a:rPr lang="en-US" dirty="0">
                <a:solidFill>
                  <a:srgbClr val="4D4D4F"/>
                </a:solidFill>
                <a:latin typeface="Edmondsans Bold" panose="02000000000000000000" pitchFamily="50" charset="0"/>
                <a:cs typeface="Arial" panose="020B0604020202020204" pitchFamily="34" charset="0"/>
              </a:rPr>
              <a:t>Part 4</a:t>
            </a:r>
            <a:r>
              <a:rPr dirty="0">
                <a:solidFill>
                  <a:srgbClr val="4D4D4F"/>
                </a:solidFill>
                <a:latin typeface="Edmondsans Bold" panose="02000000000000000000" pitchFamily="50" charset="0"/>
                <a:cs typeface="Arial" panose="020B0604020202020204" pitchFamily="34" charset="0"/>
              </a:rPr>
              <a:t>:</a:t>
            </a:r>
            <a:r>
              <a:rPr lang="en-AU" dirty="0">
                <a:solidFill>
                  <a:srgbClr val="4D4D4F"/>
                </a:solidFill>
                <a:latin typeface="Edmondsans Bold" panose="02000000000000000000" pitchFamily="50" charset="0"/>
                <a:cs typeface="Arial" panose="020B0604020202020204" pitchFamily="34" charset="0"/>
              </a:rPr>
              <a:t>  </a:t>
            </a:r>
            <a:r>
              <a:rPr lang="en-US" dirty="0">
                <a:solidFill>
                  <a:srgbClr val="4D4D4F"/>
                </a:solidFill>
                <a:latin typeface="Edmondsans Bold" panose="02000000000000000000" pitchFamily="50" charset="0"/>
                <a:cs typeface="Arial" panose="020B0604020202020204" pitchFamily="34" charset="0"/>
              </a:rPr>
              <a:t>How Worshiping with Others Changes You</a:t>
            </a:r>
            <a:endParaRPr dirty="0">
              <a:solidFill>
                <a:srgbClr val="4D4D4F"/>
              </a:solidFill>
              <a:latin typeface="Edmondsans Bold" panose="02000000000000000000" pitchFamily="50"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1848474"/>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3. Because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we understand life through worship</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5242509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30162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But as for me, I almost lost my footing. My feet were slipping, and I was almost gone.  </a:t>
            </a: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I envied the proud when I saw them prosper despite their wickedness. </a:t>
            </a:r>
            <a:r>
              <a:rPr lang="en-US"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seem to live such painless lives;</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their bodies are so healthy and strong.</a:t>
            </a:r>
            <a:r>
              <a:rPr lang="en-US"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5 </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don’t have troubles like other people;</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they’re not plagued with problems like everyone else.</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Psalm 73:2-5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305196866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32470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so the people are dismayed and confused,</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drinking in all their words.</a:t>
            </a:r>
          </a:p>
          <a:p>
            <a:pPr indent="0">
              <a:tabLst>
                <a:tab pos="2057400" algn="ctr"/>
              </a:tabLst>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indent="0">
              <a:tabLst>
                <a:tab pos="2057400" algn="ctr"/>
              </a:tabLst>
            </a:pPr>
            <a:r>
              <a:rPr lang="en-US"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16 </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 I tried to understand why the wicked prosper.</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But what a difficult task it is!  </a:t>
            </a:r>
            <a:r>
              <a:rPr lang="en-US" sz="2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17 </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Then I went into your sanctuary, O God,</a:t>
            </a:r>
            <a:r>
              <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I finally understood the destiny of the wicked.</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Psalm 73:10, 16-17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176497720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1848474"/>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Because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God strengthens us through worship</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86004530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622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Even youths will become weak and tired,</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young men will fall in exhaustion. </a:t>
            </a:r>
            <a:r>
              <a:rPr lang="en-AU" sz="32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31 </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But those who trust in the </a:t>
            </a:r>
            <a:r>
              <a:rPr lang="en-US" sz="3200" cap="small"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Lord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will find new strength.</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They will soar high on wings like eagles. They will run and not grow weary. They will walk and not faint.</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Isaiah 40:30-31</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9990825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143000" y="986700"/>
            <a:ext cx="8153399" cy="2800767"/>
          </a:xfrm>
          <a:prstGeom prst="rect">
            <a:avLst/>
          </a:prstGeom>
          <a:noFill/>
        </p:spPr>
        <p:txBody>
          <a:bodyPr wrap="square" rtlCol="0">
            <a:spAutoFit/>
          </a:bodyPr>
          <a:lstStyle/>
          <a:p>
            <a:r>
              <a:rPr lang="en-US" sz="4400" dirty="0">
                <a:solidFill>
                  <a:schemeClr val="tx1"/>
                </a:solidFill>
                <a:latin typeface="Edmondsans Bold" panose="02000000000000000000" pitchFamily="50" charset="0"/>
                <a:cs typeface="Arial" panose="020B0604020202020204" pitchFamily="34" charset="0"/>
              </a:rPr>
              <a:t>What kind of worship does God love?</a:t>
            </a:r>
          </a:p>
          <a:p>
            <a:endParaRPr lang="en-US" sz="4400" u="heavy" dirty="0">
              <a:solidFill>
                <a:schemeClr val="tx1"/>
              </a:solidFill>
              <a:uFill>
                <a:solidFill>
                  <a:srgbClr val="0099FF"/>
                </a:solidFill>
              </a:uFill>
              <a:latin typeface="Edmondsans Bold" panose="02000000000000000000" pitchFamily="50" charset="0"/>
              <a:cs typeface="Arial" panose="020B0604020202020204" pitchFamily="34" charset="0"/>
            </a:endParaRPr>
          </a:p>
          <a:p>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Wholehearted worship!</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0259F3DB-E12F-4945-B573-71729BECF181}"/>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E462D2F8-889E-4649-B9B6-116C5628691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27ED2DF6-4A97-40A6-B9CA-08DB35CC7A40}"/>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174BDA25-D8A8-4325-A321-B7264369E03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133145CF-E2FB-4AFA-95E0-3813C57DDBA5}"/>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45F923F7-6C80-4F66-BDE1-2975521AF18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79781992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9697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b="0" dirty="0">
                <a:solidFill>
                  <a:schemeClr val="tx1"/>
                </a:solidFill>
                <a:effectLst/>
                <a:latin typeface="Calibri" panose="020F0502020204030204" pitchFamily="34" charset="0"/>
                <a:ea typeface="Times New Roman" panose="02020603050405020304" pitchFamily="18" charset="0"/>
              </a:rPr>
              <a:t>In all that he did in the service of the Temple of God and in his efforts to follow God’s laws and commands, Hezekiah sought his God whole-heartedly. As a result, he was very successful.</a:t>
            </a:r>
            <a:endParaRPr lang="en-AU" sz="3200" b="1" dirty="0">
              <a:solidFill>
                <a:schemeClr val="tx1"/>
              </a:solidFill>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2 Chronicles 31:21</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4954999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9697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dirty="0">
                <a:solidFill>
                  <a:schemeClr val="tx1"/>
                </a:solidFill>
                <a:latin typeface="Calibri" panose="020F0502020204030204" pitchFamily="34" charset="0"/>
              </a:rPr>
              <a:t>And so the Lord says,</a:t>
            </a:r>
            <a:r>
              <a:rPr lang="en-AU" sz="3200" dirty="0">
                <a:solidFill>
                  <a:schemeClr val="tx1"/>
                </a:solidFill>
                <a:latin typeface="Calibri" panose="020F0502020204030204" pitchFamily="34" charset="0"/>
              </a:rPr>
              <a:t> “These people say they are mine. They </a:t>
            </a:r>
            <a:r>
              <a:rPr lang="en-AU" sz="3200" dirty="0" err="1">
                <a:solidFill>
                  <a:schemeClr val="tx1"/>
                </a:solidFill>
                <a:latin typeface="Calibri" panose="020F0502020204030204" pitchFamily="34" charset="0"/>
              </a:rPr>
              <a:t>honor</a:t>
            </a:r>
            <a:r>
              <a:rPr lang="en-AU" sz="3200" dirty="0">
                <a:solidFill>
                  <a:schemeClr val="tx1"/>
                </a:solidFill>
                <a:latin typeface="Calibri" panose="020F0502020204030204" pitchFamily="34" charset="0"/>
              </a:rPr>
              <a:t> me with their lips, but their hearts are far from me. And their worship of me is nothing but man-made rules learned by rote.”</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Isaiah 29:13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68554684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9697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dirty="0">
                <a:solidFill>
                  <a:schemeClr val="tx1"/>
                </a:solidFill>
                <a:latin typeface="Calibri" panose="020F0502020204030204" pitchFamily="34" charset="0"/>
                <a:cs typeface="Calibri" panose="020F0502020204030204" pitchFamily="34" charset="0"/>
              </a:rPr>
              <a:t>Yet a time is coming and has now come</a:t>
            </a:r>
            <a:r>
              <a:rPr lang="en-AU" sz="3200" dirty="0">
                <a:solidFill>
                  <a:schemeClr val="tx1"/>
                </a:solidFill>
                <a:latin typeface="Calibri" panose="020F0502020204030204" pitchFamily="34" charset="0"/>
                <a:cs typeface="Calibri" panose="020F0502020204030204" pitchFamily="34" charset="0"/>
              </a:rPr>
              <a:t> when the true worshipers will worship the Father in the Spirit and in truth, for they are the kind of worshipers the Father seeks.</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4:23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International Version</a:t>
            </a:r>
          </a:p>
        </p:txBody>
      </p:sp>
    </p:spTree>
    <p:extLst>
      <p:ext uri="{BB962C8B-B14F-4D97-AF65-F5344CB8AC3E}">
        <p14:creationId xmlns:p14="http://schemas.microsoft.com/office/powerpoint/2010/main" val="4498933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143000" y="1848475"/>
            <a:ext cx="6858000" cy="1446550"/>
          </a:xfrm>
          <a:prstGeom prst="rect">
            <a:avLst/>
          </a:prstGeom>
          <a:noFill/>
        </p:spPr>
        <p:txBody>
          <a:bodyPr wrap="square" rtlCol="0">
            <a:spAutoFit/>
          </a:bodyPr>
          <a:lstStyle/>
          <a:p>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Watching worship</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is not worship</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0259F3DB-E12F-4945-B573-71729BECF181}"/>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E462D2F8-889E-4649-B9B6-116C5628691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27ED2DF6-4A97-40A6-B9CA-08DB35CC7A40}"/>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174BDA25-D8A8-4325-A321-B7264369E03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133145CF-E2FB-4AFA-95E0-3813C57DDBA5}"/>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45F923F7-6C80-4F66-BDE1-2975521AF18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2038148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36600" y="677315"/>
            <a:ext cx="7899399" cy="3847207"/>
          </a:xfrm>
          <a:prstGeom prst="rect">
            <a:avLst/>
          </a:prstGeom>
          <a:noFill/>
        </p:spPr>
        <p:txBody>
          <a:bodyPr wrap="square" rtlCol="0">
            <a:spAutoFit/>
          </a:bodyPr>
          <a:lstStyle/>
          <a:p>
            <a:pPr algn="ct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What is Worship?</a:t>
            </a:r>
          </a:p>
          <a:p>
            <a:pPr algn="ctr"/>
            <a:endParaRPr lang="en-US" sz="4000" u="heavy" dirty="0">
              <a:solidFill>
                <a:schemeClr val="tx1"/>
              </a:solidFill>
              <a:uFill>
                <a:solidFill>
                  <a:srgbClr val="0099FF"/>
                </a:solidFill>
              </a:uFill>
              <a:latin typeface="Edmondsans Bold" panose="02000000000000000000" pitchFamily="50" charset="0"/>
              <a:cs typeface="Arial" panose="020B0604020202020204" pitchFamily="34" charset="0"/>
            </a:endParaRPr>
          </a:p>
          <a:p>
            <a:pPr algn="ctr"/>
            <a:r>
              <a:rPr lang="en-US" sz="4000" u="heavy" dirty="0">
                <a:solidFill>
                  <a:schemeClr val="tx1"/>
                </a:solidFill>
                <a:uFill>
                  <a:solidFill>
                    <a:srgbClr val="0099FF"/>
                  </a:solidFill>
                </a:uFill>
                <a:latin typeface="Edmondsans Bold" panose="02000000000000000000" pitchFamily="50" charset="0"/>
                <a:cs typeface="Arial" panose="020B0604020202020204" pitchFamily="34" charset="0"/>
              </a:rPr>
              <a:t>Expressing our love and gratitude to God</a:t>
            </a:r>
            <a:r>
              <a:rPr lang="en-US" sz="4000" dirty="0">
                <a:solidFill>
                  <a:schemeClr val="tx1"/>
                </a:solidFill>
                <a:uFill>
                  <a:solidFill>
                    <a:srgbClr val="0099FF"/>
                  </a:solidFill>
                </a:uFill>
                <a:latin typeface="Edmondsans Bold" panose="02000000000000000000" pitchFamily="50" charset="0"/>
                <a:cs typeface="Arial" panose="020B0604020202020204" pitchFamily="34" charset="0"/>
              </a:rPr>
              <a:t> </a:t>
            </a:r>
            <a:r>
              <a:rPr lang="en-US" sz="4000" dirty="0">
                <a:solidFill>
                  <a:schemeClr val="tx1"/>
                </a:solidFill>
                <a:latin typeface="Edmondsans Bold" panose="02000000000000000000" pitchFamily="50" charset="0"/>
                <a:cs typeface="Arial" panose="020B0604020202020204" pitchFamily="34" charset="0"/>
              </a:rPr>
              <a:t>for who He is, what He’s done, what He’s said, and what He’s promised to do!</a:t>
            </a:r>
          </a:p>
        </p:txBody>
      </p:sp>
      <p:grpSp>
        <p:nvGrpSpPr>
          <p:cNvPr id="4" name="Group 3">
            <a:extLst>
              <a:ext uri="{FF2B5EF4-FFF2-40B4-BE49-F238E27FC236}">
                <a16:creationId xmlns:a16="http://schemas.microsoft.com/office/drawing/2014/main" id="{842F4B45-0D4B-44EB-BA54-0FCC28162882}"/>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F39AEF0B-F0F1-43AF-9538-2EC0F1E3C5B4}"/>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7372AE2B-EA63-4F2E-A1CF-26DE4C4923A5}"/>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1CBBC37F-C960-4C67-8152-04D19B51EAB0}"/>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2244FA64-C730-492B-94F4-B4E2E640AB94}"/>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59816834-C404-4693-B1EF-161B692BE117}"/>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4792237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1.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listening and responding</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to God’s word</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52442767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622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dirty="0">
                <a:solidFill>
                  <a:schemeClr val="tx1"/>
                </a:solidFill>
                <a:latin typeface="Calibri" panose="020F0502020204030204" pitchFamily="34" charset="0"/>
              </a:rPr>
              <a:t>Call them all together—men, women, children, and the foreigners living in your towns—so they may hear this Book of Instruction and learn to fear the Lord your God and carefully obey all the terms of these instructions.</a:t>
            </a:r>
            <a:endParaRPr lang="en-AU" sz="32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Deuteronomy 31:12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131432674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9848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3200" dirty="0">
                <a:solidFill>
                  <a:schemeClr val="tx1"/>
                </a:solidFill>
                <a:latin typeface="Calibri" panose="020F0502020204030204" pitchFamily="34" charset="0"/>
                <a:cs typeface="Calibri" panose="020F0502020204030204" pitchFamily="34" charset="0"/>
              </a:rPr>
              <a:t>“Now that you know these things, you will be blessed if you do them!”  </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13:17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International Version</a:t>
            </a:r>
          </a:p>
        </p:txBody>
      </p:sp>
    </p:spTree>
    <p:extLst>
      <p:ext uri="{BB962C8B-B14F-4D97-AF65-F5344CB8AC3E}">
        <p14:creationId xmlns:p14="http://schemas.microsoft.com/office/powerpoint/2010/main" val="26976480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singing to Him</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with our whole hearts</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44445224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04671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marL="539750" indent="-539750"/>
            <a:r>
              <a:rPr lang="en-US" sz="32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Come, let us sing to the </a:t>
            </a:r>
            <a:r>
              <a:rPr lang="en-US" sz="3200" cap="small"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Lord</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Let us shout joyfully to the Rock of our salvation.</a:t>
            </a:r>
          </a:p>
          <a:p>
            <a:pPr marL="539750" indent="-539750"/>
            <a:r>
              <a:rPr lang="en-US" sz="32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Let us come to him with thanksgiving.</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Let us sing psalms of praise to him.</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Psalm 95:1-2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65654523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Sing psalms and hymns and spiritual songs to God with thankful hearts.</a:t>
            </a:r>
            <a:endPar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Colossians 3:16b</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955441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3.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talking to God</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together in prayer</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56091533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9848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latin typeface="Calibri" panose="020F0502020204030204" pitchFamily="34" charset="0"/>
                <a:cs typeface="Calibri" panose="020F0502020204030204" pitchFamily="34" charset="0"/>
              </a:rPr>
              <a:t>They all met together and were constantly united in prayer…</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Acts 1:14</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4892271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622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19 </a:t>
            </a:r>
            <a:r>
              <a:rPr lang="en-US" sz="3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also tell you this: If two of you agree here on earth concerning anything you ask, my Father in heaven will do it for you.</a:t>
            </a:r>
            <a:r>
              <a:rPr lang="en-AU"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20 </a:t>
            </a:r>
            <a:r>
              <a:rPr lang="en-US" sz="3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where two or three gather together as my followers, I am there among them.”</a:t>
            </a:r>
            <a:endParaRPr lang="en-AU"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Matthew 18:19-20</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48906621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685800" y="1848474"/>
            <a:ext cx="8153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sharing the Lord’s supper</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together</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9240865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9697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latin typeface="Calibri" panose="020F0502020204030204" pitchFamily="34" charset="0"/>
                <a:cs typeface="Calibri" panose="020F0502020204030204" pitchFamily="34" charset="0"/>
              </a:rPr>
              <a:t>The most important command of all is this one: You must love the Lord your God with all your heart, and all your soul, and all your mind, and all your strength!</a:t>
            </a:r>
            <a:endParaRPr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Mark 12:29-30</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9546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b="0" baseline="30000" dirty="0">
                <a:solidFill>
                  <a:schemeClr val="tx1"/>
                </a:solidFill>
                <a:effectLst/>
                <a:latin typeface="Calibri" panose="020F0502020204030204" pitchFamily="34" charset="0"/>
                <a:ea typeface="Times New Roman" panose="02020603050405020304" pitchFamily="18" charset="0"/>
              </a:rPr>
              <a:t>16 </a:t>
            </a:r>
            <a:r>
              <a:rPr lang="en-US" sz="3200" b="0" dirty="0">
                <a:solidFill>
                  <a:schemeClr val="tx1"/>
                </a:solidFill>
                <a:effectLst/>
                <a:latin typeface="Calibri" panose="020F0502020204030204" pitchFamily="34" charset="0"/>
                <a:ea typeface="Times New Roman" panose="02020603050405020304" pitchFamily="18" charset="0"/>
              </a:rPr>
              <a:t>When we bless the cup at the Lord’s Table, aren’t we sharing in the blood of Christ? And when we break the bread, aren’t we sharing in the body of Christ? </a:t>
            </a:r>
            <a:r>
              <a:rPr lang="en-US" sz="3200" b="0" baseline="30000" dirty="0">
                <a:solidFill>
                  <a:schemeClr val="tx1"/>
                </a:solidFill>
                <a:effectLst/>
                <a:latin typeface="Calibri" panose="020F0502020204030204" pitchFamily="34" charset="0"/>
                <a:ea typeface="Times New Roman" panose="02020603050405020304" pitchFamily="18" charset="0"/>
              </a:rPr>
              <a:t>17 </a:t>
            </a:r>
            <a:r>
              <a:rPr lang="en-US" sz="3200" b="0" dirty="0">
                <a:solidFill>
                  <a:schemeClr val="tx1"/>
                </a:solidFill>
                <a:effectLst/>
                <a:latin typeface="Calibri" panose="020F0502020204030204" pitchFamily="34" charset="0"/>
                <a:ea typeface="Times New Roman" panose="02020603050405020304" pitchFamily="18" charset="0"/>
              </a:rPr>
              <a:t>And though we are many, we all eat from one loaf of bread, showing that we are one body. </a:t>
            </a:r>
            <a:endParaRPr lang="en-AU"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Corinthians 10:16-17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358176247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5.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renewing our commitment to God</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27791055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622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457200" algn="l"/>
                <a:tab pos="114300" algn="l"/>
                <a:tab pos="228600" algn="l"/>
              </a:tabLst>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so, dear brothers and sisters,</a:t>
            </a:r>
            <a:r>
              <a:rPr lang="en-AU"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 plead with you to give your bodies to God because of all he has done for you. Let them be a living and holy sacrifice—the kind he will find acceptable. This is truly the way to worship him.</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Romans 12:1</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415791199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6.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giving back </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some of what God has given us</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44674494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457200" algn="l"/>
                <a:tab pos="114300" algn="l"/>
                <a:tab pos="228600" algn="l"/>
              </a:tabLst>
            </a:pPr>
            <a:r>
              <a:rPr lang="en-US" sz="3200" dirty="0">
                <a:solidFill>
                  <a:schemeClr val="tx1"/>
                </a:solidFill>
                <a:latin typeface="Calibri" panose="020F0502020204030204" pitchFamily="34" charset="0"/>
                <a:cs typeface="Calibri" panose="020F0502020204030204" pitchFamily="34" charset="0"/>
              </a:rPr>
              <a:t>On the first day of each week, you should each put aside a portion of the money you have earned.</a:t>
            </a: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Corinthians 16:2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341311619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799" y="1848474"/>
            <a:ext cx="80264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7. By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being baptized</a:t>
            </a: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 to publicly declare our faith</a:t>
            </a:r>
            <a:endParaRPr lang="en-US" sz="4400"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47035119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9697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457200" algn="l"/>
                <a:tab pos="114300" algn="l"/>
                <a:tab pos="228600" algn="l"/>
              </a:tabLst>
            </a:pPr>
            <a:r>
              <a:rPr lang="en-US" sz="3200" dirty="0">
                <a:solidFill>
                  <a:schemeClr val="tx1"/>
                </a:solidFill>
                <a:latin typeface="Calibri" panose="020F0502020204030204" pitchFamily="34" charset="0"/>
                <a:cs typeface="Calibri" panose="020F0502020204030204" pitchFamily="34" charset="0"/>
              </a:rPr>
              <a:t>For you were buried with Christ when you were baptized. And with him you were raised to new life because you trusted the mighty power of God, who raised Christ from the dead.</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Colossians 2:12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37467595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457200" algn="l"/>
                <a:tab pos="114300" algn="l"/>
                <a:tab pos="228600" algn="l"/>
              </a:tabLst>
            </a:pPr>
            <a:r>
              <a:rPr lang="en-US" sz="3200" dirty="0">
                <a:solidFill>
                  <a:schemeClr val="tx1"/>
                </a:solidFill>
                <a:latin typeface="Calibri" panose="020F0502020204030204" pitchFamily="34" charset="0"/>
                <a:cs typeface="Calibri" panose="020F0502020204030204" pitchFamily="34" charset="0"/>
              </a:rPr>
              <a:t>And in him you too are being built together to become a dwelling in which God lives by his Spirit.</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Ephesians 2:22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8401605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1848474"/>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1. Because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we were made to be loved by God</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9782398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a:tabLst>
                <a:tab pos="2057400" algn="ctr"/>
              </a:tabLst>
            </a:pPr>
            <a:r>
              <a:rPr lang="en-US" sz="3200" dirty="0">
                <a:solidFill>
                  <a:schemeClr val="tx1"/>
                </a:solidFill>
                <a:latin typeface="Calibri" panose="020F0502020204030204" pitchFamily="34" charset="0"/>
                <a:cs typeface="Calibri" panose="020F0502020204030204" pitchFamily="34" charset="0"/>
              </a:rPr>
              <a:t>We love because He first loved us!  </a:t>
            </a:r>
            <a:endParaRPr lang="en-AU"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John 4:19</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International Version</a:t>
            </a:r>
          </a:p>
        </p:txBody>
      </p:sp>
    </p:spTree>
    <p:extLst>
      <p:ext uri="{BB962C8B-B14F-4D97-AF65-F5344CB8AC3E}">
        <p14:creationId xmlns:p14="http://schemas.microsoft.com/office/powerpoint/2010/main" val="37185524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95465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b="0" baseline="30000" dirty="0">
                <a:solidFill>
                  <a:schemeClr val="tx1"/>
                </a:solidFill>
                <a:effectLst/>
                <a:latin typeface="Calibri" panose="020F0502020204030204" pitchFamily="34" charset="0"/>
                <a:ea typeface="Times New Roman" panose="02020603050405020304" pitchFamily="18" charset="0"/>
              </a:rPr>
              <a:t>4 </a:t>
            </a:r>
            <a:r>
              <a:rPr lang="en-US" sz="3200" b="0" dirty="0">
                <a:solidFill>
                  <a:schemeClr val="tx1"/>
                </a:solidFill>
                <a:effectLst/>
                <a:latin typeface="Calibri" panose="020F0502020204030204" pitchFamily="34" charset="0"/>
                <a:ea typeface="Times New Roman" panose="02020603050405020304" pitchFamily="18" charset="0"/>
              </a:rPr>
              <a:t>Even before he made the world, God loved us and chose us in Christ to be holy and without fault in his eyes. </a:t>
            </a:r>
            <a:r>
              <a:rPr lang="en-US" sz="3200" b="0" baseline="30000" dirty="0">
                <a:solidFill>
                  <a:schemeClr val="tx1"/>
                </a:solidFill>
                <a:effectLst/>
                <a:latin typeface="Calibri" panose="020F0502020204030204" pitchFamily="34" charset="0"/>
                <a:ea typeface="Times New Roman" panose="02020603050405020304" pitchFamily="18" charset="0"/>
              </a:rPr>
              <a:t>5 </a:t>
            </a:r>
            <a:r>
              <a:rPr lang="en-US" sz="3200" b="0" dirty="0">
                <a:solidFill>
                  <a:schemeClr val="tx1"/>
                </a:solidFill>
                <a:effectLst/>
                <a:latin typeface="Calibri" panose="020F0502020204030204" pitchFamily="34" charset="0"/>
                <a:ea typeface="Times New Roman" panose="02020603050405020304" pitchFamily="18" charset="0"/>
              </a:rPr>
              <a:t>God decided in advance to adopt us into his own family by bringing us to himself through Jesus Christ. This is what he wanted to do, and it gave him great pleasure. </a:t>
            </a:r>
            <a:endParaRPr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Ephesians 1:4-5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25681156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0" y="1848474"/>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Because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everything comes from God</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42932432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4622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b="0" baseline="30000" dirty="0">
                <a:solidFill>
                  <a:schemeClr val="tx1"/>
                </a:solidFill>
                <a:effectLst/>
                <a:latin typeface="Calibri" panose="020F0502020204030204" pitchFamily="34" charset="0"/>
                <a:ea typeface="Times New Roman" panose="02020603050405020304" pitchFamily="18" charset="0"/>
              </a:rPr>
              <a:t>13</a:t>
            </a:r>
            <a:r>
              <a:rPr lang="en-US" sz="3200" b="0" dirty="0">
                <a:solidFill>
                  <a:schemeClr val="tx1"/>
                </a:solidFill>
                <a:effectLst/>
                <a:latin typeface="Calibri" panose="020F0502020204030204" pitchFamily="34" charset="0"/>
                <a:ea typeface="Times New Roman" panose="02020603050405020304" pitchFamily="18" charset="0"/>
              </a:rPr>
              <a:t> “O our God, we thank you and praise your glorious name! </a:t>
            </a:r>
            <a:r>
              <a:rPr lang="en-US" sz="3200" baseline="30000" dirty="0">
                <a:solidFill>
                  <a:schemeClr val="tx1"/>
                </a:solidFill>
                <a:latin typeface="Calibri" panose="020F0502020204030204" pitchFamily="34" charset="0"/>
              </a:rPr>
              <a:t>14</a:t>
            </a:r>
            <a:r>
              <a:rPr lang="en-US" sz="3200" b="0" dirty="0">
                <a:solidFill>
                  <a:schemeClr val="tx1"/>
                </a:solidFill>
                <a:effectLst/>
                <a:latin typeface="Calibri" panose="020F0502020204030204" pitchFamily="34" charset="0"/>
                <a:ea typeface="Times New Roman" panose="02020603050405020304" pitchFamily="18" charset="0"/>
              </a:rPr>
              <a:t> But who am I, and who are my people, that we could give anything to you? Everything we have has come from you, and we give you only what you first gave us!”</a:t>
            </a:r>
            <a:endParaRPr sz="32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Chronicles 29:13-14</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420900645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3200" dirty="0">
                <a:solidFill>
                  <a:schemeClr val="tx1"/>
                </a:solidFill>
                <a:latin typeface="Calibri" panose="020F0502020204030204" pitchFamily="34" charset="0"/>
              </a:rPr>
              <a:t>Whatever is good and perfect is a gift coming down to us from God our Father, who created all the lights in the heavens.</a:t>
            </a:r>
            <a:endParaRPr lang="en-AU" sz="32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James 1:17</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Living Translation</a:t>
            </a:r>
          </a:p>
        </p:txBody>
      </p:sp>
    </p:spTree>
    <p:extLst>
      <p:ext uri="{BB962C8B-B14F-4D97-AF65-F5344CB8AC3E}">
        <p14:creationId xmlns:p14="http://schemas.microsoft.com/office/powerpoint/2010/main" val="3881914431"/>
      </p:ext>
    </p:extLst>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1147</TotalTime>
  <Words>1125</Words>
  <Application>Microsoft Office PowerPoint</Application>
  <PresentationFormat>On-screen Show (16:9)</PresentationFormat>
  <Paragraphs>88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Edmondsans Bold</vt:lpstr>
      <vt:lpstr>Helvetica</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028604_How Worshiping with Others Changes You</dc:title>
  <dc:creator>Rick Warren</dc:creator>
  <cp:keywords>PowerPoint</cp:keywords>
  <cp:lastModifiedBy>Amy Stott</cp:lastModifiedBy>
  <cp:revision>33</cp:revision>
  <dcterms:modified xsi:type="dcterms:W3CDTF">2021-02-20T23:23:28Z</dcterms:modified>
</cp:coreProperties>
</file>