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61" r:id="rId3"/>
    <p:sldId id="257" r:id="rId4"/>
    <p:sldId id="260" r:id="rId5"/>
    <p:sldId id="262" r:id="rId6"/>
    <p:sldId id="287" r:id="rId7"/>
    <p:sldId id="264" r:id="rId8"/>
    <p:sldId id="266" r:id="rId9"/>
    <p:sldId id="267" r:id="rId10"/>
    <p:sldId id="269" r:id="rId11"/>
    <p:sldId id="270" r:id="rId12"/>
    <p:sldId id="271" r:id="rId13"/>
    <p:sldId id="272" r:id="rId14"/>
    <p:sldId id="288" r:id="rId15"/>
    <p:sldId id="273" r:id="rId16"/>
    <p:sldId id="275" r:id="rId17"/>
    <p:sldId id="289" r:id="rId18"/>
    <p:sldId id="276" r:id="rId19"/>
    <p:sldId id="277" r:id="rId20"/>
    <p:sldId id="278" r:id="rId21"/>
    <p:sldId id="280" r:id="rId22"/>
    <p:sldId id="281" r:id="rId23"/>
    <p:sldId id="282" r:id="rId24"/>
    <p:sldId id="283" r:id="rId25"/>
    <p:sldId id="284" r:id="rId26"/>
    <p:sldId id="285" r:id="rId27"/>
    <p:sldId id="286" r:id="rId2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40BBBE"/>
    <a:srgbClr val="57C4C6"/>
    <a:srgbClr val="FAAD60"/>
    <a:srgbClr val="F88E24"/>
    <a:srgbClr val="F99F48"/>
    <a:srgbClr val="F1581B"/>
    <a:srgbClr val="F47A47"/>
    <a:srgbClr val="04578A"/>
    <a:srgbClr val="0348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381000" y="685800"/>
            <a:ext cx="6096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26600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383507"/>
            <a:ext cx="7772400" cy="15311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r>
              <a:t>Title Text</a:t>
            </a:r>
          </a:p>
        </p:txBody>
      </p:sp>
      <p:sp>
        <p:nvSpPr>
          <p:cNvPr id="3" name="Shape 3"/>
          <p:cNvSpPr>
            <a:spLocks noGrp="1"/>
          </p:cNvSpPr>
          <p:nvPr>
            <p:ph type="body" idx="1"/>
          </p:nvPr>
        </p:nvSpPr>
        <p:spPr>
          <a:xfrm>
            <a:off x="1371600" y="2914650"/>
            <a:ext cx="6400800" cy="22288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31185" y="4718925"/>
            <a:ext cx="374457" cy="369328"/>
          </a:xfrm>
          <a:prstGeom prst="rect">
            <a:avLst/>
          </a:prstGeom>
          <a:ln w="12700">
            <a:miter lim="400000"/>
          </a:ln>
        </p:spPr>
        <p:txBody>
          <a:bodyPr wrap="none" lIns="45718" tIns="45718" rIns="45718" bIns="45718" anchor="ctr">
            <a:spAutoFit/>
          </a:bodyPr>
          <a:lstStyle>
            <a:lvl1pPr algn="ctr">
              <a:defRPr sz="1800">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titleStyle>
    <p:bodyStyle>
      <a:lvl1pPr marL="342900" marR="0" indent="-3429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342900" marR="0" indent="-1143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hape 20"/>
          <p:cNvSpPr/>
          <p:nvPr/>
        </p:nvSpPr>
        <p:spPr>
          <a:xfrm>
            <a:off x="152400" y="4400550"/>
            <a:ext cx="8839200"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000">
                <a:solidFill>
                  <a:srgbClr val="FFFFFF"/>
                </a:solidFill>
                <a:latin typeface="Gotham Medium"/>
                <a:ea typeface="Gotham Medium"/>
                <a:cs typeface="Gotham Medium"/>
                <a:sym typeface="Gotham Medium"/>
              </a:defRPr>
            </a:pPr>
            <a:r>
              <a:rPr lang="en-US" dirty="0">
                <a:solidFill>
                  <a:srgbClr val="4D4D4F"/>
                </a:solidFill>
                <a:latin typeface="Edmondsans Bold" panose="02000000000000000000" pitchFamily="50" charset="0"/>
                <a:cs typeface="Arial" panose="020B0604020202020204" pitchFamily="34" charset="0"/>
              </a:rPr>
              <a:t>Part 1</a:t>
            </a:r>
            <a:r>
              <a:rPr dirty="0">
                <a:solidFill>
                  <a:srgbClr val="4D4D4F"/>
                </a:solidFill>
                <a:latin typeface="Edmondsans Bold" panose="02000000000000000000" pitchFamily="50" charset="0"/>
                <a:cs typeface="Arial" panose="020B0604020202020204" pitchFamily="34" charset="0"/>
              </a:rPr>
              <a:t>:</a:t>
            </a:r>
            <a:r>
              <a:rPr lang="en-AU" dirty="0">
                <a:solidFill>
                  <a:srgbClr val="4D4D4F"/>
                </a:solidFill>
                <a:latin typeface="Edmondsans Bold" panose="02000000000000000000" pitchFamily="50" charset="0"/>
                <a:cs typeface="Arial" panose="020B0604020202020204" pitchFamily="34" charset="0"/>
              </a:rPr>
              <a:t>   </a:t>
            </a:r>
            <a:r>
              <a:rPr lang="en-US" dirty="0">
                <a:solidFill>
                  <a:srgbClr val="4D4D4F"/>
                </a:solidFill>
                <a:latin typeface="Edmondsans Bold" panose="02000000000000000000" pitchFamily="50" charset="0"/>
                <a:cs typeface="Arial" panose="020B0604020202020204" pitchFamily="34" charset="0"/>
              </a:rPr>
              <a:t>Why You Absolutely Need a Church Family</a:t>
            </a:r>
            <a:endParaRPr dirty="0">
              <a:solidFill>
                <a:srgbClr val="4D4D4F"/>
              </a:solidFill>
              <a:latin typeface="Edmondsans Bold" panose="02000000000000000000" pitchFamily="50"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Ephesians 3:10-11</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425248" cy="215443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baseline="30000" dirty="0">
                <a:solidFill>
                  <a:schemeClr val="tx1"/>
                </a:solidFill>
                <a:latin typeface="Calibri" panose="020F0502020204030204" pitchFamily="34" charset="0"/>
                <a:cs typeface="Calibri" panose="020F0502020204030204" pitchFamily="34" charset="0"/>
              </a:rPr>
              <a:t>10</a:t>
            </a:r>
            <a:r>
              <a:rPr lang="en-US" sz="2800" b="1" dirty="0">
                <a:solidFill>
                  <a:schemeClr val="tx1"/>
                </a:solidFill>
                <a:latin typeface="Calibri" panose="020F0502020204030204" pitchFamily="34" charset="0"/>
                <a:cs typeface="Calibri" panose="020F0502020204030204" pitchFamily="34" charset="0"/>
              </a:rPr>
              <a:t> God’s purpose in all this was to use the church to display his wisdom in its rich variety to all the unseen rulers and authorities in the heavenly places. </a:t>
            </a:r>
            <a:r>
              <a:rPr lang="en-US" sz="2800" b="1" baseline="30000" dirty="0">
                <a:solidFill>
                  <a:schemeClr val="tx1"/>
                </a:solidFill>
                <a:latin typeface="Calibri" panose="020F0502020204030204" pitchFamily="34" charset="0"/>
                <a:cs typeface="Calibri" panose="020F0502020204030204" pitchFamily="34" charset="0"/>
              </a:rPr>
              <a:t>11</a:t>
            </a:r>
            <a:r>
              <a:rPr lang="en-US" sz="2800" b="1" dirty="0">
                <a:solidFill>
                  <a:schemeClr val="tx1"/>
                </a:solidFill>
                <a:latin typeface="Calibri" panose="020F0502020204030204" pitchFamily="34" charset="0"/>
                <a:cs typeface="Calibri" panose="020F0502020204030204" pitchFamily="34" charset="0"/>
              </a:rPr>
              <a:t> This was his eternal plan, which he carried out through Christ Jesus our Lord.</a:t>
            </a:r>
          </a:p>
        </p:txBody>
      </p:sp>
    </p:spTree>
    <p:extLst>
      <p:ext uri="{BB962C8B-B14F-4D97-AF65-F5344CB8AC3E}">
        <p14:creationId xmlns:p14="http://schemas.microsoft.com/office/powerpoint/2010/main" val="50603666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047750" y="2112317"/>
            <a:ext cx="7048499" cy="1015663"/>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4. </a:t>
            </a:r>
            <a:r>
              <a:rPr lang="en-US" sz="3600" dirty="0">
                <a:solidFill>
                  <a:schemeClr val="tx1"/>
                </a:solidFill>
                <a:uFill>
                  <a:solidFill>
                    <a:srgbClr val="0099FF"/>
                  </a:solidFill>
                </a:uFill>
                <a:latin typeface="Edmondsans Bold" panose="02000000000000000000" pitchFamily="50" charset="0"/>
                <a:cs typeface="Arial" panose="020B0604020202020204" pitchFamily="34" charset="0"/>
              </a:rPr>
              <a:t>Jesus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died for His church</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10" name="Group 9">
            <a:extLst>
              <a:ext uri="{FF2B5EF4-FFF2-40B4-BE49-F238E27FC236}">
                <a16:creationId xmlns:a16="http://schemas.microsoft.com/office/drawing/2014/main" id="{9035AF0C-7024-4531-B32A-3E25A334ECDF}"/>
              </a:ext>
            </a:extLst>
          </p:cNvPr>
          <p:cNvGrpSpPr/>
          <p:nvPr/>
        </p:nvGrpSpPr>
        <p:grpSpPr>
          <a:xfrm>
            <a:off x="254001" y="318968"/>
            <a:ext cx="180747" cy="4505563"/>
            <a:chOff x="580064" y="316332"/>
            <a:chExt cx="180747" cy="4505563"/>
          </a:xfrm>
        </p:grpSpPr>
        <p:sp>
          <p:nvSpPr>
            <p:cNvPr id="11" name="Rectangle 10">
              <a:extLst>
                <a:ext uri="{FF2B5EF4-FFF2-40B4-BE49-F238E27FC236}">
                  <a16:creationId xmlns:a16="http://schemas.microsoft.com/office/drawing/2014/main" id="{87437ABF-CE80-417F-BFDA-0A4C7CB0F3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246EFCA1-F505-4CC5-8762-EC8B28A6C0EA}"/>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38CF9309-2391-43FB-9ED7-B730AAC617CB}"/>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36E25D2A-4553-496A-BC09-AC1B76CABC30}"/>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AAB03275-C37A-4C9F-B45C-0136CF50A21B}"/>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51524097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Ephesians 5:25, 27</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Century Version</a:t>
            </a:r>
            <a:endParaRPr sz="1600" i="1" dirty="0">
              <a:solidFill>
                <a:schemeClr val="tx1"/>
              </a:solidFill>
            </a:endParaRPr>
          </a:p>
        </p:txBody>
      </p:sp>
      <p:sp>
        <p:nvSpPr>
          <p:cNvPr id="23" name="Shape 23"/>
          <p:cNvSpPr/>
          <p:nvPr/>
        </p:nvSpPr>
        <p:spPr>
          <a:xfrm>
            <a:off x="337752" y="1657350"/>
            <a:ext cx="8425248" cy="17235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dirty="0">
                <a:solidFill>
                  <a:schemeClr val="tx1"/>
                </a:solidFill>
                <a:latin typeface="Calibri" panose="020F0502020204030204" pitchFamily="34" charset="0"/>
                <a:cs typeface="Calibri" panose="020F0502020204030204" pitchFamily="34" charset="0"/>
              </a:rPr>
              <a:t>…Christ loved the church and gave Himself for it... He died so that He could give the church to Himself like a bride in all her beauty. He died so that the church could be pure and without fault... </a:t>
            </a:r>
            <a:endParaRPr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44128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50900" y="1835319"/>
            <a:ext cx="7442199"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5. It’s the only thing on earth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that will last forever</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10" name="Group 9">
            <a:extLst>
              <a:ext uri="{FF2B5EF4-FFF2-40B4-BE49-F238E27FC236}">
                <a16:creationId xmlns:a16="http://schemas.microsoft.com/office/drawing/2014/main" id="{3067508E-7EDD-4718-9C5E-882D7AC1E3DF}"/>
              </a:ext>
            </a:extLst>
          </p:cNvPr>
          <p:cNvGrpSpPr/>
          <p:nvPr/>
        </p:nvGrpSpPr>
        <p:grpSpPr>
          <a:xfrm>
            <a:off x="254001" y="318968"/>
            <a:ext cx="180747" cy="4505563"/>
            <a:chOff x="580064" y="316332"/>
            <a:chExt cx="180747" cy="4505563"/>
          </a:xfrm>
        </p:grpSpPr>
        <p:sp>
          <p:nvSpPr>
            <p:cNvPr id="11" name="Rectangle 10">
              <a:extLst>
                <a:ext uri="{FF2B5EF4-FFF2-40B4-BE49-F238E27FC236}">
                  <a16:creationId xmlns:a16="http://schemas.microsoft.com/office/drawing/2014/main" id="{4900B52C-6795-4FC8-8C0A-F58D09862786}"/>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D845823E-F726-4484-9D99-0DD281D8FC11}"/>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7AE09773-A62F-4A78-8CA7-D7796A66D4EF}"/>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2CF56769-F2A1-4684-B3F6-A1E2416AC69F}"/>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4B712E9D-A2BE-4DA0-8DAC-746069662F7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35764549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1 John 2:17</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425248" cy="12926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457200" algn="l"/>
                <a:tab pos="57150" algn="l"/>
              </a:tabLst>
            </a:pPr>
            <a:r>
              <a:rPr lang="en-US" sz="2800" b="1" dirty="0">
                <a:solidFill>
                  <a:srgbClr val="000000"/>
                </a:solidFill>
                <a:latin typeface="Calibri" panose="020F0502020204030204" pitchFamily="34" charset="0"/>
              </a:rPr>
              <a:t>And this world is fading away, along with everything that people crave. But anyone who does what pleases God will live forever.</a:t>
            </a:r>
          </a:p>
        </p:txBody>
      </p:sp>
    </p:spTree>
    <p:extLst>
      <p:ext uri="{BB962C8B-B14F-4D97-AF65-F5344CB8AC3E}">
        <p14:creationId xmlns:p14="http://schemas.microsoft.com/office/powerpoint/2010/main" val="348599603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Ephesians 3:21</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4252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a:tabLst>
                <a:tab pos="-457200" algn="l"/>
                <a:tab pos="57150" algn="l"/>
              </a:tabLst>
            </a:pPr>
            <a:r>
              <a:rPr lang="en-US" sz="2800" b="1" dirty="0">
                <a:solidFill>
                  <a:srgbClr val="000000"/>
                </a:solidFill>
                <a:effectLst/>
                <a:latin typeface="Calibri" panose="020F0502020204030204" pitchFamily="34" charset="0"/>
                <a:ea typeface="Times New Roman" panose="02020603050405020304" pitchFamily="18" charset="0"/>
              </a:rPr>
              <a:t>Glory to him in the church and in Christ Jesus through all generations forever and ever! Amen.</a:t>
            </a:r>
            <a:endParaRPr lang="en-AU" sz="2800" b="1"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210312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8000" y="1835319"/>
            <a:ext cx="8153399"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6. Only the Church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will ultimately win against evil</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B26D3695-97D3-4A3C-83A0-DBF6207C69F3}"/>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E9415567-A2FC-40B4-BD2E-69CFE29CB10F}"/>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D2669267-AF2E-4C44-B1F5-4C288B07C37E}"/>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FAD8DD6F-C0B6-4BB9-B6A2-6EFE7939F162}"/>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81F1E207-2FDF-4D4C-AADB-15E197AC3B12}"/>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6AC7F425-CFC1-4B5B-9571-25750C4AC128}"/>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40424692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Matthew 16:18</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425248"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a:tabLst>
                <a:tab pos="-457200" algn="l"/>
                <a:tab pos="57150" algn="l"/>
              </a:tabLst>
            </a:pPr>
            <a:r>
              <a:rPr lang="en-US" sz="2800" b="1" dirty="0">
                <a:solidFill>
                  <a:srgbClr val="000000"/>
                </a:solidFill>
                <a:latin typeface="Calibri" panose="020F0502020204030204" pitchFamily="34" charset="0"/>
              </a:rPr>
              <a:t>I will build my church, and all the powers of hell will not conquer it!</a:t>
            </a:r>
          </a:p>
        </p:txBody>
      </p:sp>
    </p:spTree>
    <p:extLst>
      <p:ext uri="{BB962C8B-B14F-4D97-AF65-F5344CB8AC3E}">
        <p14:creationId xmlns:p14="http://schemas.microsoft.com/office/powerpoint/2010/main" val="94435009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8000" y="1835319"/>
            <a:ext cx="8153399"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7. It’s the only group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big enough to solve global problems</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674834C6-E832-41B0-BFE0-691F872F66CF}"/>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3993D563-301C-4BAD-8E95-525E138A1492}"/>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B1E0E005-6B6B-4002-9E55-57325F6999B7}"/>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C1C20AC3-96F5-46ED-B09A-5A9F5872A4B0}"/>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E95C2108-9F8C-465C-8E02-0414A8513BC2}"/>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B27C2823-9151-4D4C-BCEA-B16BB6866F1D}"/>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46453720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Ephesians 3:20</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425248"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dirty="0">
                <a:solidFill>
                  <a:schemeClr val="tx1"/>
                </a:solidFill>
                <a:latin typeface="Calibri" panose="020F0502020204030204" pitchFamily="34" charset="0"/>
                <a:cs typeface="Calibri" panose="020F0502020204030204" pitchFamily="34" charset="0"/>
              </a:rPr>
              <a:t>By His mighty power at work within us, God is able to accomplish infinitely more than we would ever dare to ask or hope! </a:t>
            </a:r>
            <a:endParaRPr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535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38200" y="1065877"/>
            <a:ext cx="7467600" cy="3662541"/>
          </a:xfrm>
          <a:prstGeom prst="rect">
            <a:avLst/>
          </a:prstGeom>
          <a:noFill/>
        </p:spPr>
        <p:txBody>
          <a:bodyPr wrap="square" rtlCol="0">
            <a:spAutoFit/>
          </a:bodyPr>
          <a:lstStyle/>
          <a:p>
            <a:pPr algn="ctr"/>
            <a:r>
              <a:rPr lang="en-US" sz="4000" dirty="0">
                <a:solidFill>
                  <a:schemeClr val="tx1"/>
                </a:solidFill>
                <a:latin typeface="Edmondsans Bold" panose="02000000000000000000" pitchFamily="50" charset="0"/>
                <a:cs typeface="Arial" panose="020B0604020202020204" pitchFamily="34" charset="0"/>
              </a:rPr>
              <a:t>A church is not a place I go to, </a:t>
            </a:r>
          </a:p>
          <a:p>
            <a:pPr algn="ctr"/>
            <a:r>
              <a:rPr lang="en-US" sz="4000" dirty="0">
                <a:solidFill>
                  <a:schemeClr val="tx1"/>
                </a:solidFill>
                <a:latin typeface="Edmondsans Bold" panose="02000000000000000000" pitchFamily="50" charset="0"/>
                <a:cs typeface="Arial" panose="020B0604020202020204" pitchFamily="34" charset="0"/>
              </a:rPr>
              <a:t>nor an event I attend.</a:t>
            </a:r>
          </a:p>
          <a:p>
            <a:pPr algn="ctr"/>
            <a:endParaRPr lang="en-US" sz="2000" u="heavy" dirty="0">
              <a:solidFill>
                <a:schemeClr val="tx1"/>
              </a:solidFill>
              <a:uFill>
                <a:solidFill>
                  <a:srgbClr val="0099FF"/>
                </a:solidFill>
              </a:uFill>
              <a:latin typeface="Edmondsans Bold" panose="02000000000000000000" pitchFamily="50" charset="0"/>
              <a:cs typeface="Arial" panose="020B0604020202020204" pitchFamily="34" charset="0"/>
            </a:endParaRPr>
          </a:p>
          <a:p>
            <a:pPr algn="ctr"/>
            <a:endParaRPr lang="en-US" sz="2000" u="heavy" dirty="0">
              <a:solidFill>
                <a:schemeClr val="tx1"/>
              </a:solidFill>
              <a:uFill>
                <a:solidFill>
                  <a:srgbClr val="0099FF"/>
                </a:solidFill>
              </a:uFill>
              <a:latin typeface="Edmondsans Bold" panose="02000000000000000000" pitchFamily="50" charset="0"/>
              <a:cs typeface="Arial" panose="020B0604020202020204" pitchFamily="34" charset="0"/>
            </a:endParaRPr>
          </a:p>
          <a:p>
            <a:pPr algn="ctr"/>
            <a:r>
              <a:rPr lang="en-US" sz="4000" dirty="0">
                <a:solidFill>
                  <a:schemeClr val="tx1"/>
                </a:solidFill>
                <a:uFill>
                  <a:solidFill>
                    <a:srgbClr val="0099FF"/>
                  </a:solidFill>
                </a:uFill>
                <a:latin typeface="Edmondsans Bold" panose="02000000000000000000" pitchFamily="50" charset="0"/>
                <a:cs typeface="Arial" panose="020B0604020202020204" pitchFamily="34" charset="0"/>
              </a:rPr>
              <a:t>It is a </a:t>
            </a:r>
            <a:r>
              <a:rPr lang="en-US" sz="4000" u="sng" dirty="0">
                <a:solidFill>
                  <a:schemeClr val="tx1"/>
                </a:solidFill>
                <a:uFill>
                  <a:solidFill>
                    <a:srgbClr val="0099FF"/>
                  </a:solidFill>
                </a:uFill>
                <a:latin typeface="Edmondsans Bold" panose="02000000000000000000" pitchFamily="50" charset="0"/>
                <a:cs typeface="Arial" panose="020B0604020202020204" pitchFamily="34" charset="0"/>
              </a:rPr>
              <a:t>spiritual family that I </a:t>
            </a:r>
          </a:p>
          <a:p>
            <a:pPr algn="ctr"/>
            <a:r>
              <a:rPr lang="en-US" sz="4000" u="sng" dirty="0">
                <a:solidFill>
                  <a:schemeClr val="tx1"/>
                </a:solidFill>
                <a:uFill>
                  <a:solidFill>
                    <a:srgbClr val="0099FF"/>
                  </a:solidFill>
                </a:uFill>
                <a:latin typeface="Edmondsans Bold" panose="02000000000000000000" pitchFamily="50" charset="0"/>
                <a:cs typeface="Arial" panose="020B0604020202020204" pitchFamily="34" charset="0"/>
              </a:rPr>
              <a:t>belong to.</a:t>
            </a:r>
            <a:endParaRPr lang="en-US" sz="4000" u="sng" dirty="0">
              <a:solidFill>
                <a:schemeClr val="tx1"/>
              </a:solidFill>
              <a:latin typeface="Edmondsans Bold" panose="02000000000000000000" pitchFamily="50"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408487728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8000" y="1835319"/>
            <a:ext cx="8153399"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8. The greatest privilege </a:t>
            </a:r>
            <a:r>
              <a:rPr lang="en-US" sz="3600" dirty="0">
                <a:solidFill>
                  <a:schemeClr val="tx1"/>
                </a:solidFill>
                <a:uFill>
                  <a:solidFill>
                    <a:srgbClr val="0099FF"/>
                  </a:solidFill>
                </a:uFill>
                <a:latin typeface="Edmondsans Bold" panose="02000000000000000000" pitchFamily="50" charset="0"/>
                <a:cs typeface="Arial" panose="020B0604020202020204" pitchFamily="34" charset="0"/>
              </a:rPr>
              <a:t>in life is </a:t>
            </a:r>
          </a:p>
          <a:p>
            <a:pPr algn="ct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to be part of God’s church</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5A5BD77A-861C-465F-8C66-FCB03CD4352A}"/>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FB87E746-DCFE-418E-9D9F-2C9E5C053116}"/>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BEDA81D2-3273-44D6-BCB3-4D849286625E}"/>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83174B04-7C71-4364-984B-570F6706190E}"/>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EA3160ED-0169-416B-AD9C-D2BB7970175B}"/>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A5B4D13B-21AD-41C3-A40A-FCDEEFBE3016}"/>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26520509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514349"/>
            <a:ext cx="692785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1 Corinthians 3:16</a:t>
            </a:r>
            <a:endParaRPr sz="3600" b="1" dirty="0">
              <a:solidFill>
                <a:schemeClr val="tx1"/>
              </a:solidFill>
              <a:latin typeface="Edmondsans Bold" panose="02000000000000000000" pitchFamily="50" charset="0"/>
              <a:sym typeface="Arial"/>
            </a:endParaRPr>
          </a:p>
        </p:txBody>
      </p:sp>
      <p:sp>
        <p:nvSpPr>
          <p:cNvPr id="23" name="Shape 23"/>
          <p:cNvSpPr/>
          <p:nvPr/>
        </p:nvSpPr>
        <p:spPr>
          <a:xfrm>
            <a:off x="337752" y="1657350"/>
            <a:ext cx="84252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dirty="0">
                <a:solidFill>
                  <a:schemeClr val="tx1"/>
                </a:solidFill>
                <a:latin typeface="Calibri" panose="020F0502020204030204" pitchFamily="34" charset="0"/>
                <a:cs typeface="Calibri" panose="020F0502020204030204" pitchFamily="34" charset="0"/>
              </a:rPr>
              <a:t>Don't you realize that all of you together are the temple of God and that the Spirit of God lives in you?</a:t>
            </a:r>
            <a:endParaRPr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47830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514349"/>
            <a:ext cx="692785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Proverbs 19:21</a:t>
            </a:r>
            <a:endParaRPr sz="3600" b="1" dirty="0">
              <a:solidFill>
                <a:schemeClr val="tx1"/>
              </a:solidFill>
              <a:latin typeface="Edmondsans Bold" panose="02000000000000000000" pitchFamily="50" charset="0"/>
              <a:sym typeface="Arial"/>
            </a:endParaRPr>
          </a:p>
        </p:txBody>
      </p:sp>
      <p:sp>
        <p:nvSpPr>
          <p:cNvPr id="23" name="Shape 23"/>
          <p:cNvSpPr/>
          <p:nvPr/>
        </p:nvSpPr>
        <p:spPr>
          <a:xfrm>
            <a:off x="337752" y="1657350"/>
            <a:ext cx="84252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dirty="0">
                <a:solidFill>
                  <a:schemeClr val="tx1"/>
                </a:solidFill>
                <a:latin typeface="Calibri" panose="020F0502020204030204" pitchFamily="34" charset="0"/>
                <a:cs typeface="Calibri" panose="020F0502020204030204" pitchFamily="34" charset="0"/>
              </a:rPr>
              <a:t>Many are the plans in a man’s heart, but is it the Lord’s purpose that prevails.</a:t>
            </a:r>
            <a:endParaRPr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23756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7999" y="2112317"/>
            <a:ext cx="8153399" cy="1015663"/>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1. It will help me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Focus on God</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621D613D-D9C2-48E4-9254-60B95EC84E36}"/>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550EDA65-1E77-4792-88B0-3686E3217C9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350FE4E-3CE9-4CD1-8CE7-8C950068215A}"/>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D5C81331-C712-4EB3-A74A-FCCD5325F382}"/>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3B232585-6C92-4CF1-A146-205AD5890BC8}"/>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58CC3B35-CEAA-443C-AE40-F0F7780014C9}"/>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58813137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698501" y="1929514"/>
            <a:ext cx="7746998"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2. It will help me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Face life’s problems</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B121FC29-6D52-458A-A799-D2A3CEF2F057}"/>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79572ACD-EE08-4778-8705-015EE8ADEABC}"/>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6C8B4E7-24B8-46E4-8A1A-F88F9D2A48BD}"/>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416D0FBD-EBC6-4A5D-9EFB-276AB25D4BC9}"/>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A9FF27BA-D267-4EB9-B609-E0864D58FFE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B10BC28D-B7D0-4897-9E00-8199D04DB7B4}"/>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50638037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7999" y="2112317"/>
            <a:ext cx="8153399" cy="1015663"/>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3. It will help me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Fortify my faith</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EA022902-60FC-46B4-9378-E1228D0B5B12}"/>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4A585FB5-2D22-418D-9060-5750B30F4724}"/>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5B7D140-552F-4D8E-A030-103E9A34F8B6}"/>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228723DD-F7A7-4009-9048-CA6DD494E709}"/>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A3941E59-2601-45F5-9E00-43426CFFE57E}"/>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68121341-A87E-4CEB-B4A5-F5043F5EFCD0}"/>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08346750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38200" y="1929514"/>
            <a:ext cx="7645402"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4. It will help me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Find my place to make a difference</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5D906A74-2294-4F02-9C95-06F0FE2098CE}"/>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2ADF4D20-F526-4F56-A738-6C7097F61334}"/>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0D3B9D59-9A32-4F42-A4B0-19CFACC6C05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F34EB3A9-BA74-4BD0-BBE3-7BEC9FDABDA4}"/>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04B36D7F-8F2F-4C51-83C6-87421F7CC0A4}"/>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07AFB622-D9F7-47CC-9CD1-BCA55209A720}"/>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67861894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495300" y="1929514"/>
            <a:ext cx="8153399"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5. It will help me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Fulfill my life mission</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2290A312-B4B2-48D0-8F53-554FE86F7F35}"/>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2321BDBF-CFC9-4769-854E-60ED5BBE8345}"/>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5D00382-E48A-4AD8-9554-C0F24D31000C}"/>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08413EB6-D471-4757-A09B-9C3B494646FA}"/>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EC3D6551-9BB3-4F18-9573-9226BC95BE7E}"/>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F719C957-4C6D-4F33-AF77-39B5E15F330C}"/>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5577377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Aft>
                <a:spcPts val="600"/>
              </a:spcAft>
              <a:defRPr sz="2800" b="1">
                <a:solidFill>
                  <a:srgbClr val="FFFFFF"/>
                </a:solidFill>
                <a:latin typeface="Gotham"/>
                <a:ea typeface="Gotham"/>
                <a:cs typeface="Gotham"/>
                <a:sym typeface="Gotham"/>
              </a:defRPr>
            </a:pPr>
            <a:r>
              <a:rPr lang="en-US" sz="3600" dirty="0">
                <a:solidFill>
                  <a:schemeClr val="tx1"/>
                </a:solidFill>
                <a:latin typeface="Edmondsans Bold" panose="02000000000000000000" pitchFamily="50" charset="0"/>
              </a:rPr>
              <a:t>Acts 2:41-42, 46</a:t>
            </a:r>
            <a:endParaRPr sz="1800" dirty="0">
              <a:solidFill>
                <a:schemeClr val="tx1"/>
              </a:solidFill>
              <a:latin typeface="Edmondsans Bold" panose="02000000000000000000" pitchFamily="50" charset="0"/>
              <a:ea typeface="Arial"/>
              <a:cs typeface="Arial"/>
              <a:sym typeface="Arial"/>
            </a:endParaRPr>
          </a:p>
          <a:p>
            <a:pPr indent="39687" defTabSz="457200">
              <a:defRPr sz="2100">
                <a:solidFill>
                  <a:srgbClr val="FFFFFF"/>
                </a:solidFill>
                <a:latin typeface="Gotham"/>
                <a:ea typeface="Gotham"/>
                <a:cs typeface="Gotham"/>
                <a:sym typeface="Gotham"/>
              </a:defRPr>
            </a:pPr>
            <a:r>
              <a:rPr lang="en-US" sz="1600" i="1" dirty="0">
                <a:solidFill>
                  <a:schemeClr val="tx1"/>
                </a:solidFill>
                <a:latin typeface="Calibri" panose="020F0502020204030204" pitchFamily="34" charset="0"/>
                <a:cs typeface="Calibri" panose="020F0502020204030204" pitchFamily="34" charset="0"/>
              </a:rPr>
              <a:t>New Living Translation</a:t>
            </a:r>
            <a:endParaRPr sz="1600" i="1" dirty="0">
              <a:solidFill>
                <a:schemeClr val="tx1"/>
              </a:solidFill>
              <a:latin typeface="Calibri" panose="020F0502020204030204" pitchFamily="34" charset="0"/>
              <a:cs typeface="Calibri" panose="020F0502020204030204" pitchFamily="34" charset="0"/>
            </a:endParaRPr>
          </a:p>
        </p:txBody>
      </p:sp>
      <p:sp>
        <p:nvSpPr>
          <p:cNvPr id="23" name="Shape 23"/>
          <p:cNvSpPr/>
          <p:nvPr/>
        </p:nvSpPr>
        <p:spPr>
          <a:xfrm>
            <a:off x="337752" y="1657350"/>
            <a:ext cx="8425248" cy="27707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lnSpc>
                <a:spcPct val="108000"/>
              </a:lnSpc>
              <a:spcBef>
                <a:spcPts val="0"/>
              </a:spcBef>
            </a:pPr>
            <a:r>
              <a:rPr lang="en-US" sz="2800" b="1" dirty="0">
                <a:solidFill>
                  <a:schemeClr val="tx1"/>
                </a:solidFill>
                <a:effectLst/>
                <a:latin typeface="Calibri" panose="020F0502020204030204" pitchFamily="34" charset="0"/>
                <a:ea typeface="Times New Roman" panose="02020603050405020304" pitchFamily="18" charset="0"/>
              </a:rPr>
              <a:t>Those who believed</a:t>
            </a:r>
            <a:r>
              <a:rPr lang="en-US" sz="2800" b="1" cap="all" dirty="0">
                <a:solidFill>
                  <a:schemeClr val="tx1"/>
                </a:solidFill>
                <a:effectLst/>
                <a:latin typeface="Calibri" panose="020F0502020204030204" pitchFamily="34" charset="0"/>
                <a:ea typeface="Times New Roman" panose="02020603050405020304" pitchFamily="18" charset="0"/>
              </a:rPr>
              <a:t>... </a:t>
            </a:r>
            <a:r>
              <a:rPr lang="en-US" sz="2800" b="1" dirty="0">
                <a:solidFill>
                  <a:schemeClr val="tx1"/>
                </a:solidFill>
                <a:effectLst/>
                <a:latin typeface="Calibri" panose="020F0502020204030204" pitchFamily="34" charset="0"/>
                <a:ea typeface="Times New Roman" panose="02020603050405020304" pitchFamily="18" charset="0"/>
              </a:rPr>
              <a:t>were baptized and added to the church... All the believers devoted themselves to the apostles' teaching, and to fellowship... They worshiped together at the Temple each day, met in homes for the Lord’s Supper, and shared their meals with great joy and generosity.</a:t>
            </a:r>
            <a:endParaRPr sz="2800" b="1" spc="-50" dirty="0">
              <a:solidFill>
                <a:schemeClr val="tx1"/>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8000" y="2099443"/>
            <a:ext cx="8153399" cy="1015663"/>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1. The church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is God’s family</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6" name="Group 5">
            <a:extLst>
              <a:ext uri="{FF2B5EF4-FFF2-40B4-BE49-F238E27FC236}">
                <a16:creationId xmlns:a16="http://schemas.microsoft.com/office/drawing/2014/main" id="{0B9AAFE5-5D30-4068-9D86-68D5A165E8D5}"/>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3CFB7EC-036F-4903-BDA9-CD9D52A14A73}"/>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E7443482-19E9-4646-B0E5-D795DA05A245}"/>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0DB37378-FAAE-4BE9-9BC2-FB76931EE75B}"/>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E6E1990-B8B8-4F67-A400-5CB20D1A9787}"/>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0EAB5333-94F8-4EBA-BC1E-ABCF5B4B9091}"/>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7479223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Ephesians 1:5</a:t>
            </a:r>
          </a:p>
        </p:txBody>
      </p:sp>
      <p:sp>
        <p:nvSpPr>
          <p:cNvPr id="23" name="Shape 23"/>
          <p:cNvSpPr/>
          <p:nvPr/>
        </p:nvSpPr>
        <p:spPr>
          <a:xfrm>
            <a:off x="337752" y="1657350"/>
            <a:ext cx="84252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dirty="0">
                <a:solidFill>
                  <a:schemeClr val="tx1"/>
                </a:solidFill>
                <a:latin typeface="Calibri" panose="020F0502020204030204" pitchFamily="34" charset="0"/>
                <a:cs typeface="Calibri" panose="020F0502020204030204" pitchFamily="34" charset="0"/>
              </a:rPr>
              <a:t>God has given us the privilege of being born again so that we are now members of God’s own family.</a:t>
            </a:r>
            <a:endParaRPr sz="28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AE3DA95-6F65-40D0-AB2A-31532F7A2520}"/>
              </a:ext>
            </a:extLst>
          </p:cNvPr>
          <p:cNvSpPr txBox="1"/>
          <p:nvPr/>
        </p:nvSpPr>
        <p:spPr>
          <a:xfrm>
            <a:off x="337752" y="1017723"/>
            <a:ext cx="438664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6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425192009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Ephesians 2:19</a:t>
            </a:r>
          </a:p>
        </p:txBody>
      </p:sp>
      <p:sp>
        <p:nvSpPr>
          <p:cNvPr id="23" name="Shape 23"/>
          <p:cNvSpPr/>
          <p:nvPr/>
        </p:nvSpPr>
        <p:spPr>
          <a:xfrm>
            <a:off x="337752" y="1657350"/>
            <a:ext cx="8425248" cy="12926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dirty="0">
                <a:solidFill>
                  <a:schemeClr val="tx1"/>
                </a:solidFill>
                <a:latin typeface="Calibri" panose="020F0502020204030204" pitchFamily="34" charset="0"/>
                <a:cs typeface="Calibri" panose="020F0502020204030204" pitchFamily="34" charset="0"/>
              </a:rPr>
              <a:t>So now you Gentiles are no longer strangers and foreigners. You are citizens along with all of God’s holy people. You are members of God’s family.</a:t>
            </a:r>
          </a:p>
        </p:txBody>
      </p:sp>
      <p:sp>
        <p:nvSpPr>
          <p:cNvPr id="2" name="TextBox 1">
            <a:extLst>
              <a:ext uri="{FF2B5EF4-FFF2-40B4-BE49-F238E27FC236}">
                <a16:creationId xmlns:a16="http://schemas.microsoft.com/office/drawing/2014/main" id="{8AE3DA95-6F65-40D0-AB2A-31532F7A2520}"/>
              </a:ext>
            </a:extLst>
          </p:cNvPr>
          <p:cNvSpPr txBox="1"/>
          <p:nvPr/>
        </p:nvSpPr>
        <p:spPr>
          <a:xfrm>
            <a:off x="337752" y="1017723"/>
            <a:ext cx="438664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6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06684348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8000" y="1786919"/>
            <a:ext cx="8153399"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2. The Church is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the reason God created the universe</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7EC905ED-D68D-43AB-895B-C2BF0C21B16B}"/>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55C73967-D01B-4C97-9F7E-82617E920993}"/>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F678D36A-C0FA-4AE8-B4A1-355873A7EBDE}"/>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0CBEAF5-8459-4706-A3B6-0B67A8E0BB5B}"/>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C4BD89E8-8FC8-403F-95E3-BFF941E9F27A}"/>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01A5E7CD-3F4B-4202-878B-64058DE40A61}"/>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40522955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sym typeface="Gotham"/>
              </a:rPr>
              <a:t>Ephesians 1:5</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425248" cy="258532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1" baseline="30000" dirty="0">
                <a:solidFill>
                  <a:schemeClr val="tx1"/>
                </a:solidFill>
                <a:latin typeface="Calibri" panose="020F0502020204030204" pitchFamily="34" charset="0"/>
                <a:cs typeface="Calibri" panose="020F0502020204030204" pitchFamily="34" charset="0"/>
              </a:rPr>
              <a:t>4</a:t>
            </a:r>
            <a:r>
              <a:rPr lang="en-US" sz="2800" b="1" dirty="0">
                <a:solidFill>
                  <a:schemeClr val="tx1"/>
                </a:solidFill>
                <a:latin typeface="Calibri" panose="020F0502020204030204" pitchFamily="34" charset="0"/>
                <a:cs typeface="Calibri" panose="020F0502020204030204" pitchFamily="34" charset="0"/>
              </a:rPr>
              <a:t> Even before he made the world, God loved us and chose us in Christ to be holy and without fault in his eyes.  </a:t>
            </a:r>
            <a:r>
              <a:rPr lang="en-US" sz="2800" b="1" baseline="30000" dirty="0">
                <a:solidFill>
                  <a:schemeClr val="tx1"/>
                </a:solidFill>
                <a:latin typeface="Calibri" panose="020F0502020204030204" pitchFamily="34" charset="0"/>
                <a:cs typeface="Calibri" panose="020F0502020204030204" pitchFamily="34" charset="0"/>
              </a:rPr>
              <a:t>5</a:t>
            </a:r>
            <a:r>
              <a:rPr lang="en-US" sz="2800" b="1" dirty="0">
                <a:solidFill>
                  <a:schemeClr val="tx1"/>
                </a:solidFill>
                <a:latin typeface="Calibri" panose="020F0502020204030204" pitchFamily="34" charset="0"/>
                <a:cs typeface="Calibri" panose="020F0502020204030204" pitchFamily="34" charset="0"/>
              </a:rPr>
              <a:t> God decided in advance to adopt us into his own family by bringing us to himself through Jesus Christ. This is what he wanted to do, and it gave him great pleasure.</a:t>
            </a:r>
            <a:endParaRPr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22579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508000" y="1835319"/>
            <a:ext cx="8153399" cy="1569660"/>
          </a:xfrm>
          <a:prstGeom prst="rect">
            <a:avLst/>
          </a:prstGeom>
          <a:noFill/>
        </p:spPr>
        <p:txBody>
          <a:bodyPr wrap="square" rtlCol="0">
            <a:spAutoFit/>
          </a:bodyPr>
          <a:lstStyle/>
          <a:p>
            <a:pPr algn="ctr"/>
            <a:r>
              <a:rPr lang="en-US" sz="3600" dirty="0">
                <a:solidFill>
                  <a:schemeClr val="tx1"/>
                </a:solidFill>
                <a:latin typeface="Edmondsans Bold" panose="02000000000000000000" pitchFamily="50" charset="0"/>
                <a:cs typeface="Arial" panose="020B0604020202020204" pitchFamily="34" charset="0"/>
              </a:rPr>
              <a:t>3. The church is </a:t>
            </a:r>
            <a:r>
              <a:rPr lang="en-US" sz="3600" u="sng" dirty="0">
                <a:solidFill>
                  <a:schemeClr val="tx1"/>
                </a:solidFill>
                <a:uFill>
                  <a:solidFill>
                    <a:srgbClr val="0099FF"/>
                  </a:solidFill>
                </a:uFill>
                <a:latin typeface="Edmondsans Bold" panose="02000000000000000000" pitchFamily="50" charset="0"/>
                <a:cs typeface="Arial" panose="020B0604020202020204" pitchFamily="34" charset="0"/>
              </a:rPr>
              <a:t>God’s agent on earth for His eternal purposes</a:t>
            </a:r>
            <a:endParaRPr lang="en-US" sz="3600" u="sng" dirty="0">
              <a:solidFill>
                <a:schemeClr val="tx1"/>
              </a:solidFill>
              <a:latin typeface="Edmondsans Bold" panose="02000000000000000000" pitchFamily="50" charset="0"/>
              <a:cs typeface="Arial" panose="020B0604020202020204" pitchFamily="34" charset="0"/>
            </a:endParaRPr>
          </a:p>
          <a:p>
            <a:pPr algn="ctr"/>
            <a:endParaRPr lang="en-US" dirty="0"/>
          </a:p>
        </p:txBody>
      </p:sp>
      <p:grpSp>
        <p:nvGrpSpPr>
          <p:cNvPr id="10" name="Group 9">
            <a:extLst>
              <a:ext uri="{FF2B5EF4-FFF2-40B4-BE49-F238E27FC236}">
                <a16:creationId xmlns:a16="http://schemas.microsoft.com/office/drawing/2014/main" id="{8F1639BE-15C2-4708-BFF5-A83F48E389E3}"/>
              </a:ext>
            </a:extLst>
          </p:cNvPr>
          <p:cNvGrpSpPr/>
          <p:nvPr/>
        </p:nvGrpSpPr>
        <p:grpSpPr>
          <a:xfrm>
            <a:off x="254001" y="318968"/>
            <a:ext cx="180747" cy="4505563"/>
            <a:chOff x="580064" y="316332"/>
            <a:chExt cx="180747" cy="4505563"/>
          </a:xfrm>
        </p:grpSpPr>
        <p:sp>
          <p:nvSpPr>
            <p:cNvPr id="11" name="Rectangle 10">
              <a:extLst>
                <a:ext uri="{FF2B5EF4-FFF2-40B4-BE49-F238E27FC236}">
                  <a16:creationId xmlns:a16="http://schemas.microsoft.com/office/drawing/2014/main" id="{41D74045-1E20-4C23-83EB-9D5459FAAF2D}"/>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F5F95237-F0A2-4647-BDDE-9DB81B39FF36}"/>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E65614D5-28D4-49E2-92AC-36B137FE02C7}"/>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378BEC7A-B77A-452C-A206-65B7683E1478}"/>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2F92E9D2-E264-48DF-8B9B-2C98F45BB41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136673721"/>
      </p:ext>
    </p:extLst>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404</TotalTime>
  <Words>617</Words>
  <Application>Microsoft Office PowerPoint</Application>
  <PresentationFormat>On-screen Show (16:9)</PresentationFormat>
  <Paragraphs>55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Edmondsans Bold</vt:lpstr>
      <vt:lpstr>Gotham</vt:lpstr>
      <vt:lpstr>Helvetica</vt:lpstr>
      <vt:lpstr>Helvetica Neue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028601_Why You Absolutely Need a Church Family</dc:title>
  <dc:creator>Rick Warren</dc:creator>
  <cp:keywords>PowerPoint</cp:keywords>
  <cp:lastModifiedBy>Amy Stott</cp:lastModifiedBy>
  <cp:revision>24</cp:revision>
  <dcterms:modified xsi:type="dcterms:W3CDTF">2021-02-06T23:16:55Z</dcterms:modified>
</cp:coreProperties>
</file>