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8" r:id="rId9"/>
    <p:sldId id="264" r:id="rId10"/>
    <p:sldId id="266" r:id="rId11"/>
    <p:sldId id="267" r:id="rId12"/>
    <p:sldId id="265" r:id="rId13"/>
    <p:sldId id="26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98" autoAdjust="0"/>
    <p:restoredTop sz="94660"/>
  </p:normalViewPr>
  <p:slideViewPr>
    <p:cSldViewPr snapToGrid="0">
      <p:cViewPr>
        <p:scale>
          <a:sx n="100" d="100"/>
          <a:sy n="100" d="100"/>
        </p:scale>
        <p:origin x="66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26A9A-9F85-4220-8C37-CD075FAD0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9F13D-1663-47C6-9A53-EC40F95214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8F9DA-7FD2-4392-865E-83BF186E0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603B6-E6B2-4BE4-9112-E2499E15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A9E4-4DCD-41A0-8249-B551DEEA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918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8980A-93D7-40EB-8904-FDEAFEFD9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CB171-9F34-41DB-BE9A-75CF7F439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6C0EA-ECE2-412D-BFBF-515BFBB6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93275-0B4D-45E8-BDC8-5E5DB5CC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816DA-B870-42A8-9A67-70003A26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33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758F9D-F84E-4F6F-9356-4DE6B826D1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F0DA2-49D2-4F41-9A9B-D693EF04F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FE2B3-D5C9-49A0-8998-4E90E12F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E44697-ADC7-4FF3-BFC3-E275264C9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60BD2-1596-45A0-87EC-F28F0DEBE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247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3B3F-EF4F-4ADD-85D5-CA358815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AFB2A-6467-45C6-AF64-3135A0353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C490A-CD4B-47FD-964C-B687F5DF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326B0-D180-4922-8026-3E17931E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713FA-F58D-46C4-A737-4F6B0DC8C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25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9B59A-B153-4405-AECB-5342E87F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2A3D1-5968-4CE8-8810-96707E889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E7576-3B92-46BF-AB9C-068ED7F49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26473-B66E-459F-BCD7-C42A3185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015E3-8851-4AE9-9601-E25D3232F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A086-AED4-42C5-B56C-574A94DE8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321BF-F219-4500-9CD2-93415066B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F873C8-BCA3-44F2-9065-A0AABDDDF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A1B23-0925-434F-BFA9-D546533B8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6CEFD-340A-4159-AFF3-1F3A4ECDE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1B83B-709E-4262-99E7-26533C9E2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869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19406-5AE8-4413-863D-FB4A868B4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5779-D2DD-4B2E-AB3C-9F31BE08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06E49-6A20-4138-B6DD-A9CC2C803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78F0A-6D18-454A-B301-86F2AF1E9D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F1E70-0767-4E75-A654-BF73DADE5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C5853C-5C07-43FE-B546-A3F22A75F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DBEAC-6189-4EE1-8A99-AD87DCE0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A8A5E-26FD-4AFB-A775-34A33EEE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507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90BF-FA6F-487C-9055-C041DD645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188EF-1E8C-40CA-B586-F5E2A021D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D58810-D8DD-4679-BB76-587FA43A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97347E-3BE0-438A-A70B-7BC1A69A9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442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03767-D9C2-4010-8F40-079CABED5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91ECD-254F-4966-AB0F-D13E769A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C3A90-56F7-4607-929B-B4613A77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339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98AE-E317-4454-9C8A-7DE93669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B0FF0-B974-4EDE-81DE-402844D1C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D648B1-8D38-488E-A15F-DD24134D8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26DBCC-DB0F-4C36-878B-226275BE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8BFF9-53B1-460F-BBAE-7CD1CC828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78DB9-D401-4629-ABDC-3B3E4739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713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D12C6-604F-46D2-B114-E9A5D5AC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B12DD-5E91-46B4-A3FB-3FB24E04D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5C620-D881-497E-A324-E7D1D9D66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A5256-1E86-4DB6-B4D1-0AA0C8B3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8DEB5-5449-4290-93A9-068D7D57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7B023-B32D-4B38-81CB-9874804D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52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96F5A8-EE93-42D0-9814-6894EE3A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5691E-786E-4BCB-B3D5-0B23D7D1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651EA-90B3-4B20-8C02-D14EA89712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8FC71-2070-4A5B-B587-E1A3E77D8817}" type="datetimeFigureOut">
              <a:rPr lang="en-AU" smtClean="0"/>
              <a:t>8/08/2020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D3E38-009D-4164-AE6C-84A8BB1CD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44C2C-A18B-4B4A-B2CE-C08EFE089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5D40-A28B-4D58-A1E1-9FC9ED472C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011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BECA5-FDEE-489A-AADD-4724B1763E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FD90C3-DF97-4E9D-9982-7A42E723A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3DE4D4D1-FFD8-424A-967A-FD54BD125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69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2F7EDF4-1ECD-46EF-B815-49828839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30" b="40882"/>
          <a:stretch/>
        </p:blipFill>
        <p:spPr>
          <a:xfrm>
            <a:off x="2486025" y="2203270"/>
            <a:ext cx="6981825" cy="2046514"/>
          </a:xfrm>
        </p:spPr>
      </p:pic>
      <p:pic>
        <p:nvPicPr>
          <p:cNvPr id="6" name="Picture 5" descr="A sign in front of a brick building&#10;&#10;Description automatically generated">
            <a:extLst>
              <a:ext uri="{FF2B5EF4-FFF2-40B4-BE49-F238E27FC236}">
                <a16:creationId xmlns:a16="http://schemas.microsoft.com/office/drawing/2014/main" id="{96DDA46A-5F66-4F71-A0A8-4974C38E56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37" b="40958"/>
          <a:stretch/>
        </p:blipFill>
        <p:spPr>
          <a:xfrm>
            <a:off x="2486024" y="2219325"/>
            <a:ext cx="698182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75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Galatians 6:9</a:t>
            </a:r>
          </a:p>
          <a:p>
            <a:r>
              <a:rPr lang="en-AU" i="1" dirty="0">
                <a:solidFill>
                  <a:schemeClr val="bg1"/>
                </a:solidFill>
              </a:rPr>
              <a:t>New Living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effectLst/>
              </a:rPr>
              <a:t>So let’s not get tired of doing what is good. At just the right time we will reap a harvest of blessing if we don’t give up.</a:t>
            </a:r>
            <a:endParaRPr lang="en-AU" sz="32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159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2F7EDF4-1ECD-46EF-B815-49828839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84" b="40137"/>
          <a:stretch/>
        </p:blipFill>
        <p:spPr>
          <a:xfrm>
            <a:off x="2492991" y="2798416"/>
            <a:ext cx="6968754" cy="149906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B216A-8E41-4BD2-BDC0-D70D704216D4}"/>
              </a:ext>
            </a:extLst>
          </p:cNvPr>
          <p:cNvSpPr txBox="1"/>
          <p:nvPr/>
        </p:nvSpPr>
        <p:spPr>
          <a:xfrm>
            <a:off x="2800779" y="3003021"/>
            <a:ext cx="63608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spc="300" dirty="0">
                <a:solidFill>
                  <a:schemeClr val="bg1">
                    <a:lumMod val="75000"/>
                  </a:schemeClr>
                </a:solidFill>
                <a:latin typeface="Brandon Grotesque Black" panose="020B0A03020203060202" pitchFamily="34" charset="0"/>
              </a:rPr>
              <a:t>OUR DISTORTED IDENTITY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CA307-96B1-4BD0-8C41-29228CDF68A6}"/>
              </a:ext>
            </a:extLst>
          </p:cNvPr>
          <p:cNvSpPr txBox="1"/>
          <p:nvPr/>
        </p:nvSpPr>
        <p:spPr>
          <a:xfrm>
            <a:off x="3022553" y="3730691"/>
            <a:ext cx="589902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spc="3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SABOTAGES </a:t>
            </a:r>
            <a:r>
              <a:rPr lang="en-AU" sz="2400" b="1" spc="300" dirty="0">
                <a:solidFill>
                  <a:schemeClr val="bg1">
                    <a:lumMod val="75000"/>
                  </a:schemeClr>
                </a:solidFill>
                <a:latin typeface="Brandon Grotesque Black" panose="020B0A03020203060202" pitchFamily="34" charset="0"/>
              </a:rPr>
              <a:t>OUR SUCCESS</a:t>
            </a:r>
          </a:p>
        </p:txBody>
      </p:sp>
    </p:spTree>
    <p:extLst>
      <p:ext uri="{BB962C8B-B14F-4D97-AF65-F5344CB8AC3E}">
        <p14:creationId xmlns:p14="http://schemas.microsoft.com/office/powerpoint/2010/main" val="2774353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Romans 6:6-7, 18</a:t>
            </a:r>
          </a:p>
          <a:p>
            <a:r>
              <a:rPr lang="en-AU" i="1" dirty="0">
                <a:solidFill>
                  <a:schemeClr val="bg1"/>
                </a:solidFill>
              </a:rPr>
              <a:t>New Living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</a:rPr>
              <a:t>We know that our old sinful selves were crucified with Christ so that sin might lose its power in our lives. We are no longer slaves to sin. </a:t>
            </a:r>
            <a:r>
              <a:rPr lang="en-US" sz="3200" b="1" baseline="30000" dirty="0">
                <a:solidFill>
                  <a:schemeClr val="bg1"/>
                </a:solidFill>
                <a:effectLst/>
                <a:ea typeface="Arial Unicode MS"/>
              </a:rPr>
              <a:t>7 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</a:rPr>
              <a:t>For when we died with Christ we were set free from the power of sin…  </a:t>
            </a:r>
            <a:r>
              <a:rPr lang="en-US" sz="3200" b="1" baseline="30000" dirty="0">
                <a:solidFill>
                  <a:schemeClr val="bg1"/>
                </a:solidFill>
                <a:effectLst/>
                <a:ea typeface="Arial Unicode MS"/>
              </a:rPr>
              <a:t>18 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</a:rPr>
              <a:t>Now you are free from your slavery to sin, and you have become slaves to righteous living.</a:t>
            </a:r>
            <a:endParaRPr lang="en-AU" sz="32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71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2F7EDF4-1ECD-46EF-B815-49828839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930" b="40882"/>
          <a:stretch/>
        </p:blipFill>
        <p:spPr>
          <a:xfrm>
            <a:off x="2486025" y="2203270"/>
            <a:ext cx="6981825" cy="2046514"/>
          </a:xfrm>
        </p:spPr>
      </p:pic>
    </p:spTree>
    <p:extLst>
      <p:ext uri="{BB962C8B-B14F-4D97-AF65-F5344CB8AC3E}">
        <p14:creationId xmlns:p14="http://schemas.microsoft.com/office/powerpoint/2010/main" val="402787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AD41D-1944-414D-A70B-57F4E32B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F9396-C2C7-46F1-A2D5-D8C26A544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 descr="Sean Covey Quote: “Depending on what they are, our habits will ...">
            <a:extLst>
              <a:ext uri="{FF2B5EF4-FFF2-40B4-BE49-F238E27FC236}">
                <a16:creationId xmlns:a16="http://schemas.microsoft.com/office/drawing/2014/main" id="{D88BD388-1F84-4DE0-A105-A15C39BB6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4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Romans 7:15</a:t>
            </a:r>
          </a:p>
          <a:p>
            <a:r>
              <a:rPr lang="en-AU" i="1" dirty="0">
                <a:solidFill>
                  <a:schemeClr val="bg1"/>
                </a:solidFill>
              </a:rPr>
              <a:t>New Living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15 </a:t>
            </a:r>
            <a:r>
              <a:rPr lang="fr-FR" sz="3200" b="1" dirty="0">
                <a:solidFill>
                  <a:schemeClr val="bg1"/>
                </a:solidFill>
              </a:rPr>
              <a:t>I don’</a:t>
            </a:r>
            <a:r>
              <a:rPr lang="en-US" sz="3200" b="1" dirty="0">
                <a:solidFill>
                  <a:schemeClr val="bg1"/>
                </a:solidFill>
              </a:rPr>
              <a:t>t really understand myself, for I want to do what is right, but I don</a:t>
            </a:r>
            <a:r>
              <a:rPr lang="fr-FR" sz="3200" b="1" dirty="0">
                <a:solidFill>
                  <a:schemeClr val="bg1"/>
                </a:solidFill>
              </a:rPr>
              <a:t>’</a:t>
            </a:r>
            <a:r>
              <a:rPr lang="pt-PT" sz="3200" b="1" dirty="0">
                <a:solidFill>
                  <a:schemeClr val="bg1"/>
                </a:solidFill>
              </a:rPr>
              <a:t>t do it</a:t>
            </a:r>
            <a:r>
              <a:rPr lang="en-US" sz="3200" b="1" dirty="0">
                <a:solidFill>
                  <a:schemeClr val="bg1"/>
                </a:solidFill>
              </a:rPr>
              <a:t>. Instead, I do what I hate...</a:t>
            </a:r>
            <a:endParaRPr lang="en-AU" sz="32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05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Romans 7:18-19</a:t>
            </a:r>
          </a:p>
          <a:p>
            <a:r>
              <a:rPr lang="en-AU" i="1" dirty="0">
                <a:solidFill>
                  <a:schemeClr val="bg1"/>
                </a:solidFill>
              </a:rPr>
              <a:t>New Living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18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 I want to do what is right, but I can</a:t>
            </a:r>
            <a:r>
              <a:rPr lang="fr-FR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’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t. </a:t>
            </a:r>
            <a:r>
              <a:rPr lang="en-US" sz="3200" b="1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19 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I want to do what is good, but </a:t>
            </a:r>
            <a:r>
              <a:rPr lang="fr-FR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I don’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t. </a:t>
            </a:r>
            <a:r>
              <a:rPr lang="fr-FR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I don’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 want to do what is wrong, but I do it anyway... </a:t>
            </a:r>
            <a:endParaRPr lang="en-AU" sz="32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90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61C15-0C77-40C1-962C-F0F0C528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D0AE1-2C7A-4FE5-BFAF-7891E331C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9EA04-075F-40BC-A762-C54D6D6D1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B71A07-FCE0-4206-9A5B-3F74315F3285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469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41E73C-8E58-4605-9FCC-B1D621F2C0E3}"/>
              </a:ext>
            </a:extLst>
          </p:cNvPr>
          <p:cNvSpPr txBox="1"/>
          <p:nvPr/>
        </p:nvSpPr>
        <p:spPr>
          <a:xfrm>
            <a:off x="324091" y="365125"/>
            <a:ext cx="113894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chemeClr val="bg1"/>
                </a:solidFill>
              </a:rPr>
              <a:t>Romans 7:24-25</a:t>
            </a:r>
          </a:p>
          <a:p>
            <a:r>
              <a:rPr lang="en-AU" i="1" dirty="0">
                <a:solidFill>
                  <a:schemeClr val="bg1"/>
                </a:solidFill>
              </a:rPr>
              <a:t>New Living Translation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983A03-766F-40AB-92B5-7DF2E7E4FD89}"/>
              </a:ext>
            </a:extLst>
          </p:cNvPr>
          <p:cNvSpPr txBox="1"/>
          <p:nvPr/>
        </p:nvSpPr>
        <p:spPr>
          <a:xfrm>
            <a:off x="324091" y="1690688"/>
            <a:ext cx="11389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24 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Oh, what a miserable person I am! Who will free me from this life that is dominated by sin and death? </a:t>
            </a:r>
            <a:r>
              <a:rPr lang="en-US" sz="3200" b="1" baseline="30000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25 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Thank God! The answer is in </a:t>
            </a:r>
            <a:r>
              <a:rPr lang="fr-FR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Jesus Christ our Lord</a:t>
            </a:r>
            <a:r>
              <a:rPr lang="en-US" sz="3200" b="1" dirty="0">
                <a:solidFill>
                  <a:schemeClr val="bg1"/>
                </a:solidFill>
                <a:effectLst/>
                <a:ea typeface="Arial Unicode MS"/>
                <a:cs typeface="Arial Unicode MS"/>
              </a:rPr>
              <a:t>.</a:t>
            </a:r>
            <a:endParaRPr lang="en-AU" sz="32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D3C186-3822-4F04-85DD-22EF15324BA1}"/>
              </a:ext>
            </a:extLst>
          </p:cNvPr>
          <p:cNvCxnSpPr>
            <a:cxnSpLocks/>
          </p:cNvCxnSpPr>
          <p:nvPr/>
        </p:nvCxnSpPr>
        <p:spPr>
          <a:xfrm>
            <a:off x="409575" y="1537593"/>
            <a:ext cx="11201400" cy="0"/>
          </a:xfrm>
          <a:prstGeom prst="line">
            <a:avLst/>
          </a:prstGeom>
          <a:ln w="25400"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8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2F7EDF4-1ECD-46EF-B815-49828839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81" b="40883"/>
          <a:stretch/>
        </p:blipFill>
        <p:spPr>
          <a:xfrm>
            <a:off x="2486025" y="2185852"/>
            <a:ext cx="6981825" cy="206393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148A9B-7AB1-470B-A798-1A8C4AED8DC1}"/>
              </a:ext>
            </a:extLst>
          </p:cNvPr>
          <p:cNvSpPr txBox="1"/>
          <p:nvPr/>
        </p:nvSpPr>
        <p:spPr>
          <a:xfrm>
            <a:off x="3233737" y="2281145"/>
            <a:ext cx="5486400" cy="4770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500" b="1" spc="300" dirty="0">
                <a:solidFill>
                  <a:schemeClr val="bg1">
                    <a:lumMod val="75000"/>
                  </a:schemeClr>
                </a:solidFill>
                <a:latin typeface="Brandon Grotesque Black" panose="020B0A03020203060202" pitchFamily="34" charset="0"/>
              </a:rPr>
              <a:t>WE FOCUS ON THE </a:t>
            </a:r>
            <a:r>
              <a:rPr lang="en-AU" sz="2500" b="1" spc="3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WHAT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B216A-8E41-4BD2-BDC0-D70D704216D4}"/>
              </a:ext>
            </a:extLst>
          </p:cNvPr>
          <p:cNvSpPr txBox="1"/>
          <p:nvPr/>
        </p:nvSpPr>
        <p:spPr>
          <a:xfrm>
            <a:off x="2811371" y="3006551"/>
            <a:ext cx="631521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spc="300" dirty="0">
                <a:solidFill>
                  <a:schemeClr val="bg1">
                    <a:lumMod val="75000"/>
                  </a:schemeClr>
                </a:solidFill>
                <a:latin typeface="Brandon Grotesque Black" panose="020B0A03020203060202" pitchFamily="34" charset="0"/>
              </a:rPr>
              <a:t>BUT DON’T UNDERSTAND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B1699-93F9-450C-9CE9-DB4E90204FB6}"/>
              </a:ext>
            </a:extLst>
          </p:cNvPr>
          <p:cNvSpPr txBox="1"/>
          <p:nvPr/>
        </p:nvSpPr>
        <p:spPr>
          <a:xfrm>
            <a:off x="3065417" y="3716568"/>
            <a:ext cx="580711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spc="300" dirty="0">
                <a:solidFill>
                  <a:schemeClr val="bg1">
                    <a:lumMod val="75000"/>
                  </a:schemeClr>
                </a:solidFill>
                <a:latin typeface="Brandon Grotesque Black" panose="020B0A03020203060202" pitchFamily="34" charset="0"/>
              </a:rPr>
              <a:t>THE</a:t>
            </a:r>
            <a:r>
              <a:rPr lang="en-AU" sz="2400" b="1" spc="300" dirty="0">
                <a:solidFill>
                  <a:schemeClr val="bg1">
                    <a:lumMod val="85000"/>
                  </a:schemeClr>
                </a:solidFill>
                <a:latin typeface="Brandon Grotesque Black" panose="020B0A03020203060202" pitchFamily="34" charset="0"/>
              </a:rPr>
              <a:t> </a:t>
            </a:r>
            <a:r>
              <a:rPr lang="en-AU" sz="2400" b="1" spc="3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HOW</a:t>
            </a:r>
          </a:p>
        </p:txBody>
      </p:sp>
    </p:spTree>
    <p:extLst>
      <p:ext uri="{BB962C8B-B14F-4D97-AF65-F5344CB8AC3E}">
        <p14:creationId xmlns:p14="http://schemas.microsoft.com/office/powerpoint/2010/main" val="400239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Side Effects of Good Habits - Amarillo TX">
            <a:extLst>
              <a:ext uri="{FF2B5EF4-FFF2-40B4-BE49-F238E27FC236}">
                <a16:creationId xmlns:a16="http://schemas.microsoft.com/office/drawing/2014/main" id="{BD0348D3-9245-451A-BC0E-C5094C2FDC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1152" r="1809" b="807"/>
          <a:stretch/>
        </p:blipFill>
        <p:spPr bwMode="auto">
          <a:xfrm>
            <a:off x="0" y="1713934"/>
            <a:ext cx="12192000" cy="41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1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uilding, outdoor, sitting, brick&#10;&#10;Description automatically generated">
            <a:extLst>
              <a:ext uri="{FF2B5EF4-FFF2-40B4-BE49-F238E27FC236}">
                <a16:creationId xmlns:a16="http://schemas.microsoft.com/office/drawing/2014/main" id="{E5960D6D-7279-4BB4-9035-87394E36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2F7EDF4-1ECD-46EF-B815-4982883910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484" b="40137"/>
          <a:stretch/>
        </p:blipFill>
        <p:spPr>
          <a:xfrm>
            <a:off x="2492991" y="2798416"/>
            <a:ext cx="6968754" cy="149906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B216A-8E41-4BD2-BDC0-D70D704216D4}"/>
              </a:ext>
            </a:extLst>
          </p:cNvPr>
          <p:cNvSpPr txBox="1"/>
          <p:nvPr/>
        </p:nvSpPr>
        <p:spPr>
          <a:xfrm>
            <a:off x="2800779" y="3003021"/>
            <a:ext cx="636087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spc="300" dirty="0">
                <a:solidFill>
                  <a:schemeClr val="bg1">
                    <a:lumMod val="75000"/>
                  </a:schemeClr>
                </a:solidFill>
                <a:latin typeface="Brandon Grotesque Black" panose="020B0A03020203060202" pitchFamily="34" charset="0"/>
              </a:rPr>
              <a:t>WE DON’T SEE 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FCA307-96B1-4BD0-8C41-29228CDF68A6}"/>
              </a:ext>
            </a:extLst>
          </p:cNvPr>
          <p:cNvSpPr txBox="1"/>
          <p:nvPr/>
        </p:nvSpPr>
        <p:spPr>
          <a:xfrm>
            <a:off x="3022553" y="3730691"/>
            <a:ext cx="5899025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b="1" spc="3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FAST </a:t>
            </a:r>
            <a:r>
              <a:rPr lang="en-AU" sz="2400" b="1" spc="300" dirty="0">
                <a:solidFill>
                  <a:schemeClr val="bg1">
                    <a:lumMod val="75000"/>
                  </a:schemeClr>
                </a:solidFill>
                <a:latin typeface="Brandon Grotesque Black" panose="020B0A03020203060202" pitchFamily="34" charset="0"/>
              </a:rPr>
              <a:t>ENOUGH</a:t>
            </a:r>
          </a:p>
        </p:txBody>
      </p:sp>
    </p:spTree>
    <p:extLst>
      <p:ext uri="{BB962C8B-B14F-4D97-AF65-F5344CB8AC3E}">
        <p14:creationId xmlns:p14="http://schemas.microsoft.com/office/powerpoint/2010/main" val="2555492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261</Words>
  <Application>Microsoft Office PowerPoint</Application>
  <PresentationFormat>Widescreen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Brandon Grotesque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Stott</dc:creator>
  <cp:lastModifiedBy>Amy Stott</cp:lastModifiedBy>
  <cp:revision>2</cp:revision>
  <dcterms:created xsi:type="dcterms:W3CDTF">2020-08-08T23:45:38Z</dcterms:created>
  <dcterms:modified xsi:type="dcterms:W3CDTF">2020-08-09T00:07:27Z</dcterms:modified>
</cp:coreProperties>
</file>