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63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369F0-E3F4-4A32-805C-6063BC26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5D3381-DED9-4553-A837-9B1B90A69C95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99C22-4340-46DF-AD74-797185DE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A3CE8-957B-434D-9681-C68CDA7A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C9434-E4FB-4F2C-A918-505D5EFD7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9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6A38D-E2ED-4825-A9E9-F82A2314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354A3-A604-463A-92ED-D01B2F7F8400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FD565-1AA9-4AAB-89C8-56390561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97305-517B-48CA-A5CF-102A7882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D10FB-4BA0-445B-A3F4-4D1042310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04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908C5-9364-4441-8E43-EDD4C1BE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3393C1-8702-429E-91D5-3249CD3BEF7A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6EF5-220F-4060-988B-8323090B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2E507-070C-49AB-9152-5B145399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4AD9F-E1F7-4981-9B5F-52EDC7DFD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5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A4B4-1F87-41C7-B326-7A7BA7CE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6CF6-6EC9-420F-B2C9-3F250BB3F439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15EDB-0744-4B80-98C8-609DA0F4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89E38-6889-46F4-941E-75E742D1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A8CAA-A617-47FA-ADED-504B76A5F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5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B01FB-4876-4D76-AA9C-EC3DF124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4ED45-DF12-4608-9A7C-0EEFE865434C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D7FEB-55C3-4964-8D13-22157A83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FFF6E-69EB-468B-991F-FE0F63C3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B244D-8D9B-4EAE-B794-96164FC77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91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1A399F-6004-4396-B8A7-F8752880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2A0E5-08A9-4B90-A6BE-1B94C19BB7B0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8CDDA7-A08A-4415-835C-48D989A4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47DA06-7D75-49F6-99DE-E7F89373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6D6C8-3D2A-4B4D-82BF-1F59D4FF4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FAAD68-82E7-4727-9375-09445AD2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4CCF8-CB56-479C-98E6-ADC80D84AB2C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AB84D6-D1EA-4E49-9DA5-426B89B9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00DA74-177F-4AEE-9345-E9283DD6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5B184-8649-4E42-91D6-AE943B9CD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9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BF2F06-0378-46E2-9F8E-A7266D1E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BA0A7-D08B-43EA-8E02-B6E3B6AAD281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CEADD-2D76-4AD0-96C5-EC3876E9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989C6D-BC09-4DD1-BC20-8CD104E5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36A62-BECF-452B-B48E-D78DBEEDB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2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2BF0B0-415C-4A9C-8D68-0CB6D0CA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4D30B-D193-4239-A739-3EE59D14F98D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225131-7796-4838-AD51-D30B78B2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463B84-9668-4D90-9C14-77CD211B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C4BC2-962F-4D12-8160-A605DC1CB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81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AC5689-11CA-4EE2-B689-EF02C5A8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80157-002C-4B25-88DC-B72AE504E277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83FB46-E328-4C17-8D81-E78F82AB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4DC7EF-19A2-4A97-B58B-6871958F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B00E-520C-4498-A94B-82CE2861A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88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D98DF-0C69-4692-BA84-165CAE64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9275F6-751F-4DDC-8C5C-6C31C3E66EA4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06F6AC-A61C-4EA2-9001-CFF78887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B60AEE-58FB-4DED-922C-E20AACC9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CC49-304A-46B6-8CC4-8782EEA9B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76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25E8EA8-8592-4AD2-901C-E1574C4F65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91975B-EECB-40D7-84F3-1B1BAFE51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0BB8-6233-49D3-813B-C9AE49883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CCFF3D5-61F0-4225-B999-860976346999}" type="datetimeFigureOut">
              <a:rPr lang="en-US" altLang="en-US"/>
              <a:pPr/>
              <a:t>2/16/2020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7036E-4A7B-4291-8036-8ADF44865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94AF-9324-47D9-A7DF-09E9DEB17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FDB5E2-54E8-4EDD-8E93-5100398FBB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Life Groups-Theme-Blank.jpg">
            <a:extLst>
              <a:ext uri="{FF2B5EF4-FFF2-40B4-BE49-F238E27FC236}">
                <a16:creationId xmlns:a16="http://schemas.microsoft.com/office/drawing/2014/main" id="{67CA5AE8-2A20-4700-8092-8BF4D0B58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73CA46-0B2E-42DE-8F57-A2CABCE7318D}"/>
              </a:ext>
            </a:extLst>
          </p:cNvPr>
          <p:cNvSpPr txBox="1"/>
          <p:nvPr/>
        </p:nvSpPr>
        <p:spPr>
          <a:xfrm>
            <a:off x="2147777" y="1894642"/>
            <a:ext cx="48626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DOING LIFE TOGETHER</a:t>
            </a:r>
            <a:endParaRPr lang="en-AU" sz="3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348C1-6F98-4434-A6AA-23444D5535BA}"/>
              </a:ext>
            </a:extLst>
          </p:cNvPr>
          <p:cNvSpPr txBox="1"/>
          <p:nvPr/>
        </p:nvSpPr>
        <p:spPr>
          <a:xfrm>
            <a:off x="2147777" y="2636874"/>
            <a:ext cx="486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The Importance of Small Groups in a 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Growing Church</a:t>
            </a:r>
            <a:endParaRPr lang="en-A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Acts 2:42-47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</a:rPr>
              <a:t>42 </a:t>
            </a:r>
            <a:r>
              <a:rPr lang="en-AU" sz="2800" dirty="0">
                <a:solidFill>
                  <a:schemeClr val="bg1"/>
                </a:solidFill>
              </a:rPr>
              <a:t>All the believers devoted themselves to the apostles’ teaching, and to fellowship, and to sharing in meals (including the Lord’s Supper), and to prayer.</a:t>
            </a:r>
          </a:p>
          <a:p>
            <a:r>
              <a:rPr lang="en-AU" sz="2800" b="1" baseline="30000" dirty="0">
                <a:solidFill>
                  <a:schemeClr val="bg1"/>
                </a:solidFill>
              </a:rPr>
              <a:t>43 </a:t>
            </a:r>
            <a:r>
              <a:rPr lang="en-AU" sz="2800" dirty="0">
                <a:solidFill>
                  <a:schemeClr val="bg1"/>
                </a:solidFill>
              </a:rPr>
              <a:t>A deep sense of awe came over them all, and the apostles performed many miraculous signs and wonders. </a:t>
            </a:r>
            <a:r>
              <a:rPr lang="en-AU" sz="2800" b="1" baseline="30000" dirty="0">
                <a:solidFill>
                  <a:schemeClr val="bg1"/>
                </a:solidFill>
              </a:rPr>
              <a:t>44 </a:t>
            </a:r>
            <a:r>
              <a:rPr lang="en-AU" sz="2800" dirty="0">
                <a:solidFill>
                  <a:schemeClr val="bg1"/>
                </a:solidFill>
              </a:rPr>
              <a:t>And all the believers met together in one place and shared everything they had.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Acts 2:42-47</a:t>
            </a:r>
          </a:p>
          <a:p>
            <a:r>
              <a:rPr lang="en-US" i="1" dirty="0">
                <a:solidFill>
                  <a:schemeClr val="bg1"/>
                </a:solidFill>
                <a:latin typeface="+mn-lt"/>
              </a:rPr>
              <a:t>New Living Translation</a:t>
            </a:r>
            <a:endParaRPr lang="en-AU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E3320A-0857-459A-92DA-FA47049A9D40}"/>
              </a:ext>
            </a:extLst>
          </p:cNvPr>
          <p:cNvCxnSpPr>
            <a:cxnSpLocks/>
          </p:cNvCxnSpPr>
          <p:nvPr/>
        </p:nvCxnSpPr>
        <p:spPr>
          <a:xfrm>
            <a:off x="442912" y="1255718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baseline="30000" dirty="0">
                <a:solidFill>
                  <a:schemeClr val="bg1"/>
                </a:solidFill>
              </a:rPr>
              <a:t>45 </a:t>
            </a:r>
            <a:r>
              <a:rPr lang="en-AU" sz="2800" dirty="0">
                <a:solidFill>
                  <a:schemeClr val="bg1"/>
                </a:solidFill>
              </a:rPr>
              <a:t>They sold their property and possessions and shared the money with those in need.</a:t>
            </a:r>
            <a:r>
              <a:rPr lang="en-AU" b="1" i="1" baseline="30000" dirty="0"/>
              <a:t> </a:t>
            </a:r>
            <a:r>
              <a:rPr lang="en-AU" sz="2800" b="1" baseline="30000" dirty="0">
                <a:solidFill>
                  <a:schemeClr val="bg1"/>
                </a:solidFill>
              </a:rPr>
              <a:t>46 </a:t>
            </a:r>
            <a:r>
              <a:rPr lang="en-AU" sz="2800" dirty="0">
                <a:solidFill>
                  <a:schemeClr val="bg1"/>
                </a:solidFill>
              </a:rPr>
              <a:t>They worshiped together at the Temple each day, met in homes for the Lord’s Supper, and shared their meals with great joy and generosity— </a:t>
            </a:r>
            <a:r>
              <a:rPr lang="en-AU" sz="2800" b="1" baseline="30000" dirty="0">
                <a:solidFill>
                  <a:schemeClr val="bg1"/>
                </a:solidFill>
              </a:rPr>
              <a:t>47 </a:t>
            </a:r>
            <a:r>
              <a:rPr lang="en-AU" sz="2800" dirty="0">
                <a:solidFill>
                  <a:schemeClr val="bg1"/>
                </a:solidFill>
              </a:rPr>
              <a:t>all the while praising God and enjoying the goodwill of all the people. And each day the Lord added to their fellowship those who were being saved.</a:t>
            </a:r>
            <a:endParaRPr lang="en-AU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5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Four Defining Traits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AU" sz="3600" b="1" dirty="0">
                <a:solidFill>
                  <a:schemeClr val="bg1"/>
                </a:solidFill>
              </a:rPr>
              <a:t>The Apostle’s Teaching</a:t>
            </a:r>
          </a:p>
          <a:p>
            <a:pPr marL="514350" indent="-514350">
              <a:buAutoNum type="arabicPeriod"/>
            </a:pPr>
            <a:r>
              <a:rPr lang="en-AU" sz="3600" b="1" dirty="0">
                <a:solidFill>
                  <a:schemeClr val="bg1"/>
                </a:solidFill>
              </a:rPr>
              <a:t>Fellowship</a:t>
            </a:r>
          </a:p>
          <a:p>
            <a:pPr marL="514350" indent="-514350">
              <a:buAutoNum type="arabicPeriod"/>
            </a:pPr>
            <a:r>
              <a:rPr lang="en-AU" sz="3600" b="1" dirty="0">
                <a:solidFill>
                  <a:schemeClr val="bg1"/>
                </a:solidFill>
              </a:rPr>
              <a:t>Breaking Bread (The Lord’s Supper)</a:t>
            </a:r>
          </a:p>
          <a:p>
            <a:pPr marL="514350" indent="-514350">
              <a:buAutoNum type="arabicPeriod"/>
            </a:pPr>
            <a:r>
              <a:rPr lang="en-AU" sz="3600" b="1" dirty="0">
                <a:solidFill>
                  <a:schemeClr val="bg1"/>
                </a:solidFill>
              </a:rPr>
              <a:t>Prayer</a:t>
            </a:r>
          </a:p>
          <a:p>
            <a:pPr marL="342900" indent="-342900">
              <a:buAutoNum type="arabicPeriod"/>
            </a:pPr>
            <a:endParaRPr lang="en-AU" dirty="0">
              <a:solidFill>
                <a:schemeClr val="bg1"/>
              </a:solidFill>
            </a:endParaRP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AA30B-379F-4393-88FD-294D8A846F6A}"/>
              </a:ext>
            </a:extLst>
          </p:cNvPr>
          <p:cNvCxnSpPr>
            <a:cxnSpLocks/>
          </p:cNvCxnSpPr>
          <p:nvPr/>
        </p:nvCxnSpPr>
        <p:spPr>
          <a:xfrm>
            <a:off x="442912" y="1048549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04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fe groups">
            <a:extLst>
              <a:ext uri="{FF2B5EF4-FFF2-40B4-BE49-F238E27FC236}">
                <a16:creationId xmlns:a16="http://schemas.microsoft.com/office/drawing/2014/main" id="{87232629-3D20-46D4-8CA3-BC2572E7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B7AB30-C1DA-48E8-8BC3-6DD2F1A6945C}"/>
              </a:ext>
            </a:extLst>
          </p:cNvPr>
          <p:cNvSpPr txBox="1"/>
          <p:nvPr/>
        </p:nvSpPr>
        <p:spPr>
          <a:xfrm>
            <a:off x="1558657" y="895126"/>
            <a:ext cx="415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solidFill>
                  <a:schemeClr val="bg1"/>
                </a:solidFill>
                <a:latin typeface="Rage Italic" panose="03070502040507070304" pitchFamily="66" charset="0"/>
              </a:rPr>
              <a:t>What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8C24B-D909-454C-9DEC-8AFA476AD68E}"/>
              </a:ext>
            </a:extLst>
          </p:cNvPr>
          <p:cNvSpPr txBox="1"/>
          <p:nvPr/>
        </p:nvSpPr>
        <p:spPr>
          <a:xfrm>
            <a:off x="8405771" y="1786920"/>
            <a:ext cx="849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246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hallow small groupsl">
            <a:extLst>
              <a:ext uri="{FF2B5EF4-FFF2-40B4-BE49-F238E27FC236}">
                <a16:creationId xmlns:a16="http://schemas.microsoft.com/office/drawing/2014/main" id="{111705DE-E8E5-4730-BEDB-617C86FC2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6681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8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Natural Church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“If we were to identify any one principle as the ‘most important’, then without a doubt it would be the multiplication of small groups.”</a:t>
            </a:r>
          </a:p>
          <a:p>
            <a:endParaRPr lang="en-AU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AA30B-379F-4393-88FD-294D8A846F6A}"/>
              </a:ext>
            </a:extLst>
          </p:cNvPr>
          <p:cNvCxnSpPr>
            <a:cxnSpLocks/>
          </p:cNvCxnSpPr>
          <p:nvPr/>
        </p:nvCxnSpPr>
        <p:spPr>
          <a:xfrm>
            <a:off x="442912" y="1048549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0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Life Groups-Back1.jpg">
            <a:extLst>
              <a:ext uri="{FF2B5EF4-FFF2-40B4-BE49-F238E27FC236}">
                <a16:creationId xmlns:a16="http://schemas.microsoft.com/office/drawing/2014/main" id="{AFA96284-00DD-4DE6-BAAF-B3DF6F85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6F9F6-014A-449D-A269-F5659BC5D175}"/>
              </a:ext>
            </a:extLst>
          </p:cNvPr>
          <p:cNvSpPr txBox="1"/>
          <p:nvPr/>
        </p:nvSpPr>
        <p:spPr>
          <a:xfrm>
            <a:off x="329837" y="233702"/>
            <a:ext cx="86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old" panose="02000803030000020004" pitchFamily="2" charset="0"/>
              </a:rPr>
              <a:t>Thom Rainer - Author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10B33-7C21-48A6-B9E3-AD973E4B55AF}"/>
              </a:ext>
            </a:extLst>
          </p:cNvPr>
          <p:cNvSpPr txBox="1"/>
          <p:nvPr/>
        </p:nvSpPr>
        <p:spPr>
          <a:xfrm>
            <a:off x="286771" y="1327155"/>
            <a:ext cx="8570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</a:rPr>
              <a:t>“Assimilation is five times more effective if a person is involved in a group versus attending worship only.”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AA30B-379F-4393-88FD-294D8A846F6A}"/>
              </a:ext>
            </a:extLst>
          </p:cNvPr>
          <p:cNvCxnSpPr>
            <a:cxnSpLocks/>
          </p:cNvCxnSpPr>
          <p:nvPr/>
        </p:nvCxnSpPr>
        <p:spPr>
          <a:xfrm>
            <a:off x="442912" y="1048549"/>
            <a:ext cx="8258175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41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Life Groups-Theme.jpg">
            <a:extLst>
              <a:ext uri="{FF2B5EF4-FFF2-40B4-BE49-F238E27FC236}">
                <a16:creationId xmlns:a16="http://schemas.microsoft.com/office/drawing/2014/main" id="{BA269870-6DA8-48B0-AE08-3466CFE9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237</Words>
  <Application>Microsoft Office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Brush Script MT</vt:lpstr>
      <vt:lpstr>Calibri</vt:lpstr>
      <vt:lpstr>Gotham Bold</vt:lpstr>
      <vt:lpstr>Rage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Stott</dc:creator>
  <cp:lastModifiedBy>Hannah Stott</cp:lastModifiedBy>
  <cp:revision>2</cp:revision>
  <dcterms:created xsi:type="dcterms:W3CDTF">2020-02-15T23:08:54Z</dcterms:created>
  <dcterms:modified xsi:type="dcterms:W3CDTF">2020-02-15T23:20:23Z</dcterms:modified>
</cp:coreProperties>
</file>