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2" r:id="rId5"/>
    <p:sldId id="261" r:id="rId6"/>
    <p:sldId id="260" r:id="rId7"/>
    <p:sldId id="263" r:id="rId8"/>
    <p:sldId id="264" r:id="rId9"/>
    <p:sldId id="265" r:id="rId10"/>
    <p:sldId id="266" r:id="rId11"/>
    <p:sldId id="268" r:id="rId12"/>
    <p:sldId id="267" r:id="rId13"/>
    <p:sldId id="269" r:id="rId14"/>
    <p:sldId id="270" r:id="rId15"/>
    <p:sldId id="271" r:id="rId16"/>
    <p:sldId id="272" r:id="rId17"/>
    <p:sldId id="273" r:id="rId18"/>
    <p:sldId id="274" r:id="rId19"/>
    <p:sldId id="276" r:id="rId20"/>
    <p:sldId id="275"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A2718"/>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210" y="-6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ACA738E-2AD0-4C3A-A31F-B61C19E37D91}" type="datetimeFigureOut">
              <a:rPr lang="en-US" smtClean="0"/>
              <a:t>6/15/2019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3E7151-FE15-4C81-AF52-725F25CA3A71}"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CA738E-2AD0-4C3A-A31F-B61C19E37D91}" type="datetimeFigureOut">
              <a:rPr lang="en-US" smtClean="0"/>
              <a:t>6/15/2019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3E7151-FE15-4C81-AF52-725F25CA3A7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CA738E-2AD0-4C3A-A31F-B61C19E37D91}" type="datetimeFigureOut">
              <a:rPr lang="en-US" smtClean="0"/>
              <a:t>6/15/2019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3E7151-FE15-4C81-AF52-725F25CA3A7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CA738E-2AD0-4C3A-A31F-B61C19E37D91}" type="datetimeFigureOut">
              <a:rPr lang="en-US" smtClean="0"/>
              <a:t>6/15/2019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3E7151-FE15-4C81-AF52-725F25CA3A7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ACA738E-2AD0-4C3A-A31F-B61C19E37D91}" type="datetimeFigureOut">
              <a:rPr lang="en-US" smtClean="0"/>
              <a:t>6/15/2019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3E7151-FE15-4C81-AF52-725F25CA3A71}"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ACA738E-2AD0-4C3A-A31F-B61C19E37D91}" type="datetimeFigureOut">
              <a:rPr lang="en-US" smtClean="0"/>
              <a:t>6/15/2019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3E7151-FE15-4C81-AF52-725F25CA3A71}"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ACA738E-2AD0-4C3A-A31F-B61C19E37D91}" type="datetimeFigureOut">
              <a:rPr lang="en-US" smtClean="0"/>
              <a:t>6/15/2019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93E7151-FE15-4C81-AF52-725F25CA3A71}"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ACA738E-2AD0-4C3A-A31F-B61C19E37D91}" type="datetimeFigureOut">
              <a:rPr lang="en-US" smtClean="0"/>
              <a:t>6/15/2019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3E7151-FE15-4C81-AF52-725F25CA3A7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CA738E-2AD0-4C3A-A31F-B61C19E37D91}" type="datetimeFigureOut">
              <a:rPr lang="en-US" smtClean="0"/>
              <a:t>6/15/2019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93E7151-FE15-4C81-AF52-725F25CA3A7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CA738E-2AD0-4C3A-A31F-B61C19E37D91}" type="datetimeFigureOut">
              <a:rPr lang="en-US" smtClean="0"/>
              <a:t>6/15/2019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3E7151-FE15-4C81-AF52-725F25CA3A71}"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CA738E-2AD0-4C3A-A31F-B61C19E37D91}" type="datetimeFigureOut">
              <a:rPr lang="en-US" smtClean="0"/>
              <a:t>6/15/2019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3E7151-FE15-4C81-AF52-725F25CA3A71}"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CA738E-2AD0-4C3A-A31F-B61C19E37D91}" type="datetimeFigureOut">
              <a:rPr lang="en-US" smtClean="0"/>
              <a:t>6/15/2019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3E7151-FE15-4C81-AF52-725F25CA3A7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098" name="AutoShape 2" descr="Image result for chairs"/>
          <p:cNvSpPr>
            <a:spLocks noChangeAspect="1" noChangeArrowheads="1"/>
          </p:cNvSpPr>
          <p:nvPr/>
        </p:nvSpPr>
        <p:spPr bwMode="auto">
          <a:xfrm>
            <a:off x="155575" y="-1744663"/>
            <a:ext cx="6991350" cy="36385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100" name="AutoShape 4" descr="Image result for chairs"/>
          <p:cNvSpPr>
            <a:spLocks noChangeAspect="1" noChangeArrowheads="1"/>
          </p:cNvSpPr>
          <p:nvPr/>
        </p:nvSpPr>
        <p:spPr bwMode="auto">
          <a:xfrm>
            <a:off x="155575" y="-1744663"/>
            <a:ext cx="6991350" cy="36385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102" name="AutoShape 6" descr="Image result for chairs"/>
          <p:cNvSpPr>
            <a:spLocks noChangeAspect="1" noChangeArrowheads="1"/>
          </p:cNvSpPr>
          <p:nvPr/>
        </p:nvSpPr>
        <p:spPr bwMode="auto">
          <a:xfrm>
            <a:off x="155575" y="-1744663"/>
            <a:ext cx="6991350" cy="36385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104" name="Picture 8" descr="Image result for chairs in a row"/>
          <p:cNvPicPr>
            <a:picLocks noChangeAspect="1" noChangeArrowheads="1"/>
          </p:cNvPicPr>
          <p:nvPr/>
        </p:nvPicPr>
        <p:blipFill>
          <a:blip r:embed="rId2" cstate="print"/>
          <a:srcRect/>
          <a:stretch>
            <a:fillRect/>
          </a:stretch>
        </p:blipFill>
        <p:spPr bwMode="auto">
          <a:xfrm>
            <a:off x="0" y="1"/>
            <a:ext cx="9144000" cy="6858000"/>
          </a:xfrm>
          <a:prstGeom prst="rect">
            <a:avLst/>
          </a:prstGeom>
          <a:noFill/>
        </p:spPr>
      </p:pic>
      <p:grpSp>
        <p:nvGrpSpPr>
          <p:cNvPr id="12" name="Group 11"/>
          <p:cNvGrpSpPr/>
          <p:nvPr/>
        </p:nvGrpSpPr>
        <p:grpSpPr>
          <a:xfrm>
            <a:off x="0" y="0"/>
            <a:ext cx="5292080" cy="6858000"/>
            <a:chOff x="0" y="0"/>
            <a:chExt cx="5292080" cy="6858000"/>
          </a:xfrm>
        </p:grpSpPr>
        <p:sp>
          <p:nvSpPr>
            <p:cNvPr id="9" name="Right Triangle 8"/>
            <p:cNvSpPr/>
            <p:nvPr/>
          </p:nvSpPr>
          <p:spPr>
            <a:xfrm flipV="1">
              <a:off x="1403648" y="0"/>
              <a:ext cx="3888432" cy="6858000"/>
            </a:xfrm>
            <a:prstGeom prst="rtTriangle">
              <a:avLst/>
            </a:prstGeom>
            <a:solidFill>
              <a:schemeClr val="bg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0" y="0"/>
              <a:ext cx="1403648" cy="6858000"/>
            </a:xfrm>
            <a:prstGeom prst="rect">
              <a:avLst/>
            </a:prstGeom>
            <a:solidFill>
              <a:schemeClr val="bg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323528" y="332656"/>
            <a:ext cx="3528392" cy="2585323"/>
          </a:xfrm>
          <a:prstGeom prst="rect">
            <a:avLst/>
          </a:prstGeom>
          <a:noFill/>
        </p:spPr>
        <p:txBody>
          <a:bodyPr wrap="square" rtlCol="0">
            <a:spAutoFit/>
          </a:bodyPr>
          <a:lstStyle/>
          <a:p>
            <a:r>
              <a:rPr lang="en-AU" sz="5400" dirty="0" smtClean="0">
                <a:solidFill>
                  <a:srgbClr val="2A2718">
                    <a:alpha val="92000"/>
                  </a:srgbClr>
                </a:solidFill>
                <a:latin typeface="Gotham Bold" pitchFamily="2" charset="0"/>
                <a:cs typeface="Aharoni" pitchFamily="2" charset="-79"/>
              </a:rPr>
              <a:t>WATCH WHERE YOU SIT</a:t>
            </a:r>
            <a:endParaRPr lang="en-US" sz="5400" dirty="0">
              <a:solidFill>
                <a:srgbClr val="2A2718">
                  <a:alpha val="92000"/>
                </a:srgbClr>
              </a:solidFill>
              <a:latin typeface="Gotham Bold" pitchFamily="2" charset="0"/>
              <a:cs typeface="Aharoni" pitchFamily="2" charset="-79"/>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098" name="AutoShape 2" descr="Image result for chairs"/>
          <p:cNvSpPr>
            <a:spLocks noChangeAspect="1" noChangeArrowheads="1"/>
          </p:cNvSpPr>
          <p:nvPr/>
        </p:nvSpPr>
        <p:spPr bwMode="auto">
          <a:xfrm>
            <a:off x="155575" y="-1744663"/>
            <a:ext cx="6991350" cy="36385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100" name="AutoShape 4" descr="Image result for chairs"/>
          <p:cNvSpPr>
            <a:spLocks noChangeAspect="1" noChangeArrowheads="1"/>
          </p:cNvSpPr>
          <p:nvPr/>
        </p:nvSpPr>
        <p:spPr bwMode="auto">
          <a:xfrm>
            <a:off x="155575" y="-1744663"/>
            <a:ext cx="6991350" cy="36385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102" name="AutoShape 6" descr="Image result for chairs"/>
          <p:cNvSpPr>
            <a:spLocks noChangeAspect="1" noChangeArrowheads="1"/>
          </p:cNvSpPr>
          <p:nvPr/>
        </p:nvSpPr>
        <p:spPr bwMode="auto">
          <a:xfrm>
            <a:off x="155575" y="-1744663"/>
            <a:ext cx="6991350" cy="36385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104" name="Picture 8" descr="Image result for chairs in a row"/>
          <p:cNvPicPr>
            <a:picLocks noChangeAspect="1" noChangeArrowheads="1"/>
          </p:cNvPicPr>
          <p:nvPr/>
        </p:nvPicPr>
        <p:blipFill>
          <a:blip r:embed="rId2" cstate="print">
            <a:lum bright="55000" contrast="-55000"/>
          </a:blip>
          <a:srcRect/>
          <a:stretch>
            <a:fillRect/>
          </a:stretch>
        </p:blipFill>
        <p:spPr bwMode="auto">
          <a:xfrm>
            <a:off x="0" y="1"/>
            <a:ext cx="9144000" cy="6858000"/>
          </a:xfrm>
          <a:prstGeom prst="rect">
            <a:avLst/>
          </a:prstGeom>
          <a:noFill/>
        </p:spPr>
      </p:pic>
      <p:sp>
        <p:nvSpPr>
          <p:cNvPr id="10" name="TextBox 9"/>
          <p:cNvSpPr txBox="1"/>
          <p:nvPr/>
        </p:nvSpPr>
        <p:spPr>
          <a:xfrm>
            <a:off x="395536" y="260648"/>
            <a:ext cx="8352928" cy="1077218"/>
          </a:xfrm>
          <a:prstGeom prst="rect">
            <a:avLst/>
          </a:prstGeom>
          <a:noFill/>
        </p:spPr>
        <p:txBody>
          <a:bodyPr wrap="square" rtlCol="0">
            <a:spAutoFit/>
          </a:bodyPr>
          <a:lstStyle/>
          <a:p>
            <a:r>
              <a:rPr lang="en-AU" sz="4400" dirty="0" smtClean="0">
                <a:latin typeface="Gotham Bold" pitchFamily="2" charset="0"/>
                <a:cs typeface="Aharoni" pitchFamily="2" charset="-79"/>
              </a:rPr>
              <a:t>2 Kings 10:30</a:t>
            </a:r>
          </a:p>
          <a:p>
            <a:r>
              <a:rPr lang="en-AU" sz="2000" i="1" dirty="0" smtClean="0">
                <a:cs typeface="Aharoni" pitchFamily="2" charset="-79"/>
              </a:rPr>
              <a:t>New Living Translation</a:t>
            </a:r>
            <a:endParaRPr lang="en-US" sz="2000" i="1" dirty="0">
              <a:cs typeface="Aharoni" pitchFamily="2" charset="-79"/>
            </a:endParaRPr>
          </a:p>
        </p:txBody>
      </p:sp>
      <p:cxnSp>
        <p:nvCxnSpPr>
          <p:cNvPr id="13" name="Straight Connector 12"/>
          <p:cNvCxnSpPr/>
          <p:nvPr/>
        </p:nvCxnSpPr>
        <p:spPr>
          <a:xfrm>
            <a:off x="467544" y="1412776"/>
            <a:ext cx="8208912" cy="0"/>
          </a:xfrm>
          <a:prstGeom prst="line">
            <a:avLst/>
          </a:prstGeom>
          <a:ln w="22225">
            <a:solidFill>
              <a:schemeClr val="tx1">
                <a:alpha val="85000"/>
              </a:schemeClr>
            </a:solidFill>
          </a:ln>
          <a:effectLst>
            <a:outerShdw blurRad="38100" dist="12700" dir="5400000" algn="ctr" rotWithShape="0">
              <a:schemeClr val="tx1">
                <a:lumMod val="50000"/>
                <a:lumOff val="50000"/>
              </a:schemeClr>
            </a:outerShdw>
          </a:effectLst>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67544" y="1772816"/>
            <a:ext cx="8208912" cy="2062103"/>
          </a:xfrm>
          <a:prstGeom prst="rect">
            <a:avLst/>
          </a:prstGeom>
          <a:noFill/>
        </p:spPr>
        <p:txBody>
          <a:bodyPr wrap="square" rtlCol="0">
            <a:spAutoFit/>
          </a:bodyPr>
          <a:lstStyle/>
          <a:p>
            <a:r>
              <a:rPr lang="en-US" sz="3200" b="1" dirty="0"/>
              <a:t>...the </a:t>
            </a:r>
            <a:r>
              <a:rPr lang="en-US" sz="3200" b="1" cap="small" dirty="0"/>
              <a:t>Lord</a:t>
            </a:r>
            <a:r>
              <a:rPr lang="en-US" sz="3200" b="1" dirty="0"/>
              <a:t> said to Jehu, “You have done well in following my instructions to destroy the family of Ahab. Therefore, your descendants will be kings of Israel down to the fourth generation.”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098" name="AutoShape 2" descr="Image result for chairs"/>
          <p:cNvSpPr>
            <a:spLocks noChangeAspect="1" noChangeArrowheads="1"/>
          </p:cNvSpPr>
          <p:nvPr/>
        </p:nvSpPr>
        <p:spPr bwMode="auto">
          <a:xfrm>
            <a:off x="155575" y="-1744663"/>
            <a:ext cx="6991350" cy="36385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100" name="AutoShape 4" descr="Image result for chairs"/>
          <p:cNvSpPr>
            <a:spLocks noChangeAspect="1" noChangeArrowheads="1"/>
          </p:cNvSpPr>
          <p:nvPr/>
        </p:nvSpPr>
        <p:spPr bwMode="auto">
          <a:xfrm>
            <a:off x="155575" y="-1744663"/>
            <a:ext cx="6991350" cy="36385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102" name="AutoShape 6" descr="Image result for chairs"/>
          <p:cNvSpPr>
            <a:spLocks noChangeAspect="1" noChangeArrowheads="1"/>
          </p:cNvSpPr>
          <p:nvPr/>
        </p:nvSpPr>
        <p:spPr bwMode="auto">
          <a:xfrm>
            <a:off x="155575" y="-1744663"/>
            <a:ext cx="6991350" cy="36385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104" name="Picture 8" descr="Image result for chairs in a row"/>
          <p:cNvPicPr>
            <a:picLocks noChangeAspect="1" noChangeArrowheads="1"/>
          </p:cNvPicPr>
          <p:nvPr/>
        </p:nvPicPr>
        <p:blipFill>
          <a:blip r:embed="rId2" cstate="print">
            <a:lum bright="55000" contrast="-55000"/>
          </a:blip>
          <a:srcRect/>
          <a:stretch>
            <a:fillRect/>
          </a:stretch>
        </p:blipFill>
        <p:spPr bwMode="auto">
          <a:xfrm>
            <a:off x="0" y="0"/>
            <a:ext cx="9144000" cy="6858000"/>
          </a:xfrm>
          <a:prstGeom prst="rect">
            <a:avLst/>
          </a:prstGeom>
          <a:noFill/>
        </p:spPr>
      </p:pic>
      <p:sp>
        <p:nvSpPr>
          <p:cNvPr id="10" name="TextBox 9"/>
          <p:cNvSpPr txBox="1"/>
          <p:nvPr/>
        </p:nvSpPr>
        <p:spPr>
          <a:xfrm>
            <a:off x="395536" y="260648"/>
            <a:ext cx="8352928" cy="1077218"/>
          </a:xfrm>
          <a:prstGeom prst="rect">
            <a:avLst/>
          </a:prstGeom>
          <a:noFill/>
        </p:spPr>
        <p:txBody>
          <a:bodyPr wrap="square" rtlCol="0">
            <a:spAutoFit/>
          </a:bodyPr>
          <a:lstStyle/>
          <a:p>
            <a:r>
              <a:rPr lang="en-AU" sz="4400" dirty="0" smtClean="0">
                <a:latin typeface="Gotham Bold" pitchFamily="2" charset="0"/>
                <a:cs typeface="Aharoni" pitchFamily="2" charset="-79"/>
              </a:rPr>
              <a:t>2 Kings 10:31  - Jehu</a:t>
            </a:r>
          </a:p>
          <a:p>
            <a:r>
              <a:rPr lang="en-AU" sz="2000" i="1" dirty="0" smtClean="0">
                <a:cs typeface="Aharoni" pitchFamily="2" charset="-79"/>
              </a:rPr>
              <a:t>New Living Translation</a:t>
            </a:r>
            <a:endParaRPr lang="en-US" sz="2000" i="1" dirty="0">
              <a:cs typeface="Aharoni" pitchFamily="2" charset="-79"/>
            </a:endParaRPr>
          </a:p>
        </p:txBody>
      </p:sp>
      <p:cxnSp>
        <p:nvCxnSpPr>
          <p:cNvPr id="13" name="Straight Connector 12"/>
          <p:cNvCxnSpPr/>
          <p:nvPr/>
        </p:nvCxnSpPr>
        <p:spPr>
          <a:xfrm>
            <a:off x="467544" y="1412776"/>
            <a:ext cx="8208912" cy="0"/>
          </a:xfrm>
          <a:prstGeom prst="line">
            <a:avLst/>
          </a:prstGeom>
          <a:ln w="22225">
            <a:solidFill>
              <a:schemeClr val="tx1">
                <a:alpha val="85000"/>
              </a:schemeClr>
            </a:solidFill>
          </a:ln>
          <a:effectLst>
            <a:outerShdw blurRad="38100" dist="12700" dir="5400000" algn="ctr" rotWithShape="0">
              <a:schemeClr val="tx1">
                <a:lumMod val="50000"/>
                <a:lumOff val="50000"/>
              </a:schemeClr>
            </a:outerShdw>
          </a:effectLst>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67544" y="1772816"/>
            <a:ext cx="8208912" cy="2062103"/>
          </a:xfrm>
          <a:prstGeom prst="rect">
            <a:avLst/>
          </a:prstGeom>
          <a:noFill/>
        </p:spPr>
        <p:txBody>
          <a:bodyPr wrap="square" rtlCol="0">
            <a:spAutoFit/>
          </a:bodyPr>
          <a:lstStyle/>
          <a:p>
            <a:r>
              <a:rPr lang="en-US" sz="3200" b="1" dirty="0"/>
              <a:t>But Jehu did not obey the Law of the </a:t>
            </a:r>
            <a:r>
              <a:rPr lang="en-US" sz="3200" b="1" cap="small" dirty="0"/>
              <a:t>Lord</a:t>
            </a:r>
            <a:r>
              <a:rPr lang="en-US" sz="3200" b="1" dirty="0"/>
              <a:t>, the God of Israel, with all his heart. He refused to turn from the sins that Jeroboam had led Israel to commit.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098" name="AutoShape 2" descr="Image result for chairs"/>
          <p:cNvSpPr>
            <a:spLocks noChangeAspect="1" noChangeArrowheads="1"/>
          </p:cNvSpPr>
          <p:nvPr/>
        </p:nvSpPr>
        <p:spPr bwMode="auto">
          <a:xfrm>
            <a:off x="155575" y="-1744663"/>
            <a:ext cx="6991350" cy="36385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100" name="AutoShape 4" descr="Image result for chairs"/>
          <p:cNvSpPr>
            <a:spLocks noChangeAspect="1" noChangeArrowheads="1"/>
          </p:cNvSpPr>
          <p:nvPr/>
        </p:nvSpPr>
        <p:spPr bwMode="auto">
          <a:xfrm>
            <a:off x="155575" y="-1744663"/>
            <a:ext cx="6991350" cy="36385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102" name="AutoShape 6" descr="Image result for chairs"/>
          <p:cNvSpPr>
            <a:spLocks noChangeAspect="1" noChangeArrowheads="1"/>
          </p:cNvSpPr>
          <p:nvPr/>
        </p:nvSpPr>
        <p:spPr bwMode="auto">
          <a:xfrm>
            <a:off x="155575" y="-1744663"/>
            <a:ext cx="6991350" cy="36385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104" name="Picture 8" descr="Image result for chairs in a row"/>
          <p:cNvPicPr>
            <a:picLocks noChangeAspect="1" noChangeArrowheads="1"/>
          </p:cNvPicPr>
          <p:nvPr/>
        </p:nvPicPr>
        <p:blipFill>
          <a:blip r:embed="rId2" cstate="print">
            <a:lum bright="55000" contrast="-55000"/>
          </a:blip>
          <a:srcRect/>
          <a:stretch>
            <a:fillRect/>
          </a:stretch>
        </p:blipFill>
        <p:spPr bwMode="auto">
          <a:xfrm>
            <a:off x="0" y="0"/>
            <a:ext cx="9144000" cy="6858000"/>
          </a:xfrm>
          <a:prstGeom prst="rect">
            <a:avLst/>
          </a:prstGeom>
          <a:noFill/>
        </p:spPr>
      </p:pic>
      <p:sp>
        <p:nvSpPr>
          <p:cNvPr id="10" name="TextBox 9"/>
          <p:cNvSpPr txBox="1"/>
          <p:nvPr/>
        </p:nvSpPr>
        <p:spPr>
          <a:xfrm>
            <a:off x="395536" y="260648"/>
            <a:ext cx="8352928" cy="1077218"/>
          </a:xfrm>
          <a:prstGeom prst="rect">
            <a:avLst/>
          </a:prstGeom>
          <a:noFill/>
        </p:spPr>
        <p:txBody>
          <a:bodyPr wrap="square" rtlCol="0">
            <a:spAutoFit/>
          </a:bodyPr>
          <a:lstStyle/>
          <a:p>
            <a:r>
              <a:rPr lang="en-AU" sz="4400" dirty="0" smtClean="0">
                <a:latin typeface="Gotham Bold" pitchFamily="2" charset="0"/>
                <a:cs typeface="Aharoni" pitchFamily="2" charset="-79"/>
              </a:rPr>
              <a:t>2 Kings 13:2  - </a:t>
            </a:r>
            <a:r>
              <a:rPr lang="en-AU" sz="4400" dirty="0" err="1" smtClean="0">
                <a:latin typeface="Gotham Bold" pitchFamily="2" charset="0"/>
                <a:cs typeface="Aharoni" pitchFamily="2" charset="-79"/>
              </a:rPr>
              <a:t>Jehoahaz</a:t>
            </a:r>
            <a:endParaRPr lang="en-AU" sz="4400" dirty="0" smtClean="0">
              <a:latin typeface="Gotham Bold" pitchFamily="2" charset="0"/>
              <a:cs typeface="Aharoni" pitchFamily="2" charset="-79"/>
            </a:endParaRPr>
          </a:p>
          <a:p>
            <a:r>
              <a:rPr lang="en-AU" sz="2000" i="1" dirty="0" smtClean="0">
                <a:cs typeface="Aharoni" pitchFamily="2" charset="-79"/>
              </a:rPr>
              <a:t>New Living Translation</a:t>
            </a:r>
            <a:endParaRPr lang="en-US" sz="2000" i="1" dirty="0">
              <a:cs typeface="Aharoni" pitchFamily="2" charset="-79"/>
            </a:endParaRPr>
          </a:p>
        </p:txBody>
      </p:sp>
      <p:cxnSp>
        <p:nvCxnSpPr>
          <p:cNvPr id="13" name="Straight Connector 12"/>
          <p:cNvCxnSpPr/>
          <p:nvPr/>
        </p:nvCxnSpPr>
        <p:spPr>
          <a:xfrm>
            <a:off x="467544" y="1412776"/>
            <a:ext cx="8208912" cy="0"/>
          </a:xfrm>
          <a:prstGeom prst="line">
            <a:avLst/>
          </a:prstGeom>
          <a:ln w="22225">
            <a:solidFill>
              <a:schemeClr val="tx1">
                <a:alpha val="85000"/>
              </a:schemeClr>
            </a:solidFill>
          </a:ln>
          <a:effectLst>
            <a:outerShdw blurRad="38100" dist="12700" dir="5400000" algn="ctr" rotWithShape="0">
              <a:schemeClr val="tx1">
                <a:lumMod val="50000"/>
                <a:lumOff val="50000"/>
              </a:schemeClr>
            </a:outerShdw>
          </a:effectLst>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67544" y="1772816"/>
            <a:ext cx="8208912" cy="2062103"/>
          </a:xfrm>
          <a:prstGeom prst="rect">
            <a:avLst/>
          </a:prstGeom>
          <a:noFill/>
        </p:spPr>
        <p:txBody>
          <a:bodyPr wrap="square" rtlCol="0">
            <a:spAutoFit/>
          </a:bodyPr>
          <a:lstStyle/>
          <a:p>
            <a:r>
              <a:rPr lang="en-US" sz="3200" b="1" dirty="0"/>
              <a:t>But he did what was evil in the </a:t>
            </a:r>
            <a:r>
              <a:rPr lang="en-US" sz="3200" b="1" cap="small" dirty="0"/>
              <a:t>Lord</a:t>
            </a:r>
            <a:r>
              <a:rPr lang="en-US" sz="3200" b="1" dirty="0"/>
              <a:t>’s sight. He followed the example of Jeroboam son of </a:t>
            </a:r>
            <a:r>
              <a:rPr lang="en-US" sz="3200" b="1" dirty="0" err="1"/>
              <a:t>Nebat</a:t>
            </a:r>
            <a:r>
              <a:rPr lang="en-US" sz="3200" b="1" dirty="0"/>
              <a:t>, continuing the sins that Jeroboam had led Israel to commit.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098" name="AutoShape 2" descr="Image result for chairs"/>
          <p:cNvSpPr>
            <a:spLocks noChangeAspect="1" noChangeArrowheads="1"/>
          </p:cNvSpPr>
          <p:nvPr/>
        </p:nvSpPr>
        <p:spPr bwMode="auto">
          <a:xfrm>
            <a:off x="155575" y="-1744663"/>
            <a:ext cx="6991350" cy="36385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100" name="AutoShape 4" descr="Image result for chairs"/>
          <p:cNvSpPr>
            <a:spLocks noChangeAspect="1" noChangeArrowheads="1"/>
          </p:cNvSpPr>
          <p:nvPr/>
        </p:nvSpPr>
        <p:spPr bwMode="auto">
          <a:xfrm>
            <a:off x="155575" y="-1744663"/>
            <a:ext cx="6991350" cy="36385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102" name="AutoShape 6" descr="Image result for chairs"/>
          <p:cNvSpPr>
            <a:spLocks noChangeAspect="1" noChangeArrowheads="1"/>
          </p:cNvSpPr>
          <p:nvPr/>
        </p:nvSpPr>
        <p:spPr bwMode="auto">
          <a:xfrm>
            <a:off x="155575" y="-1744663"/>
            <a:ext cx="6991350" cy="36385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104" name="Picture 8" descr="Image result for chairs in a row"/>
          <p:cNvPicPr>
            <a:picLocks noChangeAspect="1" noChangeArrowheads="1"/>
          </p:cNvPicPr>
          <p:nvPr/>
        </p:nvPicPr>
        <p:blipFill>
          <a:blip r:embed="rId2" cstate="print">
            <a:lum bright="55000" contrast="-55000"/>
          </a:blip>
          <a:srcRect/>
          <a:stretch>
            <a:fillRect/>
          </a:stretch>
        </p:blipFill>
        <p:spPr bwMode="auto">
          <a:xfrm>
            <a:off x="0" y="0"/>
            <a:ext cx="9144000" cy="6858000"/>
          </a:xfrm>
          <a:prstGeom prst="rect">
            <a:avLst/>
          </a:prstGeom>
          <a:noFill/>
        </p:spPr>
      </p:pic>
      <p:sp>
        <p:nvSpPr>
          <p:cNvPr id="10" name="TextBox 9"/>
          <p:cNvSpPr txBox="1"/>
          <p:nvPr/>
        </p:nvSpPr>
        <p:spPr>
          <a:xfrm>
            <a:off x="395536" y="260648"/>
            <a:ext cx="8352928" cy="1077218"/>
          </a:xfrm>
          <a:prstGeom prst="rect">
            <a:avLst/>
          </a:prstGeom>
          <a:noFill/>
        </p:spPr>
        <p:txBody>
          <a:bodyPr wrap="square" rtlCol="0">
            <a:spAutoFit/>
          </a:bodyPr>
          <a:lstStyle/>
          <a:p>
            <a:r>
              <a:rPr lang="en-AU" sz="4400" dirty="0" smtClean="0">
                <a:latin typeface="Gotham Bold" pitchFamily="2" charset="0"/>
                <a:cs typeface="Aharoni" pitchFamily="2" charset="-79"/>
              </a:rPr>
              <a:t>2 Kings 13:11  - </a:t>
            </a:r>
            <a:r>
              <a:rPr lang="en-AU" sz="4400" dirty="0" err="1" smtClean="0">
                <a:latin typeface="Gotham Bold" pitchFamily="2" charset="0"/>
                <a:cs typeface="Aharoni" pitchFamily="2" charset="-79"/>
              </a:rPr>
              <a:t>Jehoash</a:t>
            </a:r>
            <a:endParaRPr lang="en-AU" sz="4400" dirty="0" smtClean="0">
              <a:latin typeface="Gotham Bold" pitchFamily="2" charset="0"/>
              <a:cs typeface="Aharoni" pitchFamily="2" charset="-79"/>
            </a:endParaRPr>
          </a:p>
          <a:p>
            <a:r>
              <a:rPr lang="en-AU" sz="2000" i="1" dirty="0" smtClean="0">
                <a:cs typeface="Aharoni" pitchFamily="2" charset="-79"/>
              </a:rPr>
              <a:t>New Living Translation</a:t>
            </a:r>
            <a:endParaRPr lang="en-US" sz="2000" i="1" dirty="0">
              <a:cs typeface="Aharoni" pitchFamily="2" charset="-79"/>
            </a:endParaRPr>
          </a:p>
        </p:txBody>
      </p:sp>
      <p:cxnSp>
        <p:nvCxnSpPr>
          <p:cNvPr id="13" name="Straight Connector 12"/>
          <p:cNvCxnSpPr/>
          <p:nvPr/>
        </p:nvCxnSpPr>
        <p:spPr>
          <a:xfrm>
            <a:off x="467544" y="1412776"/>
            <a:ext cx="8208912" cy="0"/>
          </a:xfrm>
          <a:prstGeom prst="line">
            <a:avLst/>
          </a:prstGeom>
          <a:ln w="22225">
            <a:solidFill>
              <a:schemeClr val="tx1">
                <a:alpha val="85000"/>
              </a:schemeClr>
            </a:solidFill>
          </a:ln>
          <a:effectLst>
            <a:outerShdw blurRad="38100" dist="12700" dir="5400000" algn="ctr" rotWithShape="0">
              <a:schemeClr val="tx1">
                <a:lumMod val="50000"/>
                <a:lumOff val="50000"/>
              </a:schemeClr>
            </a:outerShdw>
          </a:effectLst>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67544" y="1772816"/>
            <a:ext cx="8208912" cy="1569660"/>
          </a:xfrm>
          <a:prstGeom prst="rect">
            <a:avLst/>
          </a:prstGeom>
          <a:noFill/>
        </p:spPr>
        <p:txBody>
          <a:bodyPr wrap="square" rtlCol="0">
            <a:spAutoFit/>
          </a:bodyPr>
          <a:lstStyle/>
          <a:p>
            <a:r>
              <a:rPr lang="en-US" sz="3200" b="1" dirty="0"/>
              <a:t>But he did what was evil in the Lord’s sight. He refused to turn from the sins that Jeroboam son of </a:t>
            </a:r>
            <a:r>
              <a:rPr lang="en-US" sz="3200" b="1" dirty="0" err="1"/>
              <a:t>Nebat</a:t>
            </a:r>
            <a:r>
              <a:rPr lang="en-US" sz="3200" b="1" dirty="0"/>
              <a:t> had led Israel to commit.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098" name="AutoShape 2" descr="Image result for chairs"/>
          <p:cNvSpPr>
            <a:spLocks noChangeAspect="1" noChangeArrowheads="1"/>
          </p:cNvSpPr>
          <p:nvPr/>
        </p:nvSpPr>
        <p:spPr bwMode="auto">
          <a:xfrm>
            <a:off x="155575" y="-1744663"/>
            <a:ext cx="6991350" cy="36385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100" name="AutoShape 4" descr="Image result for chairs"/>
          <p:cNvSpPr>
            <a:spLocks noChangeAspect="1" noChangeArrowheads="1"/>
          </p:cNvSpPr>
          <p:nvPr/>
        </p:nvSpPr>
        <p:spPr bwMode="auto">
          <a:xfrm>
            <a:off x="155575" y="-1744663"/>
            <a:ext cx="6991350" cy="36385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102" name="AutoShape 6" descr="Image result for chairs"/>
          <p:cNvSpPr>
            <a:spLocks noChangeAspect="1" noChangeArrowheads="1"/>
          </p:cNvSpPr>
          <p:nvPr/>
        </p:nvSpPr>
        <p:spPr bwMode="auto">
          <a:xfrm>
            <a:off x="155575" y="-1744663"/>
            <a:ext cx="6991350" cy="36385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104" name="Picture 8" descr="Image result for chairs in a row"/>
          <p:cNvPicPr>
            <a:picLocks noChangeAspect="1" noChangeArrowheads="1"/>
          </p:cNvPicPr>
          <p:nvPr/>
        </p:nvPicPr>
        <p:blipFill>
          <a:blip r:embed="rId2" cstate="print">
            <a:lum bright="55000" contrast="-55000"/>
          </a:blip>
          <a:srcRect/>
          <a:stretch>
            <a:fillRect/>
          </a:stretch>
        </p:blipFill>
        <p:spPr bwMode="auto">
          <a:xfrm>
            <a:off x="0" y="0"/>
            <a:ext cx="9144000" cy="6858000"/>
          </a:xfrm>
          <a:prstGeom prst="rect">
            <a:avLst/>
          </a:prstGeom>
          <a:noFill/>
        </p:spPr>
      </p:pic>
      <p:sp>
        <p:nvSpPr>
          <p:cNvPr id="10" name="TextBox 9"/>
          <p:cNvSpPr txBox="1"/>
          <p:nvPr/>
        </p:nvSpPr>
        <p:spPr>
          <a:xfrm>
            <a:off x="395536" y="260648"/>
            <a:ext cx="8352928" cy="1077218"/>
          </a:xfrm>
          <a:prstGeom prst="rect">
            <a:avLst/>
          </a:prstGeom>
          <a:noFill/>
        </p:spPr>
        <p:txBody>
          <a:bodyPr wrap="square" rtlCol="0">
            <a:spAutoFit/>
          </a:bodyPr>
          <a:lstStyle/>
          <a:p>
            <a:r>
              <a:rPr lang="en-AU" sz="4400" dirty="0" smtClean="0">
                <a:latin typeface="Gotham Bold" pitchFamily="2" charset="0"/>
                <a:cs typeface="Aharoni" pitchFamily="2" charset="-79"/>
              </a:rPr>
              <a:t>2 Kings 14:24  - </a:t>
            </a:r>
            <a:r>
              <a:rPr lang="en-AU" sz="4400" dirty="0" err="1" smtClean="0">
                <a:latin typeface="Gotham Bold" pitchFamily="2" charset="0"/>
                <a:cs typeface="Aharoni" pitchFamily="2" charset="-79"/>
              </a:rPr>
              <a:t>Jereboam</a:t>
            </a:r>
            <a:r>
              <a:rPr lang="en-AU" sz="4400" dirty="0" smtClean="0">
                <a:latin typeface="Gotham Bold" pitchFamily="2" charset="0"/>
                <a:cs typeface="Aharoni" pitchFamily="2" charset="-79"/>
              </a:rPr>
              <a:t> II</a:t>
            </a:r>
          </a:p>
          <a:p>
            <a:r>
              <a:rPr lang="en-AU" sz="2000" i="1" dirty="0" smtClean="0">
                <a:cs typeface="Aharoni" pitchFamily="2" charset="-79"/>
              </a:rPr>
              <a:t>New Living Translation</a:t>
            </a:r>
            <a:endParaRPr lang="en-US" sz="2000" i="1" dirty="0">
              <a:cs typeface="Aharoni" pitchFamily="2" charset="-79"/>
            </a:endParaRPr>
          </a:p>
        </p:txBody>
      </p:sp>
      <p:cxnSp>
        <p:nvCxnSpPr>
          <p:cNvPr id="13" name="Straight Connector 12"/>
          <p:cNvCxnSpPr/>
          <p:nvPr/>
        </p:nvCxnSpPr>
        <p:spPr>
          <a:xfrm>
            <a:off x="467544" y="1412776"/>
            <a:ext cx="8208912" cy="0"/>
          </a:xfrm>
          <a:prstGeom prst="line">
            <a:avLst/>
          </a:prstGeom>
          <a:ln w="22225">
            <a:solidFill>
              <a:schemeClr val="tx1">
                <a:alpha val="85000"/>
              </a:schemeClr>
            </a:solidFill>
          </a:ln>
          <a:effectLst>
            <a:outerShdw blurRad="38100" dist="12700" dir="5400000" algn="ctr" rotWithShape="0">
              <a:schemeClr val="tx1">
                <a:lumMod val="50000"/>
                <a:lumOff val="50000"/>
              </a:schemeClr>
            </a:outerShdw>
          </a:effectLst>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67544" y="1772816"/>
            <a:ext cx="8208912" cy="1569660"/>
          </a:xfrm>
          <a:prstGeom prst="rect">
            <a:avLst/>
          </a:prstGeom>
          <a:noFill/>
        </p:spPr>
        <p:txBody>
          <a:bodyPr wrap="square" rtlCol="0">
            <a:spAutoFit/>
          </a:bodyPr>
          <a:lstStyle/>
          <a:p>
            <a:r>
              <a:rPr lang="en-US" sz="3200" b="1" dirty="0"/>
              <a:t>He did what was evil in the Lord’s sight. He refused to turn from the sins that Jeroboam son of </a:t>
            </a:r>
            <a:r>
              <a:rPr lang="en-US" sz="3200" b="1" dirty="0" err="1"/>
              <a:t>Nebat</a:t>
            </a:r>
            <a:r>
              <a:rPr lang="en-US" sz="3200" b="1" dirty="0"/>
              <a:t> had led Israel to commit.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098" name="AutoShape 2" descr="Image result for chairs"/>
          <p:cNvSpPr>
            <a:spLocks noChangeAspect="1" noChangeArrowheads="1"/>
          </p:cNvSpPr>
          <p:nvPr/>
        </p:nvSpPr>
        <p:spPr bwMode="auto">
          <a:xfrm>
            <a:off x="155575" y="-1744663"/>
            <a:ext cx="6991350" cy="36385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100" name="AutoShape 4" descr="Image result for chairs"/>
          <p:cNvSpPr>
            <a:spLocks noChangeAspect="1" noChangeArrowheads="1"/>
          </p:cNvSpPr>
          <p:nvPr/>
        </p:nvSpPr>
        <p:spPr bwMode="auto">
          <a:xfrm>
            <a:off x="155575" y="-1744663"/>
            <a:ext cx="6991350" cy="36385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102" name="AutoShape 6" descr="Image result for chairs"/>
          <p:cNvSpPr>
            <a:spLocks noChangeAspect="1" noChangeArrowheads="1"/>
          </p:cNvSpPr>
          <p:nvPr/>
        </p:nvSpPr>
        <p:spPr bwMode="auto">
          <a:xfrm>
            <a:off x="155575" y="-1744663"/>
            <a:ext cx="6991350" cy="36385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104" name="Picture 8" descr="Image result for chairs in a row"/>
          <p:cNvPicPr>
            <a:picLocks noChangeAspect="1" noChangeArrowheads="1"/>
          </p:cNvPicPr>
          <p:nvPr/>
        </p:nvPicPr>
        <p:blipFill>
          <a:blip r:embed="rId2" cstate="print">
            <a:lum bright="55000" contrast="-55000"/>
          </a:blip>
          <a:srcRect/>
          <a:stretch>
            <a:fillRect/>
          </a:stretch>
        </p:blipFill>
        <p:spPr bwMode="auto">
          <a:xfrm>
            <a:off x="0" y="0"/>
            <a:ext cx="9144000" cy="6858000"/>
          </a:xfrm>
          <a:prstGeom prst="rect">
            <a:avLst/>
          </a:prstGeom>
          <a:noFill/>
        </p:spPr>
      </p:pic>
      <p:sp>
        <p:nvSpPr>
          <p:cNvPr id="10" name="TextBox 9"/>
          <p:cNvSpPr txBox="1"/>
          <p:nvPr/>
        </p:nvSpPr>
        <p:spPr>
          <a:xfrm>
            <a:off x="395536" y="260648"/>
            <a:ext cx="8352928" cy="1077218"/>
          </a:xfrm>
          <a:prstGeom prst="rect">
            <a:avLst/>
          </a:prstGeom>
          <a:noFill/>
        </p:spPr>
        <p:txBody>
          <a:bodyPr wrap="square" rtlCol="0">
            <a:spAutoFit/>
          </a:bodyPr>
          <a:lstStyle/>
          <a:p>
            <a:r>
              <a:rPr lang="en-AU" sz="4400" dirty="0" smtClean="0">
                <a:latin typeface="Gotham Bold" pitchFamily="2" charset="0"/>
                <a:cs typeface="Aharoni" pitchFamily="2" charset="-79"/>
              </a:rPr>
              <a:t>2 Kings 15:9  - Zechariah</a:t>
            </a:r>
          </a:p>
          <a:p>
            <a:r>
              <a:rPr lang="en-AU" sz="2000" i="1" dirty="0" smtClean="0">
                <a:cs typeface="Aharoni" pitchFamily="2" charset="-79"/>
              </a:rPr>
              <a:t>New Living Translation</a:t>
            </a:r>
            <a:endParaRPr lang="en-US" sz="2000" i="1" dirty="0">
              <a:cs typeface="Aharoni" pitchFamily="2" charset="-79"/>
            </a:endParaRPr>
          </a:p>
        </p:txBody>
      </p:sp>
      <p:cxnSp>
        <p:nvCxnSpPr>
          <p:cNvPr id="13" name="Straight Connector 12"/>
          <p:cNvCxnSpPr/>
          <p:nvPr/>
        </p:nvCxnSpPr>
        <p:spPr>
          <a:xfrm>
            <a:off x="467544" y="1412776"/>
            <a:ext cx="8208912" cy="0"/>
          </a:xfrm>
          <a:prstGeom prst="line">
            <a:avLst/>
          </a:prstGeom>
          <a:ln w="22225">
            <a:solidFill>
              <a:schemeClr val="tx1">
                <a:alpha val="85000"/>
              </a:schemeClr>
            </a:solidFill>
          </a:ln>
          <a:effectLst>
            <a:outerShdw blurRad="38100" dist="12700" dir="5400000" algn="ctr" rotWithShape="0">
              <a:schemeClr val="tx1">
                <a:lumMod val="50000"/>
                <a:lumOff val="50000"/>
              </a:schemeClr>
            </a:outerShdw>
          </a:effectLst>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67544" y="1772816"/>
            <a:ext cx="8208912" cy="2062103"/>
          </a:xfrm>
          <a:prstGeom prst="rect">
            <a:avLst/>
          </a:prstGeom>
          <a:noFill/>
        </p:spPr>
        <p:txBody>
          <a:bodyPr wrap="square" rtlCol="0">
            <a:spAutoFit/>
          </a:bodyPr>
          <a:lstStyle/>
          <a:p>
            <a:r>
              <a:rPr lang="en-US" sz="3200" b="1" dirty="0"/>
              <a:t>Zechariah did what was evil in the Lord’s sight, as his ancestors had done. He refused to turn from the sins that Jeroboam son of </a:t>
            </a:r>
            <a:r>
              <a:rPr lang="en-US" sz="3200" b="1" dirty="0" err="1"/>
              <a:t>Nebat</a:t>
            </a:r>
            <a:r>
              <a:rPr lang="en-US" sz="3200" b="1" dirty="0"/>
              <a:t> had led Israel to commit.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098" name="AutoShape 2" descr="Image result for chairs"/>
          <p:cNvSpPr>
            <a:spLocks noChangeAspect="1" noChangeArrowheads="1"/>
          </p:cNvSpPr>
          <p:nvPr/>
        </p:nvSpPr>
        <p:spPr bwMode="auto">
          <a:xfrm>
            <a:off x="155575" y="-1744663"/>
            <a:ext cx="6991350" cy="36385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100" name="AutoShape 4" descr="Image result for chairs"/>
          <p:cNvSpPr>
            <a:spLocks noChangeAspect="1" noChangeArrowheads="1"/>
          </p:cNvSpPr>
          <p:nvPr/>
        </p:nvSpPr>
        <p:spPr bwMode="auto">
          <a:xfrm>
            <a:off x="155575" y="-1744663"/>
            <a:ext cx="6991350" cy="36385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102" name="AutoShape 6" descr="Image result for chairs"/>
          <p:cNvSpPr>
            <a:spLocks noChangeAspect="1" noChangeArrowheads="1"/>
          </p:cNvSpPr>
          <p:nvPr/>
        </p:nvSpPr>
        <p:spPr bwMode="auto">
          <a:xfrm>
            <a:off x="155575" y="-1744663"/>
            <a:ext cx="6991350" cy="36385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104" name="Picture 8" descr="Image result for chairs in a row"/>
          <p:cNvPicPr>
            <a:picLocks noChangeAspect="1" noChangeArrowheads="1"/>
          </p:cNvPicPr>
          <p:nvPr/>
        </p:nvPicPr>
        <p:blipFill>
          <a:blip r:embed="rId2" cstate="print">
            <a:lum bright="55000" contrast="-55000"/>
          </a:blip>
          <a:srcRect/>
          <a:stretch>
            <a:fillRect/>
          </a:stretch>
        </p:blipFill>
        <p:spPr bwMode="auto">
          <a:xfrm>
            <a:off x="0" y="0"/>
            <a:ext cx="9144000" cy="6858000"/>
          </a:xfrm>
          <a:prstGeom prst="rect">
            <a:avLst/>
          </a:prstGeom>
          <a:noFill/>
        </p:spPr>
      </p:pic>
      <p:sp>
        <p:nvSpPr>
          <p:cNvPr id="10" name="TextBox 9"/>
          <p:cNvSpPr txBox="1"/>
          <p:nvPr/>
        </p:nvSpPr>
        <p:spPr>
          <a:xfrm>
            <a:off x="395536" y="260648"/>
            <a:ext cx="8352928" cy="1077218"/>
          </a:xfrm>
          <a:prstGeom prst="rect">
            <a:avLst/>
          </a:prstGeom>
          <a:noFill/>
        </p:spPr>
        <p:txBody>
          <a:bodyPr wrap="square" rtlCol="0">
            <a:spAutoFit/>
          </a:bodyPr>
          <a:lstStyle/>
          <a:p>
            <a:r>
              <a:rPr lang="en-AU" sz="4400" dirty="0" smtClean="0">
                <a:latin typeface="Gotham Bold" pitchFamily="2" charset="0"/>
                <a:cs typeface="Aharoni" pitchFamily="2" charset="-79"/>
              </a:rPr>
              <a:t>2 Kings 15:9  - Zechariah</a:t>
            </a:r>
          </a:p>
          <a:p>
            <a:r>
              <a:rPr lang="en-AU" sz="2000" i="1" dirty="0" smtClean="0">
                <a:cs typeface="Aharoni" pitchFamily="2" charset="-79"/>
              </a:rPr>
              <a:t>New Living Translation</a:t>
            </a:r>
            <a:endParaRPr lang="en-US" sz="2000" i="1" dirty="0">
              <a:cs typeface="Aharoni" pitchFamily="2" charset="-79"/>
            </a:endParaRPr>
          </a:p>
        </p:txBody>
      </p:sp>
      <p:cxnSp>
        <p:nvCxnSpPr>
          <p:cNvPr id="13" name="Straight Connector 12"/>
          <p:cNvCxnSpPr/>
          <p:nvPr/>
        </p:nvCxnSpPr>
        <p:spPr>
          <a:xfrm>
            <a:off x="467544" y="1412776"/>
            <a:ext cx="8208912" cy="0"/>
          </a:xfrm>
          <a:prstGeom prst="line">
            <a:avLst/>
          </a:prstGeom>
          <a:ln w="22225">
            <a:solidFill>
              <a:schemeClr val="tx1">
                <a:alpha val="85000"/>
              </a:schemeClr>
            </a:solidFill>
          </a:ln>
          <a:effectLst>
            <a:outerShdw blurRad="38100" dist="12700" dir="5400000" algn="ctr" rotWithShape="0">
              <a:schemeClr val="tx1">
                <a:lumMod val="50000"/>
                <a:lumOff val="50000"/>
              </a:schemeClr>
            </a:outerShdw>
          </a:effectLst>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67544" y="1772816"/>
            <a:ext cx="8208912" cy="2062103"/>
          </a:xfrm>
          <a:prstGeom prst="rect">
            <a:avLst/>
          </a:prstGeom>
          <a:noFill/>
        </p:spPr>
        <p:txBody>
          <a:bodyPr wrap="square" rtlCol="0">
            <a:spAutoFit/>
          </a:bodyPr>
          <a:lstStyle/>
          <a:p>
            <a:r>
              <a:rPr lang="en-US" sz="3200" b="1" dirty="0"/>
              <a:t>Zechariah did what was evil in the Lord’s sight, as his ancestors had done. He refused to turn from the sins that Jeroboam son of </a:t>
            </a:r>
            <a:r>
              <a:rPr lang="en-US" sz="3200" b="1" dirty="0" err="1"/>
              <a:t>Nebat</a:t>
            </a:r>
            <a:r>
              <a:rPr lang="en-US" sz="3200" b="1" dirty="0"/>
              <a:t> had led Israel to commit.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098" name="AutoShape 2" descr="Image result for chairs"/>
          <p:cNvSpPr>
            <a:spLocks noChangeAspect="1" noChangeArrowheads="1"/>
          </p:cNvSpPr>
          <p:nvPr/>
        </p:nvSpPr>
        <p:spPr bwMode="auto">
          <a:xfrm>
            <a:off x="155575" y="-1744663"/>
            <a:ext cx="6991350" cy="36385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100" name="AutoShape 4" descr="Image result for chairs"/>
          <p:cNvSpPr>
            <a:spLocks noChangeAspect="1" noChangeArrowheads="1"/>
          </p:cNvSpPr>
          <p:nvPr/>
        </p:nvSpPr>
        <p:spPr bwMode="auto">
          <a:xfrm>
            <a:off x="155575" y="-1744663"/>
            <a:ext cx="6991350" cy="36385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102" name="AutoShape 6" descr="Image result for chairs"/>
          <p:cNvSpPr>
            <a:spLocks noChangeAspect="1" noChangeArrowheads="1"/>
          </p:cNvSpPr>
          <p:nvPr/>
        </p:nvSpPr>
        <p:spPr bwMode="auto">
          <a:xfrm>
            <a:off x="155575" y="-1744663"/>
            <a:ext cx="6991350" cy="36385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104" name="Picture 8" descr="Image result for chairs in a row"/>
          <p:cNvPicPr>
            <a:picLocks noChangeAspect="1" noChangeArrowheads="1"/>
          </p:cNvPicPr>
          <p:nvPr/>
        </p:nvPicPr>
        <p:blipFill>
          <a:blip r:embed="rId2" cstate="print">
            <a:lum bright="55000" contrast="-55000"/>
          </a:blip>
          <a:srcRect/>
          <a:stretch>
            <a:fillRect/>
          </a:stretch>
        </p:blipFill>
        <p:spPr bwMode="auto">
          <a:xfrm>
            <a:off x="0" y="0"/>
            <a:ext cx="9144000" cy="6858000"/>
          </a:xfrm>
          <a:prstGeom prst="rect">
            <a:avLst/>
          </a:prstGeom>
          <a:noFill/>
        </p:spPr>
      </p:pic>
      <p:sp>
        <p:nvSpPr>
          <p:cNvPr id="10" name="TextBox 9"/>
          <p:cNvSpPr txBox="1"/>
          <p:nvPr/>
        </p:nvSpPr>
        <p:spPr>
          <a:xfrm>
            <a:off x="395536" y="260648"/>
            <a:ext cx="8352928" cy="1077218"/>
          </a:xfrm>
          <a:prstGeom prst="rect">
            <a:avLst/>
          </a:prstGeom>
          <a:noFill/>
        </p:spPr>
        <p:txBody>
          <a:bodyPr wrap="square" rtlCol="0">
            <a:spAutoFit/>
          </a:bodyPr>
          <a:lstStyle/>
          <a:p>
            <a:r>
              <a:rPr lang="en-AU" sz="4400" dirty="0" smtClean="0">
                <a:latin typeface="Gotham Bold" pitchFamily="2" charset="0"/>
                <a:cs typeface="Aharoni" pitchFamily="2" charset="-79"/>
              </a:rPr>
              <a:t>Hebrews 12:1-3</a:t>
            </a:r>
          </a:p>
          <a:p>
            <a:r>
              <a:rPr lang="en-AU" sz="2000" i="1" dirty="0" smtClean="0">
                <a:cs typeface="Aharoni" pitchFamily="2" charset="-79"/>
              </a:rPr>
              <a:t>New Living Translation</a:t>
            </a:r>
            <a:endParaRPr lang="en-US" sz="2000" i="1" dirty="0">
              <a:cs typeface="Aharoni" pitchFamily="2" charset="-79"/>
            </a:endParaRPr>
          </a:p>
        </p:txBody>
      </p:sp>
      <p:cxnSp>
        <p:nvCxnSpPr>
          <p:cNvPr id="13" name="Straight Connector 12"/>
          <p:cNvCxnSpPr/>
          <p:nvPr/>
        </p:nvCxnSpPr>
        <p:spPr>
          <a:xfrm>
            <a:off x="467544" y="1412776"/>
            <a:ext cx="8208912" cy="0"/>
          </a:xfrm>
          <a:prstGeom prst="line">
            <a:avLst/>
          </a:prstGeom>
          <a:ln w="22225">
            <a:solidFill>
              <a:schemeClr val="tx1">
                <a:alpha val="85000"/>
              </a:schemeClr>
            </a:solidFill>
          </a:ln>
          <a:effectLst>
            <a:outerShdw blurRad="38100" dist="12700" dir="5400000" algn="ctr" rotWithShape="0">
              <a:schemeClr val="tx1">
                <a:lumMod val="50000"/>
                <a:lumOff val="50000"/>
              </a:schemeClr>
            </a:outerShdw>
          </a:effectLst>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67544" y="1772816"/>
            <a:ext cx="8208912" cy="3046988"/>
          </a:xfrm>
          <a:prstGeom prst="rect">
            <a:avLst/>
          </a:prstGeom>
          <a:noFill/>
        </p:spPr>
        <p:txBody>
          <a:bodyPr wrap="square" rtlCol="0">
            <a:spAutoFit/>
          </a:bodyPr>
          <a:lstStyle/>
          <a:p>
            <a:r>
              <a:rPr lang="en-US" sz="3200" b="1" dirty="0"/>
              <a:t>Therefore, since we are surrounded by such a huge crowd of witnesses to the life of faith, let us strip off every weight that slows us down, especially the sin that so easily trips us up. And let us run with endurance the race God has set before us.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098" name="AutoShape 2" descr="Image result for chairs"/>
          <p:cNvSpPr>
            <a:spLocks noChangeAspect="1" noChangeArrowheads="1"/>
          </p:cNvSpPr>
          <p:nvPr/>
        </p:nvSpPr>
        <p:spPr bwMode="auto">
          <a:xfrm>
            <a:off x="155575" y="-1744663"/>
            <a:ext cx="6991350" cy="36385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100" name="AutoShape 4" descr="Image result for chairs"/>
          <p:cNvSpPr>
            <a:spLocks noChangeAspect="1" noChangeArrowheads="1"/>
          </p:cNvSpPr>
          <p:nvPr/>
        </p:nvSpPr>
        <p:spPr bwMode="auto">
          <a:xfrm>
            <a:off x="155575" y="-1744663"/>
            <a:ext cx="6991350" cy="36385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102" name="AutoShape 6" descr="Image result for chairs"/>
          <p:cNvSpPr>
            <a:spLocks noChangeAspect="1" noChangeArrowheads="1"/>
          </p:cNvSpPr>
          <p:nvPr/>
        </p:nvSpPr>
        <p:spPr bwMode="auto">
          <a:xfrm>
            <a:off x="155575" y="-1744663"/>
            <a:ext cx="6991350" cy="36385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104" name="Picture 8" descr="Image result for chairs in a row"/>
          <p:cNvPicPr>
            <a:picLocks noChangeAspect="1" noChangeArrowheads="1"/>
          </p:cNvPicPr>
          <p:nvPr/>
        </p:nvPicPr>
        <p:blipFill>
          <a:blip r:embed="rId2" cstate="print">
            <a:lum bright="55000" contrast="-55000"/>
          </a:blip>
          <a:srcRect/>
          <a:stretch>
            <a:fillRect/>
          </a:stretch>
        </p:blipFill>
        <p:spPr bwMode="auto">
          <a:xfrm>
            <a:off x="0" y="0"/>
            <a:ext cx="9144000" cy="6858000"/>
          </a:xfrm>
          <a:prstGeom prst="rect">
            <a:avLst/>
          </a:prstGeom>
          <a:noFill/>
        </p:spPr>
      </p:pic>
      <p:sp>
        <p:nvSpPr>
          <p:cNvPr id="10" name="TextBox 9"/>
          <p:cNvSpPr txBox="1"/>
          <p:nvPr/>
        </p:nvSpPr>
        <p:spPr>
          <a:xfrm>
            <a:off x="395536" y="260648"/>
            <a:ext cx="8352928" cy="1077218"/>
          </a:xfrm>
          <a:prstGeom prst="rect">
            <a:avLst/>
          </a:prstGeom>
          <a:noFill/>
        </p:spPr>
        <p:txBody>
          <a:bodyPr wrap="square" rtlCol="0">
            <a:spAutoFit/>
          </a:bodyPr>
          <a:lstStyle/>
          <a:p>
            <a:r>
              <a:rPr lang="en-AU" sz="4400" dirty="0" smtClean="0">
                <a:latin typeface="Gotham Bold" pitchFamily="2" charset="0"/>
                <a:cs typeface="Aharoni" pitchFamily="2" charset="-79"/>
              </a:rPr>
              <a:t>Hebrews 12:1-3</a:t>
            </a:r>
          </a:p>
          <a:p>
            <a:r>
              <a:rPr lang="en-AU" sz="2000" i="1" dirty="0" smtClean="0">
                <a:cs typeface="Aharoni" pitchFamily="2" charset="-79"/>
              </a:rPr>
              <a:t>New Living Translation</a:t>
            </a:r>
            <a:endParaRPr lang="en-US" sz="2000" i="1" dirty="0">
              <a:cs typeface="Aharoni" pitchFamily="2" charset="-79"/>
            </a:endParaRPr>
          </a:p>
        </p:txBody>
      </p:sp>
      <p:cxnSp>
        <p:nvCxnSpPr>
          <p:cNvPr id="13" name="Straight Connector 12"/>
          <p:cNvCxnSpPr/>
          <p:nvPr/>
        </p:nvCxnSpPr>
        <p:spPr>
          <a:xfrm>
            <a:off x="467544" y="1412776"/>
            <a:ext cx="8208912" cy="0"/>
          </a:xfrm>
          <a:prstGeom prst="line">
            <a:avLst/>
          </a:prstGeom>
          <a:ln w="22225">
            <a:solidFill>
              <a:schemeClr val="tx1">
                <a:alpha val="85000"/>
              </a:schemeClr>
            </a:solidFill>
          </a:ln>
          <a:effectLst>
            <a:outerShdw blurRad="38100" dist="12700" dir="5400000" algn="ctr" rotWithShape="0">
              <a:schemeClr val="tx1">
                <a:lumMod val="50000"/>
                <a:lumOff val="50000"/>
              </a:schemeClr>
            </a:outerShdw>
          </a:effectLst>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67544" y="1772816"/>
            <a:ext cx="8208912" cy="4524315"/>
          </a:xfrm>
          <a:prstGeom prst="rect">
            <a:avLst/>
          </a:prstGeom>
          <a:noFill/>
        </p:spPr>
        <p:txBody>
          <a:bodyPr wrap="square" rtlCol="0">
            <a:spAutoFit/>
          </a:bodyPr>
          <a:lstStyle/>
          <a:p>
            <a:r>
              <a:rPr lang="en-US" sz="3200" b="1" baseline="30000" dirty="0"/>
              <a:t>2 </a:t>
            </a:r>
            <a:r>
              <a:rPr lang="en-US" sz="3200" b="1" dirty="0"/>
              <a:t>We do this by keeping our eyes on Jesus, the champion who initiates and perfects our faith. Because of the joy awaiting him, he endured the cross, disregarding its shame. Now he is seated in the place of honor beside God’s throne. Think of all the hostility he endured from sinful people; then you won’t become weary and give up.</a:t>
            </a:r>
          </a:p>
          <a:p>
            <a:endParaRPr lang="en-US" sz="3200" b="1"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098" name="AutoShape 2" descr="Image result for chairs"/>
          <p:cNvSpPr>
            <a:spLocks noChangeAspect="1" noChangeArrowheads="1"/>
          </p:cNvSpPr>
          <p:nvPr/>
        </p:nvSpPr>
        <p:spPr bwMode="auto">
          <a:xfrm>
            <a:off x="155575" y="-1744663"/>
            <a:ext cx="6991350" cy="36385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100" name="AutoShape 4" descr="Image result for chairs"/>
          <p:cNvSpPr>
            <a:spLocks noChangeAspect="1" noChangeArrowheads="1"/>
          </p:cNvSpPr>
          <p:nvPr/>
        </p:nvSpPr>
        <p:spPr bwMode="auto">
          <a:xfrm>
            <a:off x="155575" y="-1744663"/>
            <a:ext cx="6991350" cy="36385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102" name="AutoShape 6" descr="Image result for chairs"/>
          <p:cNvSpPr>
            <a:spLocks noChangeAspect="1" noChangeArrowheads="1"/>
          </p:cNvSpPr>
          <p:nvPr/>
        </p:nvSpPr>
        <p:spPr bwMode="auto">
          <a:xfrm>
            <a:off x="155575" y="-1744663"/>
            <a:ext cx="6991350" cy="36385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104" name="Picture 8" descr="Image result for chairs in a row"/>
          <p:cNvPicPr>
            <a:picLocks noChangeAspect="1" noChangeArrowheads="1"/>
          </p:cNvPicPr>
          <p:nvPr/>
        </p:nvPicPr>
        <p:blipFill>
          <a:blip r:embed="rId2" cstate="print"/>
          <a:srcRect/>
          <a:stretch>
            <a:fillRect/>
          </a:stretch>
        </p:blipFill>
        <p:spPr bwMode="auto">
          <a:xfrm>
            <a:off x="0" y="1"/>
            <a:ext cx="9144000" cy="6858000"/>
          </a:xfrm>
          <a:prstGeom prst="rect">
            <a:avLst/>
          </a:prstGeom>
          <a:noFill/>
        </p:spPr>
      </p:pic>
      <p:grpSp>
        <p:nvGrpSpPr>
          <p:cNvPr id="4" name="Group 11"/>
          <p:cNvGrpSpPr/>
          <p:nvPr/>
        </p:nvGrpSpPr>
        <p:grpSpPr>
          <a:xfrm>
            <a:off x="0" y="0"/>
            <a:ext cx="5292080" cy="6858000"/>
            <a:chOff x="0" y="0"/>
            <a:chExt cx="5292080" cy="6858000"/>
          </a:xfrm>
        </p:grpSpPr>
        <p:sp>
          <p:nvSpPr>
            <p:cNvPr id="9" name="Right Triangle 8"/>
            <p:cNvSpPr/>
            <p:nvPr/>
          </p:nvSpPr>
          <p:spPr>
            <a:xfrm flipV="1">
              <a:off x="1403648" y="0"/>
              <a:ext cx="3888432" cy="6858000"/>
            </a:xfrm>
            <a:prstGeom prst="rtTriangle">
              <a:avLst/>
            </a:prstGeom>
            <a:solidFill>
              <a:schemeClr val="bg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0" y="0"/>
              <a:ext cx="1403648" cy="6858000"/>
            </a:xfrm>
            <a:prstGeom prst="rect">
              <a:avLst/>
            </a:prstGeom>
            <a:solidFill>
              <a:schemeClr val="bg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323528" y="332656"/>
            <a:ext cx="3528392" cy="2308324"/>
          </a:xfrm>
          <a:prstGeom prst="rect">
            <a:avLst/>
          </a:prstGeom>
          <a:noFill/>
        </p:spPr>
        <p:txBody>
          <a:bodyPr wrap="square" rtlCol="0">
            <a:spAutoFit/>
          </a:bodyPr>
          <a:lstStyle/>
          <a:p>
            <a:r>
              <a:rPr lang="en-AU" sz="4800" dirty="0" smtClean="0">
                <a:solidFill>
                  <a:srgbClr val="2A2718">
                    <a:alpha val="92000"/>
                  </a:srgbClr>
                </a:solidFill>
                <a:latin typeface="Gotham Bold" pitchFamily="2" charset="0"/>
                <a:cs typeface="Aharoni" pitchFamily="2" charset="-79"/>
              </a:rPr>
              <a:t>WHERE WILL YOU SIT?</a:t>
            </a:r>
            <a:endParaRPr lang="en-US" sz="4800" dirty="0">
              <a:solidFill>
                <a:srgbClr val="2A2718">
                  <a:alpha val="92000"/>
                </a:srgbClr>
              </a:solidFill>
              <a:latin typeface="Gotham Bold" pitchFamily="2" charset="0"/>
              <a:cs typeface="Aharoni" pitchFamily="2" charset="-79"/>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098" name="AutoShape 2" descr="Image result for chairs"/>
          <p:cNvSpPr>
            <a:spLocks noChangeAspect="1" noChangeArrowheads="1"/>
          </p:cNvSpPr>
          <p:nvPr/>
        </p:nvSpPr>
        <p:spPr bwMode="auto">
          <a:xfrm>
            <a:off x="155575" y="-1744663"/>
            <a:ext cx="6991350" cy="36385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100" name="AutoShape 4" descr="Image result for chairs"/>
          <p:cNvSpPr>
            <a:spLocks noChangeAspect="1" noChangeArrowheads="1"/>
          </p:cNvSpPr>
          <p:nvPr/>
        </p:nvSpPr>
        <p:spPr bwMode="auto">
          <a:xfrm>
            <a:off x="155575" y="-1744663"/>
            <a:ext cx="6991350" cy="36385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102" name="AutoShape 6" descr="Image result for chairs"/>
          <p:cNvSpPr>
            <a:spLocks noChangeAspect="1" noChangeArrowheads="1"/>
          </p:cNvSpPr>
          <p:nvPr/>
        </p:nvSpPr>
        <p:spPr bwMode="auto">
          <a:xfrm>
            <a:off x="155575" y="-1744663"/>
            <a:ext cx="6991350" cy="36385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104" name="Picture 8" descr="Image result for chairs in a row"/>
          <p:cNvPicPr>
            <a:picLocks noChangeAspect="1" noChangeArrowheads="1"/>
          </p:cNvPicPr>
          <p:nvPr/>
        </p:nvPicPr>
        <p:blipFill>
          <a:blip r:embed="rId2" cstate="print">
            <a:lum bright="55000" contrast="-55000"/>
          </a:blip>
          <a:srcRect/>
          <a:stretch>
            <a:fillRect/>
          </a:stretch>
        </p:blipFill>
        <p:spPr bwMode="auto">
          <a:xfrm>
            <a:off x="0" y="1"/>
            <a:ext cx="9144000" cy="6858000"/>
          </a:xfrm>
          <a:prstGeom prst="rect">
            <a:avLst/>
          </a:prstGeom>
          <a:noFill/>
        </p:spPr>
      </p:pic>
      <p:sp>
        <p:nvSpPr>
          <p:cNvPr id="10" name="TextBox 9"/>
          <p:cNvSpPr txBox="1"/>
          <p:nvPr/>
        </p:nvSpPr>
        <p:spPr>
          <a:xfrm>
            <a:off x="395536" y="260648"/>
            <a:ext cx="8352928" cy="1077218"/>
          </a:xfrm>
          <a:prstGeom prst="rect">
            <a:avLst/>
          </a:prstGeom>
          <a:noFill/>
        </p:spPr>
        <p:txBody>
          <a:bodyPr wrap="square" rtlCol="0">
            <a:spAutoFit/>
          </a:bodyPr>
          <a:lstStyle/>
          <a:p>
            <a:r>
              <a:rPr lang="en-AU" sz="4400" dirty="0" smtClean="0">
                <a:latin typeface="Gotham Bold" pitchFamily="2" charset="0"/>
                <a:cs typeface="Aharoni" pitchFamily="2" charset="-79"/>
              </a:rPr>
              <a:t>Matthew 28:1-5</a:t>
            </a:r>
          </a:p>
          <a:p>
            <a:r>
              <a:rPr lang="en-AU" sz="2000" i="1" dirty="0" smtClean="0">
                <a:cs typeface="Aharoni" pitchFamily="2" charset="-79"/>
              </a:rPr>
              <a:t>New Living Translation</a:t>
            </a:r>
            <a:endParaRPr lang="en-US" sz="2000" i="1" dirty="0">
              <a:cs typeface="Aharoni" pitchFamily="2" charset="-79"/>
            </a:endParaRPr>
          </a:p>
        </p:txBody>
      </p:sp>
      <p:cxnSp>
        <p:nvCxnSpPr>
          <p:cNvPr id="13" name="Straight Connector 12"/>
          <p:cNvCxnSpPr/>
          <p:nvPr/>
        </p:nvCxnSpPr>
        <p:spPr>
          <a:xfrm>
            <a:off x="467544" y="1412776"/>
            <a:ext cx="8208912" cy="0"/>
          </a:xfrm>
          <a:prstGeom prst="line">
            <a:avLst/>
          </a:prstGeom>
          <a:ln w="22225">
            <a:solidFill>
              <a:schemeClr val="tx1">
                <a:alpha val="85000"/>
              </a:schemeClr>
            </a:solidFill>
          </a:ln>
          <a:effectLst>
            <a:outerShdw blurRad="38100" dist="12700" dir="5400000" algn="ctr" rotWithShape="0">
              <a:schemeClr val="tx1">
                <a:lumMod val="50000"/>
                <a:lumOff val="50000"/>
              </a:schemeClr>
            </a:outerShdw>
          </a:effectLst>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67544" y="1772816"/>
            <a:ext cx="8208912" cy="4031873"/>
          </a:xfrm>
          <a:prstGeom prst="rect">
            <a:avLst/>
          </a:prstGeom>
          <a:noFill/>
        </p:spPr>
        <p:txBody>
          <a:bodyPr wrap="square" rtlCol="0">
            <a:spAutoFit/>
          </a:bodyPr>
          <a:lstStyle/>
          <a:p>
            <a:r>
              <a:rPr lang="en-US" sz="3200" b="1" dirty="0"/>
              <a:t>After the Sabbath, at dawn on the first day of the week, Mary Magdalene and the other Mary went to look at the tomb. </a:t>
            </a:r>
            <a:r>
              <a:rPr lang="en-US" sz="3200" b="1" baseline="30000" dirty="0"/>
              <a:t>2</a:t>
            </a:r>
            <a:r>
              <a:rPr lang="en-US" sz="3200" b="1" dirty="0"/>
              <a:t> There was a violent earthquake, for an angel of the Lord came down from heaven and, going to the tomb, rolled back the stone and sat on it. </a:t>
            </a:r>
            <a:r>
              <a:rPr lang="en-US" sz="3200" b="1" baseline="30000" dirty="0"/>
              <a:t>3</a:t>
            </a:r>
            <a:r>
              <a:rPr lang="en-US" sz="3200" b="1" dirty="0"/>
              <a:t> His appearance was like lightning, and his clothes were white as snow. </a:t>
            </a:r>
            <a:endParaRPr lang="en-US" sz="32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098" name="AutoShape 2" descr="Image result for chairs"/>
          <p:cNvSpPr>
            <a:spLocks noChangeAspect="1" noChangeArrowheads="1"/>
          </p:cNvSpPr>
          <p:nvPr/>
        </p:nvSpPr>
        <p:spPr bwMode="auto">
          <a:xfrm>
            <a:off x="155575" y="-1744663"/>
            <a:ext cx="6991350" cy="36385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100" name="AutoShape 4" descr="Image result for chairs"/>
          <p:cNvSpPr>
            <a:spLocks noChangeAspect="1" noChangeArrowheads="1"/>
          </p:cNvSpPr>
          <p:nvPr/>
        </p:nvSpPr>
        <p:spPr bwMode="auto">
          <a:xfrm>
            <a:off x="155575" y="-1744663"/>
            <a:ext cx="6991350" cy="36385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102" name="AutoShape 6" descr="Image result for chairs"/>
          <p:cNvSpPr>
            <a:spLocks noChangeAspect="1" noChangeArrowheads="1"/>
          </p:cNvSpPr>
          <p:nvPr/>
        </p:nvSpPr>
        <p:spPr bwMode="auto">
          <a:xfrm>
            <a:off x="155575" y="-1744663"/>
            <a:ext cx="6991350" cy="36385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104" name="Picture 8" descr="Image result for chairs in a row"/>
          <p:cNvPicPr>
            <a:picLocks noChangeAspect="1" noChangeArrowheads="1"/>
          </p:cNvPicPr>
          <p:nvPr/>
        </p:nvPicPr>
        <p:blipFill>
          <a:blip r:embed="rId2" cstate="print"/>
          <a:srcRect/>
          <a:stretch>
            <a:fillRect/>
          </a:stretch>
        </p:blipFill>
        <p:spPr bwMode="auto">
          <a:xfrm>
            <a:off x="0" y="1"/>
            <a:ext cx="9144000" cy="6858000"/>
          </a:xfrm>
          <a:prstGeom prst="rect">
            <a:avLst/>
          </a:prstGeom>
          <a:noFill/>
        </p:spPr>
      </p:pic>
      <p:grpSp>
        <p:nvGrpSpPr>
          <p:cNvPr id="4" name="Group 11"/>
          <p:cNvGrpSpPr/>
          <p:nvPr/>
        </p:nvGrpSpPr>
        <p:grpSpPr>
          <a:xfrm>
            <a:off x="0" y="0"/>
            <a:ext cx="5292080" cy="6858000"/>
            <a:chOff x="0" y="0"/>
            <a:chExt cx="5292080" cy="6858000"/>
          </a:xfrm>
        </p:grpSpPr>
        <p:sp>
          <p:nvSpPr>
            <p:cNvPr id="9" name="Right Triangle 8"/>
            <p:cNvSpPr/>
            <p:nvPr/>
          </p:nvSpPr>
          <p:spPr>
            <a:xfrm flipV="1">
              <a:off x="1403648" y="0"/>
              <a:ext cx="3888432" cy="6858000"/>
            </a:xfrm>
            <a:prstGeom prst="rtTriangle">
              <a:avLst/>
            </a:prstGeom>
            <a:solidFill>
              <a:schemeClr val="bg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0" y="0"/>
              <a:ext cx="1403648" cy="6858000"/>
            </a:xfrm>
            <a:prstGeom prst="rect">
              <a:avLst/>
            </a:prstGeom>
            <a:solidFill>
              <a:schemeClr val="bg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323528" y="332656"/>
            <a:ext cx="3528392" cy="3431709"/>
          </a:xfrm>
          <a:prstGeom prst="rect">
            <a:avLst/>
          </a:prstGeom>
          <a:noFill/>
        </p:spPr>
        <p:txBody>
          <a:bodyPr wrap="square" rtlCol="0">
            <a:spAutoFit/>
          </a:bodyPr>
          <a:lstStyle/>
          <a:p>
            <a:r>
              <a:rPr lang="en-AU" sz="4000" u="sng" dirty="0" smtClean="0">
                <a:solidFill>
                  <a:srgbClr val="2A2718">
                    <a:alpha val="92000"/>
                  </a:srgbClr>
                </a:solidFill>
                <a:latin typeface="Gotham Bold" pitchFamily="2" charset="0"/>
                <a:cs typeface="Aharoni" pitchFamily="2" charset="-79"/>
              </a:rPr>
              <a:t>Next Week:</a:t>
            </a:r>
          </a:p>
          <a:p>
            <a:pPr>
              <a:spcAft>
                <a:spcPts val="1800"/>
              </a:spcAft>
            </a:pPr>
            <a:r>
              <a:rPr lang="en-AU" sz="5400" dirty="0" smtClean="0">
                <a:solidFill>
                  <a:srgbClr val="2A2718">
                    <a:alpha val="92000"/>
                  </a:srgbClr>
                </a:solidFill>
                <a:latin typeface="Gotham Bold" pitchFamily="2" charset="0"/>
                <a:cs typeface="Aharoni" pitchFamily="2" charset="-79"/>
              </a:rPr>
              <a:t>Part 2 – </a:t>
            </a:r>
          </a:p>
          <a:p>
            <a:r>
              <a:rPr lang="en-AU" sz="5400" dirty="0" smtClean="0">
                <a:solidFill>
                  <a:srgbClr val="2A2718">
                    <a:alpha val="92000"/>
                  </a:srgbClr>
                </a:solidFill>
                <a:latin typeface="Gotham Bold" pitchFamily="2" charset="0"/>
                <a:cs typeface="Aharoni" pitchFamily="2" charset="-79"/>
              </a:rPr>
              <a:t>‘SAVING SEATS’</a:t>
            </a:r>
            <a:endParaRPr lang="en-US" sz="5400" dirty="0">
              <a:solidFill>
                <a:srgbClr val="2A2718">
                  <a:alpha val="92000"/>
                </a:srgbClr>
              </a:solidFill>
              <a:latin typeface="Gotham Bold" pitchFamily="2" charset="0"/>
              <a:cs typeface="Aharoni" pitchFamily="2" charset="-79"/>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098" name="AutoShape 2" descr="Image result for chairs"/>
          <p:cNvSpPr>
            <a:spLocks noChangeAspect="1" noChangeArrowheads="1"/>
          </p:cNvSpPr>
          <p:nvPr/>
        </p:nvSpPr>
        <p:spPr bwMode="auto">
          <a:xfrm>
            <a:off x="155575" y="-1744663"/>
            <a:ext cx="6991350" cy="36385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100" name="AutoShape 4" descr="Image result for chairs"/>
          <p:cNvSpPr>
            <a:spLocks noChangeAspect="1" noChangeArrowheads="1"/>
          </p:cNvSpPr>
          <p:nvPr/>
        </p:nvSpPr>
        <p:spPr bwMode="auto">
          <a:xfrm>
            <a:off x="155575" y="-1744663"/>
            <a:ext cx="6991350" cy="36385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102" name="AutoShape 6" descr="Image result for chairs"/>
          <p:cNvSpPr>
            <a:spLocks noChangeAspect="1" noChangeArrowheads="1"/>
          </p:cNvSpPr>
          <p:nvPr/>
        </p:nvSpPr>
        <p:spPr bwMode="auto">
          <a:xfrm>
            <a:off x="155575" y="-1744663"/>
            <a:ext cx="6991350" cy="36385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104" name="Picture 8" descr="Image result for chairs in a row"/>
          <p:cNvPicPr>
            <a:picLocks noChangeAspect="1" noChangeArrowheads="1"/>
          </p:cNvPicPr>
          <p:nvPr/>
        </p:nvPicPr>
        <p:blipFill>
          <a:blip r:embed="rId2" cstate="print">
            <a:lum bright="55000" contrast="-55000"/>
          </a:blip>
          <a:srcRect/>
          <a:stretch>
            <a:fillRect/>
          </a:stretch>
        </p:blipFill>
        <p:spPr bwMode="auto">
          <a:xfrm>
            <a:off x="0" y="1"/>
            <a:ext cx="9144000" cy="6858000"/>
          </a:xfrm>
          <a:prstGeom prst="rect">
            <a:avLst/>
          </a:prstGeom>
          <a:noFill/>
        </p:spPr>
      </p:pic>
      <p:sp>
        <p:nvSpPr>
          <p:cNvPr id="10" name="TextBox 9"/>
          <p:cNvSpPr txBox="1"/>
          <p:nvPr/>
        </p:nvSpPr>
        <p:spPr>
          <a:xfrm>
            <a:off x="395536" y="260648"/>
            <a:ext cx="8352928" cy="1077218"/>
          </a:xfrm>
          <a:prstGeom prst="rect">
            <a:avLst/>
          </a:prstGeom>
          <a:noFill/>
        </p:spPr>
        <p:txBody>
          <a:bodyPr wrap="square" rtlCol="0">
            <a:spAutoFit/>
          </a:bodyPr>
          <a:lstStyle/>
          <a:p>
            <a:r>
              <a:rPr lang="en-AU" sz="4400" dirty="0" smtClean="0">
                <a:latin typeface="Gotham Bold" pitchFamily="2" charset="0"/>
                <a:cs typeface="Aharoni" pitchFamily="2" charset="-79"/>
              </a:rPr>
              <a:t>Matthew 28:1-5</a:t>
            </a:r>
          </a:p>
          <a:p>
            <a:r>
              <a:rPr lang="en-AU" sz="2000" i="1" dirty="0" smtClean="0">
                <a:cs typeface="Aharoni" pitchFamily="2" charset="-79"/>
              </a:rPr>
              <a:t>New Living Translation</a:t>
            </a:r>
            <a:endParaRPr lang="en-US" sz="2000" i="1" dirty="0">
              <a:cs typeface="Aharoni" pitchFamily="2" charset="-79"/>
            </a:endParaRPr>
          </a:p>
        </p:txBody>
      </p:sp>
      <p:cxnSp>
        <p:nvCxnSpPr>
          <p:cNvPr id="13" name="Straight Connector 12"/>
          <p:cNvCxnSpPr/>
          <p:nvPr/>
        </p:nvCxnSpPr>
        <p:spPr>
          <a:xfrm>
            <a:off x="467544" y="1412776"/>
            <a:ext cx="8208912" cy="0"/>
          </a:xfrm>
          <a:prstGeom prst="line">
            <a:avLst/>
          </a:prstGeom>
          <a:ln w="22225">
            <a:solidFill>
              <a:schemeClr val="tx1">
                <a:alpha val="85000"/>
              </a:schemeClr>
            </a:solidFill>
          </a:ln>
          <a:effectLst>
            <a:outerShdw blurRad="38100" dist="12700" dir="5400000" algn="ctr" rotWithShape="0">
              <a:schemeClr val="tx1">
                <a:lumMod val="50000"/>
                <a:lumOff val="50000"/>
              </a:schemeClr>
            </a:outerShdw>
          </a:effectLst>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67544" y="1772816"/>
            <a:ext cx="8208912" cy="3046988"/>
          </a:xfrm>
          <a:prstGeom prst="rect">
            <a:avLst/>
          </a:prstGeom>
          <a:noFill/>
        </p:spPr>
        <p:txBody>
          <a:bodyPr wrap="square" rtlCol="0">
            <a:spAutoFit/>
          </a:bodyPr>
          <a:lstStyle/>
          <a:p>
            <a:r>
              <a:rPr lang="en-US" sz="3200" b="1" baseline="30000" dirty="0"/>
              <a:t>4</a:t>
            </a:r>
            <a:r>
              <a:rPr lang="en-US" sz="3200" b="1" dirty="0"/>
              <a:t> The guards were so afraid of him that they shook and became like dead men. </a:t>
            </a:r>
            <a:r>
              <a:rPr lang="en-US" sz="3200" b="1" baseline="30000" dirty="0"/>
              <a:t>5</a:t>
            </a:r>
            <a:r>
              <a:rPr lang="en-US" sz="3200" b="1" dirty="0"/>
              <a:t> The angel said to the women, “Do not be afraid, for I know that you are looking for Jesus, who was crucified. </a:t>
            </a:r>
            <a:r>
              <a:rPr lang="en-US" sz="3200" b="1" baseline="30000" dirty="0"/>
              <a:t>6</a:t>
            </a:r>
            <a:r>
              <a:rPr lang="en-US" sz="3200" b="1" dirty="0"/>
              <a:t> He is not here; he has risen, just as he said. Come and see the place where he lay.</a:t>
            </a:r>
            <a:endParaRPr lang="en-US" sz="32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098" name="AutoShape 2" descr="Image result for chairs"/>
          <p:cNvSpPr>
            <a:spLocks noChangeAspect="1" noChangeArrowheads="1"/>
          </p:cNvSpPr>
          <p:nvPr/>
        </p:nvSpPr>
        <p:spPr bwMode="auto">
          <a:xfrm>
            <a:off x="155575" y="-1744663"/>
            <a:ext cx="6991350" cy="36385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100" name="AutoShape 4" descr="Image result for chairs"/>
          <p:cNvSpPr>
            <a:spLocks noChangeAspect="1" noChangeArrowheads="1"/>
          </p:cNvSpPr>
          <p:nvPr/>
        </p:nvSpPr>
        <p:spPr bwMode="auto">
          <a:xfrm>
            <a:off x="155575" y="-1744663"/>
            <a:ext cx="6991350" cy="36385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102" name="AutoShape 6" descr="Image result for chairs"/>
          <p:cNvSpPr>
            <a:spLocks noChangeAspect="1" noChangeArrowheads="1"/>
          </p:cNvSpPr>
          <p:nvPr/>
        </p:nvSpPr>
        <p:spPr bwMode="auto">
          <a:xfrm>
            <a:off x="155575" y="-1744663"/>
            <a:ext cx="6991350" cy="36385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104" name="Picture 8" descr="Image result for chairs in a row"/>
          <p:cNvPicPr>
            <a:picLocks noChangeAspect="1" noChangeArrowheads="1"/>
          </p:cNvPicPr>
          <p:nvPr/>
        </p:nvPicPr>
        <p:blipFill>
          <a:blip r:embed="rId2" cstate="print">
            <a:lum bright="55000" contrast="-55000"/>
          </a:blip>
          <a:srcRect/>
          <a:stretch>
            <a:fillRect/>
          </a:stretch>
        </p:blipFill>
        <p:spPr bwMode="auto">
          <a:xfrm>
            <a:off x="0" y="0"/>
            <a:ext cx="9144000" cy="6858000"/>
          </a:xfrm>
          <a:prstGeom prst="rect">
            <a:avLst/>
          </a:prstGeom>
          <a:noFill/>
        </p:spPr>
      </p:pic>
      <p:sp>
        <p:nvSpPr>
          <p:cNvPr id="10" name="TextBox 9"/>
          <p:cNvSpPr txBox="1"/>
          <p:nvPr/>
        </p:nvSpPr>
        <p:spPr>
          <a:xfrm>
            <a:off x="395536" y="260648"/>
            <a:ext cx="8352928" cy="1077218"/>
          </a:xfrm>
          <a:prstGeom prst="rect">
            <a:avLst/>
          </a:prstGeom>
          <a:noFill/>
        </p:spPr>
        <p:txBody>
          <a:bodyPr wrap="square" rtlCol="0">
            <a:spAutoFit/>
          </a:bodyPr>
          <a:lstStyle/>
          <a:p>
            <a:r>
              <a:rPr lang="en-AU" sz="4400" dirty="0" smtClean="0">
                <a:latin typeface="Gotham Bold" pitchFamily="2" charset="0"/>
                <a:cs typeface="Aharoni" pitchFamily="2" charset="-79"/>
              </a:rPr>
              <a:t>Matthew 28:1-5</a:t>
            </a:r>
          </a:p>
          <a:p>
            <a:r>
              <a:rPr lang="en-AU" sz="2000" i="1" dirty="0" smtClean="0">
                <a:cs typeface="Aharoni" pitchFamily="2" charset="-79"/>
              </a:rPr>
              <a:t>New Living Translation</a:t>
            </a:r>
            <a:endParaRPr lang="en-US" sz="2000" i="1" dirty="0">
              <a:cs typeface="Aharoni" pitchFamily="2" charset="-79"/>
            </a:endParaRPr>
          </a:p>
        </p:txBody>
      </p:sp>
      <p:cxnSp>
        <p:nvCxnSpPr>
          <p:cNvPr id="13" name="Straight Connector 12"/>
          <p:cNvCxnSpPr/>
          <p:nvPr/>
        </p:nvCxnSpPr>
        <p:spPr>
          <a:xfrm>
            <a:off x="467544" y="1412776"/>
            <a:ext cx="8208912" cy="0"/>
          </a:xfrm>
          <a:prstGeom prst="line">
            <a:avLst/>
          </a:prstGeom>
          <a:ln w="22225">
            <a:solidFill>
              <a:schemeClr val="tx1">
                <a:alpha val="85000"/>
              </a:schemeClr>
            </a:solidFill>
          </a:ln>
          <a:effectLst>
            <a:outerShdw blurRad="38100" dist="12700" dir="5400000" algn="ctr" rotWithShape="0">
              <a:schemeClr val="tx1">
                <a:lumMod val="50000"/>
                <a:lumOff val="50000"/>
              </a:schemeClr>
            </a:outerShdw>
          </a:effectLst>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67544" y="1772816"/>
            <a:ext cx="8208912" cy="1569660"/>
          </a:xfrm>
          <a:prstGeom prst="rect">
            <a:avLst/>
          </a:prstGeom>
          <a:noFill/>
        </p:spPr>
        <p:txBody>
          <a:bodyPr wrap="square" rtlCol="0">
            <a:spAutoFit/>
          </a:bodyPr>
          <a:lstStyle/>
          <a:p>
            <a:r>
              <a:rPr lang="en-US" sz="3200" b="1" dirty="0" smtClean="0"/>
              <a:t>There </a:t>
            </a:r>
            <a:r>
              <a:rPr lang="en-US" sz="3200" b="1" dirty="0"/>
              <a:t>was a violent earthquake, for an angel of the Lord came down from heaven and, going to the tomb, rolled back the stone and </a:t>
            </a:r>
            <a:r>
              <a:rPr lang="en-US" sz="3200" b="1" i="1" u="sng" dirty="0" smtClean="0"/>
              <a:t>SAT ON IT</a:t>
            </a:r>
            <a:r>
              <a:rPr lang="en-US" sz="3200" b="1" dirty="0" smtClean="0"/>
              <a:t>.</a:t>
            </a:r>
            <a:endParaRPr lang="en-US" sz="3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098" name="AutoShape 2" descr="Image result for chairs"/>
          <p:cNvSpPr>
            <a:spLocks noChangeAspect="1" noChangeArrowheads="1"/>
          </p:cNvSpPr>
          <p:nvPr/>
        </p:nvSpPr>
        <p:spPr bwMode="auto">
          <a:xfrm>
            <a:off x="155575" y="-1744663"/>
            <a:ext cx="6991350" cy="36385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100" name="AutoShape 4" descr="Image result for chairs"/>
          <p:cNvSpPr>
            <a:spLocks noChangeAspect="1" noChangeArrowheads="1"/>
          </p:cNvSpPr>
          <p:nvPr/>
        </p:nvSpPr>
        <p:spPr bwMode="auto">
          <a:xfrm>
            <a:off x="155575" y="-1744663"/>
            <a:ext cx="6991350" cy="36385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102" name="AutoShape 6" descr="Image result for chairs"/>
          <p:cNvSpPr>
            <a:spLocks noChangeAspect="1" noChangeArrowheads="1"/>
          </p:cNvSpPr>
          <p:nvPr/>
        </p:nvSpPr>
        <p:spPr bwMode="auto">
          <a:xfrm>
            <a:off x="155575" y="-1744663"/>
            <a:ext cx="6991350" cy="36385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104" name="Picture 8" descr="Image result for chairs in a row"/>
          <p:cNvPicPr>
            <a:picLocks noChangeAspect="1" noChangeArrowheads="1"/>
          </p:cNvPicPr>
          <p:nvPr/>
        </p:nvPicPr>
        <p:blipFill>
          <a:blip r:embed="rId2" cstate="print">
            <a:lum bright="55000" contrast="-55000"/>
          </a:blip>
          <a:srcRect/>
          <a:stretch>
            <a:fillRect/>
          </a:stretch>
        </p:blipFill>
        <p:spPr bwMode="auto">
          <a:xfrm>
            <a:off x="0" y="1"/>
            <a:ext cx="9144000" cy="6858000"/>
          </a:xfrm>
          <a:prstGeom prst="rect">
            <a:avLst/>
          </a:prstGeom>
          <a:noFill/>
        </p:spPr>
      </p:pic>
      <p:sp>
        <p:nvSpPr>
          <p:cNvPr id="10" name="TextBox 9"/>
          <p:cNvSpPr txBox="1"/>
          <p:nvPr/>
        </p:nvSpPr>
        <p:spPr>
          <a:xfrm>
            <a:off x="395536" y="260648"/>
            <a:ext cx="8352928" cy="1077218"/>
          </a:xfrm>
          <a:prstGeom prst="rect">
            <a:avLst/>
          </a:prstGeom>
          <a:noFill/>
        </p:spPr>
        <p:txBody>
          <a:bodyPr wrap="square" rtlCol="0">
            <a:spAutoFit/>
          </a:bodyPr>
          <a:lstStyle/>
          <a:p>
            <a:r>
              <a:rPr lang="en-AU" sz="4400" dirty="0" smtClean="0">
                <a:latin typeface="Gotham Bold" pitchFamily="2" charset="0"/>
                <a:cs typeface="Aharoni" pitchFamily="2" charset="-79"/>
              </a:rPr>
              <a:t>1 Kings 19:3-4a</a:t>
            </a:r>
          </a:p>
          <a:p>
            <a:r>
              <a:rPr lang="en-AU" sz="2000" i="1" dirty="0" smtClean="0">
                <a:cs typeface="Aharoni" pitchFamily="2" charset="-79"/>
              </a:rPr>
              <a:t>New Living Translation</a:t>
            </a:r>
            <a:endParaRPr lang="en-US" sz="2000" i="1" dirty="0">
              <a:cs typeface="Aharoni" pitchFamily="2" charset="-79"/>
            </a:endParaRPr>
          </a:p>
        </p:txBody>
      </p:sp>
      <p:cxnSp>
        <p:nvCxnSpPr>
          <p:cNvPr id="13" name="Straight Connector 12"/>
          <p:cNvCxnSpPr/>
          <p:nvPr/>
        </p:nvCxnSpPr>
        <p:spPr>
          <a:xfrm>
            <a:off x="467544" y="1412776"/>
            <a:ext cx="8208912" cy="0"/>
          </a:xfrm>
          <a:prstGeom prst="line">
            <a:avLst/>
          </a:prstGeom>
          <a:ln w="22225">
            <a:solidFill>
              <a:schemeClr val="tx1">
                <a:alpha val="85000"/>
              </a:schemeClr>
            </a:solidFill>
          </a:ln>
          <a:effectLst>
            <a:outerShdw blurRad="38100" dist="12700" dir="5400000" algn="ctr" rotWithShape="0">
              <a:schemeClr val="tx1">
                <a:lumMod val="50000"/>
                <a:lumOff val="50000"/>
              </a:schemeClr>
            </a:outerShdw>
          </a:effectLst>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67544" y="1772816"/>
            <a:ext cx="8208912" cy="3046988"/>
          </a:xfrm>
          <a:prstGeom prst="rect">
            <a:avLst/>
          </a:prstGeom>
          <a:noFill/>
        </p:spPr>
        <p:txBody>
          <a:bodyPr wrap="square" rtlCol="0">
            <a:spAutoFit/>
          </a:bodyPr>
          <a:lstStyle/>
          <a:p>
            <a:r>
              <a:rPr lang="en-US" sz="3200" b="1" baseline="30000" dirty="0"/>
              <a:t>3 </a:t>
            </a:r>
            <a:r>
              <a:rPr lang="en-US" sz="3200" b="1" dirty="0"/>
              <a:t>Elijah was afraid and fled for his life. He went to Beersheba, a town in Judah, and he left his servant there. </a:t>
            </a:r>
            <a:r>
              <a:rPr lang="en-US" sz="3200" b="1" baseline="30000" dirty="0"/>
              <a:t>4 </a:t>
            </a:r>
            <a:r>
              <a:rPr lang="en-US" sz="3200" b="1" dirty="0"/>
              <a:t>Then he went on alone into the wilderness, traveling all day. He sat down under a solitary broom tree and prayed that he might die.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1" name="Picture 10" descr="https://3.bp.blogspot.com/-p5NFJGxyGak/XFFozSbY9AI/AAAAAAAAUwU/0jTCaSz9ifQy6x_DStp8jcN4u9w3fTiogCLcBGAs/s1600/Retama%2Braetam2.jpg"/>
          <p:cNvPicPr/>
          <p:nvPr/>
        </p:nvPicPr>
        <p:blipFill>
          <a:blip r:embed="rId2" cstate="print"/>
          <a:srcRect l="3529" r="12434"/>
          <a:stretch>
            <a:fillRect/>
          </a:stretch>
        </p:blipFill>
        <p:spPr bwMode="auto">
          <a:xfrm>
            <a:off x="0" y="332656"/>
            <a:ext cx="9144000" cy="6120473"/>
          </a:xfrm>
          <a:prstGeom prst="rect">
            <a:avLst/>
          </a:prstGeom>
          <a:noFill/>
          <a:ln w="9525">
            <a:noFill/>
            <a:miter lim="800000"/>
            <a:headEnd/>
            <a:tailEnd/>
          </a:ln>
        </p:spPr>
      </p:pic>
      <p:sp>
        <p:nvSpPr>
          <p:cNvPr id="12" name="TextBox 11"/>
          <p:cNvSpPr txBox="1"/>
          <p:nvPr/>
        </p:nvSpPr>
        <p:spPr>
          <a:xfrm>
            <a:off x="323528" y="692696"/>
            <a:ext cx="5851025" cy="523220"/>
          </a:xfrm>
          <a:prstGeom prst="rect">
            <a:avLst/>
          </a:prstGeom>
          <a:noFill/>
        </p:spPr>
        <p:txBody>
          <a:bodyPr wrap="none" rtlCol="0">
            <a:spAutoFit/>
          </a:bodyPr>
          <a:lstStyle/>
          <a:p>
            <a:r>
              <a:rPr lang="en-AU" sz="2800" b="1" dirty="0" smtClean="0"/>
              <a:t>White Weeping Broom </a:t>
            </a:r>
            <a:r>
              <a:rPr lang="en-AU" sz="2400" dirty="0" smtClean="0"/>
              <a:t>(</a:t>
            </a:r>
            <a:r>
              <a:rPr lang="en-AU" sz="2400" i="1" dirty="0" err="1" smtClean="0"/>
              <a:t>Retama</a:t>
            </a:r>
            <a:r>
              <a:rPr lang="en-AU" sz="2400" i="1" dirty="0" smtClean="0"/>
              <a:t> </a:t>
            </a:r>
            <a:r>
              <a:rPr lang="en-AU" sz="2400" i="1" dirty="0" err="1" smtClean="0"/>
              <a:t>Raetam</a:t>
            </a:r>
            <a:r>
              <a:rPr lang="en-AU" sz="2400" dirty="0"/>
              <a:t>)</a:t>
            </a:r>
            <a:endParaRPr lang="en-US" sz="2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098" name="AutoShape 2" descr="Image result for chairs"/>
          <p:cNvSpPr>
            <a:spLocks noChangeAspect="1" noChangeArrowheads="1"/>
          </p:cNvSpPr>
          <p:nvPr/>
        </p:nvSpPr>
        <p:spPr bwMode="auto">
          <a:xfrm>
            <a:off x="155575" y="-1744663"/>
            <a:ext cx="6991350" cy="36385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100" name="AutoShape 4" descr="Image result for chairs"/>
          <p:cNvSpPr>
            <a:spLocks noChangeAspect="1" noChangeArrowheads="1"/>
          </p:cNvSpPr>
          <p:nvPr/>
        </p:nvSpPr>
        <p:spPr bwMode="auto">
          <a:xfrm>
            <a:off x="155575" y="-1744663"/>
            <a:ext cx="6991350" cy="36385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102" name="AutoShape 6" descr="Image result for chairs"/>
          <p:cNvSpPr>
            <a:spLocks noChangeAspect="1" noChangeArrowheads="1"/>
          </p:cNvSpPr>
          <p:nvPr/>
        </p:nvSpPr>
        <p:spPr bwMode="auto">
          <a:xfrm>
            <a:off x="155575" y="-1744663"/>
            <a:ext cx="6991350" cy="36385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104" name="Picture 8" descr="Image result for chairs in a row"/>
          <p:cNvPicPr>
            <a:picLocks noChangeAspect="1" noChangeArrowheads="1"/>
          </p:cNvPicPr>
          <p:nvPr/>
        </p:nvPicPr>
        <p:blipFill>
          <a:blip r:embed="rId2" cstate="print">
            <a:lum bright="55000" contrast="-55000"/>
          </a:blip>
          <a:srcRect/>
          <a:stretch>
            <a:fillRect/>
          </a:stretch>
        </p:blipFill>
        <p:spPr bwMode="auto">
          <a:xfrm>
            <a:off x="0" y="1"/>
            <a:ext cx="9144000" cy="6858000"/>
          </a:xfrm>
          <a:prstGeom prst="rect">
            <a:avLst/>
          </a:prstGeom>
          <a:noFill/>
        </p:spPr>
      </p:pic>
      <p:sp>
        <p:nvSpPr>
          <p:cNvPr id="10" name="TextBox 9"/>
          <p:cNvSpPr txBox="1"/>
          <p:nvPr/>
        </p:nvSpPr>
        <p:spPr>
          <a:xfrm>
            <a:off x="395536" y="260648"/>
            <a:ext cx="8352928" cy="769441"/>
          </a:xfrm>
          <a:prstGeom prst="rect">
            <a:avLst/>
          </a:prstGeom>
          <a:noFill/>
        </p:spPr>
        <p:txBody>
          <a:bodyPr wrap="square" rtlCol="0">
            <a:spAutoFit/>
          </a:bodyPr>
          <a:lstStyle/>
          <a:p>
            <a:r>
              <a:rPr lang="en-AU" sz="4400" dirty="0" smtClean="0">
                <a:latin typeface="Gotham Bold" pitchFamily="2" charset="0"/>
                <a:cs typeface="Aharoni" pitchFamily="2" charset="-79"/>
              </a:rPr>
              <a:t>The Broom Tree:</a:t>
            </a:r>
          </a:p>
        </p:txBody>
      </p:sp>
      <p:cxnSp>
        <p:nvCxnSpPr>
          <p:cNvPr id="13" name="Straight Connector 12"/>
          <p:cNvCxnSpPr/>
          <p:nvPr/>
        </p:nvCxnSpPr>
        <p:spPr>
          <a:xfrm>
            <a:off x="467544" y="1196752"/>
            <a:ext cx="8208912" cy="0"/>
          </a:xfrm>
          <a:prstGeom prst="line">
            <a:avLst/>
          </a:prstGeom>
          <a:ln w="22225">
            <a:solidFill>
              <a:schemeClr val="tx1">
                <a:alpha val="85000"/>
              </a:schemeClr>
            </a:solidFill>
          </a:ln>
          <a:effectLst>
            <a:outerShdw blurRad="38100" dist="12700" dir="5400000" algn="ctr" rotWithShape="0">
              <a:schemeClr val="tx1">
                <a:lumMod val="50000"/>
                <a:lumOff val="50000"/>
              </a:schemeClr>
            </a:outerShdw>
          </a:effectLst>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67544" y="1556792"/>
            <a:ext cx="8208912" cy="584775"/>
          </a:xfrm>
          <a:prstGeom prst="rect">
            <a:avLst/>
          </a:prstGeom>
          <a:noFill/>
        </p:spPr>
        <p:txBody>
          <a:bodyPr wrap="square" rtlCol="0">
            <a:spAutoFit/>
          </a:bodyPr>
          <a:lstStyle/>
          <a:p>
            <a:r>
              <a:rPr lang="en-AU" sz="3200" b="1" dirty="0" smtClean="0"/>
              <a:t>1. Grows in the desert</a:t>
            </a:r>
            <a:endParaRPr lang="en-US" sz="3200" b="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098" name="AutoShape 2" descr="Image result for chairs"/>
          <p:cNvSpPr>
            <a:spLocks noChangeAspect="1" noChangeArrowheads="1"/>
          </p:cNvSpPr>
          <p:nvPr/>
        </p:nvSpPr>
        <p:spPr bwMode="auto">
          <a:xfrm>
            <a:off x="155575" y="-1744663"/>
            <a:ext cx="6991350" cy="36385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100" name="AutoShape 4" descr="Image result for chairs"/>
          <p:cNvSpPr>
            <a:spLocks noChangeAspect="1" noChangeArrowheads="1"/>
          </p:cNvSpPr>
          <p:nvPr/>
        </p:nvSpPr>
        <p:spPr bwMode="auto">
          <a:xfrm>
            <a:off x="155575" y="-1744663"/>
            <a:ext cx="6991350" cy="36385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102" name="AutoShape 6" descr="Image result for chairs"/>
          <p:cNvSpPr>
            <a:spLocks noChangeAspect="1" noChangeArrowheads="1"/>
          </p:cNvSpPr>
          <p:nvPr/>
        </p:nvSpPr>
        <p:spPr bwMode="auto">
          <a:xfrm>
            <a:off x="155575" y="-1744663"/>
            <a:ext cx="6991350" cy="36385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104" name="Picture 8" descr="Image result for chairs in a row"/>
          <p:cNvPicPr>
            <a:picLocks noChangeAspect="1" noChangeArrowheads="1"/>
          </p:cNvPicPr>
          <p:nvPr/>
        </p:nvPicPr>
        <p:blipFill>
          <a:blip r:embed="rId2" cstate="print">
            <a:lum bright="55000" contrast="-55000"/>
          </a:blip>
          <a:srcRect/>
          <a:stretch>
            <a:fillRect/>
          </a:stretch>
        </p:blipFill>
        <p:spPr bwMode="auto">
          <a:xfrm>
            <a:off x="0" y="1"/>
            <a:ext cx="9144000" cy="6858000"/>
          </a:xfrm>
          <a:prstGeom prst="rect">
            <a:avLst/>
          </a:prstGeom>
          <a:noFill/>
        </p:spPr>
      </p:pic>
      <p:sp>
        <p:nvSpPr>
          <p:cNvPr id="10" name="TextBox 9"/>
          <p:cNvSpPr txBox="1"/>
          <p:nvPr/>
        </p:nvSpPr>
        <p:spPr>
          <a:xfrm>
            <a:off x="395536" y="260648"/>
            <a:ext cx="8352928" cy="769441"/>
          </a:xfrm>
          <a:prstGeom prst="rect">
            <a:avLst/>
          </a:prstGeom>
          <a:noFill/>
        </p:spPr>
        <p:txBody>
          <a:bodyPr wrap="square" rtlCol="0">
            <a:spAutoFit/>
          </a:bodyPr>
          <a:lstStyle/>
          <a:p>
            <a:r>
              <a:rPr lang="en-AU" sz="4400" dirty="0" smtClean="0">
                <a:latin typeface="Gotham Bold" pitchFamily="2" charset="0"/>
                <a:cs typeface="Aharoni" pitchFamily="2" charset="-79"/>
              </a:rPr>
              <a:t>The Broom Tree:</a:t>
            </a:r>
          </a:p>
        </p:txBody>
      </p:sp>
      <p:cxnSp>
        <p:nvCxnSpPr>
          <p:cNvPr id="13" name="Straight Connector 12"/>
          <p:cNvCxnSpPr/>
          <p:nvPr/>
        </p:nvCxnSpPr>
        <p:spPr>
          <a:xfrm>
            <a:off x="467544" y="1196752"/>
            <a:ext cx="8208912" cy="0"/>
          </a:xfrm>
          <a:prstGeom prst="line">
            <a:avLst/>
          </a:prstGeom>
          <a:ln w="22225">
            <a:solidFill>
              <a:schemeClr val="tx1">
                <a:alpha val="85000"/>
              </a:schemeClr>
            </a:solidFill>
          </a:ln>
          <a:effectLst>
            <a:outerShdw blurRad="38100" dist="12700" dir="5400000" algn="ctr" rotWithShape="0">
              <a:schemeClr val="tx1">
                <a:lumMod val="50000"/>
                <a:lumOff val="50000"/>
              </a:schemeClr>
            </a:outerShdw>
          </a:effectLst>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67544" y="1556792"/>
            <a:ext cx="8208912" cy="2062103"/>
          </a:xfrm>
          <a:prstGeom prst="rect">
            <a:avLst/>
          </a:prstGeom>
          <a:noFill/>
        </p:spPr>
        <p:txBody>
          <a:bodyPr wrap="square" rtlCol="0">
            <a:spAutoFit/>
          </a:bodyPr>
          <a:lstStyle/>
          <a:p>
            <a:r>
              <a:rPr lang="en-AU" sz="3200" b="1" dirty="0" smtClean="0"/>
              <a:t>1. Grows in the desert</a:t>
            </a:r>
          </a:p>
          <a:p>
            <a:endParaRPr lang="en-AU" sz="3200" b="1" dirty="0"/>
          </a:p>
          <a:p>
            <a:r>
              <a:rPr lang="en-AU" sz="3200" b="1" dirty="0" smtClean="0"/>
              <a:t>2. Bitter root that the poor would eat in desperation</a:t>
            </a:r>
            <a:endParaRPr lang="en-US" sz="3200" b="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098" name="AutoShape 2" descr="Image result for chairs"/>
          <p:cNvSpPr>
            <a:spLocks noChangeAspect="1" noChangeArrowheads="1"/>
          </p:cNvSpPr>
          <p:nvPr/>
        </p:nvSpPr>
        <p:spPr bwMode="auto">
          <a:xfrm>
            <a:off x="155575" y="-1744663"/>
            <a:ext cx="6991350" cy="36385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100" name="AutoShape 4" descr="Image result for chairs"/>
          <p:cNvSpPr>
            <a:spLocks noChangeAspect="1" noChangeArrowheads="1"/>
          </p:cNvSpPr>
          <p:nvPr/>
        </p:nvSpPr>
        <p:spPr bwMode="auto">
          <a:xfrm>
            <a:off x="155575" y="-1744663"/>
            <a:ext cx="6991350" cy="36385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102" name="AutoShape 6" descr="Image result for chairs"/>
          <p:cNvSpPr>
            <a:spLocks noChangeAspect="1" noChangeArrowheads="1"/>
          </p:cNvSpPr>
          <p:nvPr/>
        </p:nvSpPr>
        <p:spPr bwMode="auto">
          <a:xfrm>
            <a:off x="155575" y="-1744663"/>
            <a:ext cx="6991350" cy="36385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104" name="Picture 8" descr="Image result for chairs in a row"/>
          <p:cNvPicPr>
            <a:picLocks noChangeAspect="1" noChangeArrowheads="1"/>
          </p:cNvPicPr>
          <p:nvPr/>
        </p:nvPicPr>
        <p:blipFill>
          <a:blip r:embed="rId2" cstate="print">
            <a:lum bright="55000" contrast="-55000"/>
          </a:blip>
          <a:srcRect/>
          <a:stretch>
            <a:fillRect/>
          </a:stretch>
        </p:blipFill>
        <p:spPr bwMode="auto">
          <a:xfrm>
            <a:off x="0" y="1"/>
            <a:ext cx="9144000" cy="6858000"/>
          </a:xfrm>
          <a:prstGeom prst="rect">
            <a:avLst/>
          </a:prstGeom>
          <a:noFill/>
        </p:spPr>
      </p:pic>
      <p:sp>
        <p:nvSpPr>
          <p:cNvPr id="10" name="TextBox 9"/>
          <p:cNvSpPr txBox="1"/>
          <p:nvPr/>
        </p:nvSpPr>
        <p:spPr>
          <a:xfrm>
            <a:off x="395536" y="260648"/>
            <a:ext cx="8352928" cy="769441"/>
          </a:xfrm>
          <a:prstGeom prst="rect">
            <a:avLst/>
          </a:prstGeom>
          <a:noFill/>
        </p:spPr>
        <p:txBody>
          <a:bodyPr wrap="square" rtlCol="0">
            <a:spAutoFit/>
          </a:bodyPr>
          <a:lstStyle/>
          <a:p>
            <a:r>
              <a:rPr lang="en-AU" sz="4400" dirty="0" smtClean="0">
                <a:latin typeface="Gotham Bold" pitchFamily="2" charset="0"/>
                <a:cs typeface="Aharoni" pitchFamily="2" charset="-79"/>
              </a:rPr>
              <a:t>The Broom Tree:</a:t>
            </a:r>
          </a:p>
        </p:txBody>
      </p:sp>
      <p:cxnSp>
        <p:nvCxnSpPr>
          <p:cNvPr id="13" name="Straight Connector 12"/>
          <p:cNvCxnSpPr/>
          <p:nvPr/>
        </p:nvCxnSpPr>
        <p:spPr>
          <a:xfrm>
            <a:off x="467544" y="1196752"/>
            <a:ext cx="8208912" cy="0"/>
          </a:xfrm>
          <a:prstGeom prst="line">
            <a:avLst/>
          </a:prstGeom>
          <a:ln w="22225">
            <a:solidFill>
              <a:schemeClr val="tx1">
                <a:alpha val="85000"/>
              </a:schemeClr>
            </a:solidFill>
          </a:ln>
          <a:effectLst>
            <a:outerShdw blurRad="38100" dist="12700" dir="5400000" algn="ctr" rotWithShape="0">
              <a:schemeClr val="tx1">
                <a:lumMod val="50000"/>
                <a:lumOff val="50000"/>
              </a:schemeClr>
            </a:outerShdw>
          </a:effectLst>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67544" y="1556792"/>
            <a:ext cx="8208912" cy="3046988"/>
          </a:xfrm>
          <a:prstGeom prst="rect">
            <a:avLst/>
          </a:prstGeom>
          <a:noFill/>
        </p:spPr>
        <p:txBody>
          <a:bodyPr wrap="square" rtlCol="0">
            <a:spAutoFit/>
          </a:bodyPr>
          <a:lstStyle/>
          <a:p>
            <a:r>
              <a:rPr lang="en-AU" sz="3200" b="1" dirty="0" smtClean="0"/>
              <a:t>1. Grows in the desert</a:t>
            </a:r>
          </a:p>
          <a:p>
            <a:endParaRPr lang="en-AU" sz="3200" b="1" dirty="0"/>
          </a:p>
          <a:p>
            <a:r>
              <a:rPr lang="en-AU" sz="3200" b="1" dirty="0" smtClean="0"/>
              <a:t>2. Bitter root that the poor would eat in desperation</a:t>
            </a:r>
          </a:p>
          <a:p>
            <a:endParaRPr lang="en-AU" sz="3200" b="1" dirty="0"/>
          </a:p>
          <a:p>
            <a:r>
              <a:rPr lang="en-AU" sz="3200" b="1" dirty="0" smtClean="0"/>
              <a:t>3. Their twigs were used for binding</a:t>
            </a:r>
            <a:endParaRPr lang="en-US" sz="3200" b="1"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780</TotalTime>
  <Words>596</Words>
  <Application>Microsoft Office PowerPoint</Application>
  <PresentationFormat>On-screen Show (4:3)</PresentationFormat>
  <Paragraphs>57</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Caleb Stott</dc:creator>
  <cp:lastModifiedBy>Caleb Stott</cp:lastModifiedBy>
  <cp:revision>24</cp:revision>
  <dcterms:created xsi:type="dcterms:W3CDTF">2019-06-15T10:21:58Z</dcterms:created>
  <dcterms:modified xsi:type="dcterms:W3CDTF">2019-06-15T23:22:32Z</dcterms:modified>
</cp:coreProperties>
</file>