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7" r:id="rId3"/>
    <p:sldId id="278" r:id="rId4"/>
    <p:sldId id="279" r:id="rId5"/>
    <p:sldId id="280" r:id="rId6"/>
    <p:sldId id="281" r:id="rId7"/>
    <p:sldId id="282" r:id="rId8"/>
    <p:sldId id="258" r:id="rId9"/>
    <p:sldId id="283" r:id="rId10"/>
    <p:sldId id="259" r:id="rId11"/>
    <p:sldId id="284" r:id="rId12"/>
    <p:sldId id="285" r:id="rId13"/>
    <p:sldId id="266" r:id="rId14"/>
    <p:sldId id="286" r:id="rId15"/>
    <p:sldId id="288" r:id="rId16"/>
    <p:sldId id="28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271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21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ACA738E-2AD0-4C3A-A31F-B61C19E37D91}" type="datetimeFigureOut">
              <a:rPr lang="en-US" smtClean="0"/>
              <a:pPr/>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E7151-FE15-4C81-AF52-725F25CA3A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CA738E-2AD0-4C3A-A31F-B61C19E37D91}" type="datetimeFigureOut">
              <a:rPr lang="en-US" smtClean="0"/>
              <a:pPr/>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E7151-FE15-4C81-AF52-725F25CA3A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CA738E-2AD0-4C3A-A31F-B61C19E37D91}" type="datetimeFigureOut">
              <a:rPr lang="en-US" smtClean="0"/>
              <a:pPr/>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E7151-FE15-4C81-AF52-725F25CA3A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ACA738E-2AD0-4C3A-A31F-B61C19E37D91}" type="datetimeFigureOut">
              <a:rPr lang="en-US" smtClean="0"/>
              <a:pPr/>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E7151-FE15-4C81-AF52-725F25CA3A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CA738E-2AD0-4C3A-A31F-B61C19E37D91}" type="datetimeFigureOut">
              <a:rPr lang="en-US" smtClean="0"/>
              <a:pPr/>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3E7151-FE15-4C81-AF52-725F25CA3A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CA738E-2AD0-4C3A-A31F-B61C19E37D91}" type="datetimeFigureOut">
              <a:rPr lang="en-US" smtClean="0"/>
              <a:pPr/>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E7151-FE15-4C81-AF52-725F25CA3A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CA738E-2AD0-4C3A-A31F-B61C19E37D91}" type="datetimeFigureOut">
              <a:rPr lang="en-US" smtClean="0"/>
              <a:pPr/>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3E7151-FE15-4C81-AF52-725F25CA3A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ACA738E-2AD0-4C3A-A31F-B61C19E37D91}" type="datetimeFigureOut">
              <a:rPr lang="en-US" smtClean="0"/>
              <a:pPr/>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3E7151-FE15-4C81-AF52-725F25CA3A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A738E-2AD0-4C3A-A31F-B61C19E37D91}" type="datetimeFigureOut">
              <a:rPr lang="en-US" smtClean="0"/>
              <a:pPr/>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3E7151-FE15-4C81-AF52-725F25CA3A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CA738E-2AD0-4C3A-A31F-B61C19E37D91}" type="datetimeFigureOut">
              <a:rPr lang="en-US" smtClean="0"/>
              <a:pPr/>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E7151-FE15-4C81-AF52-725F25CA3A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CA738E-2AD0-4C3A-A31F-B61C19E37D91}" type="datetimeFigureOut">
              <a:rPr lang="en-US" smtClean="0"/>
              <a:pPr/>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3E7151-FE15-4C81-AF52-725F25CA3A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A738E-2AD0-4C3A-A31F-B61C19E37D91}" type="datetimeFigureOut">
              <a:rPr lang="en-US" smtClean="0"/>
              <a:pPr/>
              <a:t>6/22/2019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3E7151-FE15-4C81-AF52-725F25CA3A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grpSp>
        <p:nvGrpSpPr>
          <p:cNvPr id="12" name="Group 11"/>
          <p:cNvGrpSpPr/>
          <p:nvPr/>
        </p:nvGrpSpPr>
        <p:grpSpPr>
          <a:xfrm>
            <a:off x="0" y="0"/>
            <a:ext cx="5292080" cy="6858000"/>
            <a:chOff x="0" y="0"/>
            <a:chExt cx="5292080" cy="6858000"/>
          </a:xfrm>
        </p:grpSpPr>
        <p:sp>
          <p:nvSpPr>
            <p:cNvPr id="9" name="Right Triangle 8"/>
            <p:cNvSpPr/>
            <p:nvPr/>
          </p:nvSpPr>
          <p:spPr>
            <a:xfrm flipV="1">
              <a:off x="1403648" y="0"/>
              <a:ext cx="3888432" cy="6858000"/>
            </a:xfrm>
            <a:prstGeom prst="r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0"/>
              <a:ext cx="1403648"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p:cNvSpPr txBox="1"/>
          <p:nvPr/>
        </p:nvSpPr>
        <p:spPr>
          <a:xfrm>
            <a:off x="323528" y="332656"/>
            <a:ext cx="3528392" cy="3416320"/>
          </a:xfrm>
          <a:prstGeom prst="rect">
            <a:avLst/>
          </a:prstGeom>
          <a:noFill/>
        </p:spPr>
        <p:txBody>
          <a:bodyPr wrap="square" rtlCol="0">
            <a:spAutoFit/>
          </a:bodyPr>
          <a:lstStyle/>
          <a:p>
            <a:r>
              <a:rPr lang="en-AU" sz="5400" dirty="0" smtClean="0">
                <a:solidFill>
                  <a:srgbClr val="2A2718">
                    <a:alpha val="92000"/>
                  </a:srgbClr>
                </a:solidFill>
                <a:latin typeface="Gotham Bold" pitchFamily="2" charset="0"/>
                <a:cs typeface="Aharoni" pitchFamily="2" charset="-79"/>
              </a:rPr>
              <a:t>WATCH WHERE YOU </a:t>
            </a:r>
            <a:r>
              <a:rPr lang="en-AU" sz="5400" dirty="0" smtClean="0">
                <a:solidFill>
                  <a:srgbClr val="2A2718">
                    <a:alpha val="92000"/>
                  </a:srgbClr>
                </a:solidFill>
                <a:latin typeface="Gotham Bold" pitchFamily="2" charset="0"/>
                <a:cs typeface="Aharoni" pitchFamily="2" charset="-79"/>
              </a:rPr>
              <a:t>SIT</a:t>
            </a:r>
          </a:p>
          <a:p>
            <a:r>
              <a:rPr lang="en-AU" sz="5400" dirty="0" smtClean="0">
                <a:solidFill>
                  <a:srgbClr val="2A2718">
                    <a:alpha val="92000"/>
                  </a:srgbClr>
                </a:solidFill>
                <a:latin typeface="Gotham Bold" pitchFamily="2" charset="0"/>
                <a:cs typeface="Aharoni" pitchFamily="2" charset="-79"/>
              </a:rPr>
              <a:t>(Part 2)</a:t>
            </a:r>
            <a:endParaRPr lang="en-US" sz="5400" dirty="0">
              <a:solidFill>
                <a:srgbClr val="2A2718">
                  <a:alpha val="92000"/>
                </a:srgbClr>
              </a:solidFill>
              <a:latin typeface="Gotham Bold" pitchFamily="2" charset="0"/>
              <a:cs typeface="Aharoni" pitchFamily="2" charset="-79"/>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1"/>
            <a:ext cx="9144000" cy="6858000"/>
          </a:xfrm>
          <a:prstGeom prst="rect">
            <a:avLst/>
          </a:prstGeom>
          <a:noFill/>
        </p:spPr>
      </p:pic>
      <p:sp>
        <p:nvSpPr>
          <p:cNvPr id="10" name="TextBox 9"/>
          <p:cNvSpPr txBox="1"/>
          <p:nvPr/>
        </p:nvSpPr>
        <p:spPr>
          <a:xfrm>
            <a:off x="395536" y="260648"/>
            <a:ext cx="8352928" cy="1077218"/>
          </a:xfrm>
          <a:prstGeom prst="rect">
            <a:avLst/>
          </a:prstGeom>
          <a:noFill/>
        </p:spPr>
        <p:txBody>
          <a:bodyPr wrap="square" rtlCol="0">
            <a:spAutoFit/>
          </a:bodyPr>
          <a:lstStyle/>
          <a:p>
            <a:r>
              <a:rPr lang="en-AU" sz="4400" dirty="0" smtClean="0">
                <a:latin typeface="Gotham Bold" pitchFamily="2" charset="0"/>
                <a:cs typeface="Aharoni" pitchFamily="2" charset="-79"/>
              </a:rPr>
              <a:t>2 Corinthians 10:5</a:t>
            </a:r>
            <a:endParaRPr lang="en-AU" sz="4400" dirty="0" smtClean="0">
              <a:latin typeface="Gotham Bold" pitchFamily="2" charset="0"/>
              <a:cs typeface="Aharoni" pitchFamily="2" charset="-79"/>
            </a:endParaRPr>
          </a:p>
          <a:p>
            <a:r>
              <a:rPr lang="en-AU" sz="2000" i="1" dirty="0" smtClean="0">
                <a:cs typeface="Aharoni" pitchFamily="2" charset="-79"/>
              </a:rPr>
              <a:t>New Living Translation</a:t>
            </a:r>
            <a:endParaRPr lang="en-US" sz="2000" i="1" dirty="0">
              <a:cs typeface="Aharoni" pitchFamily="2" charset="-79"/>
            </a:endParaRPr>
          </a:p>
        </p:txBody>
      </p:sp>
      <p:cxnSp>
        <p:nvCxnSpPr>
          <p:cNvPr id="13" name="Straight Connector 12"/>
          <p:cNvCxnSpPr/>
          <p:nvPr/>
        </p:nvCxnSpPr>
        <p:spPr>
          <a:xfrm>
            <a:off x="467544" y="1412776"/>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772816"/>
            <a:ext cx="8208912" cy="1077218"/>
          </a:xfrm>
          <a:prstGeom prst="rect">
            <a:avLst/>
          </a:prstGeom>
          <a:noFill/>
        </p:spPr>
        <p:txBody>
          <a:bodyPr wrap="square" rtlCol="0">
            <a:spAutoFit/>
          </a:bodyPr>
          <a:lstStyle/>
          <a:p>
            <a:r>
              <a:rPr lang="en-AU" sz="3200" dirty="0" smtClean="0"/>
              <a:t>...we </a:t>
            </a:r>
            <a:r>
              <a:rPr lang="en-AU" sz="3200" dirty="0" smtClean="0"/>
              <a:t>take captive every thought to make it obedient to Christ.</a:t>
            </a:r>
            <a:endParaRPr lang="en-U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1"/>
            <a:ext cx="9144000" cy="6858000"/>
          </a:xfrm>
          <a:prstGeom prst="rect">
            <a:avLst/>
          </a:prstGeom>
          <a:noFill/>
        </p:spPr>
      </p:pic>
      <p:sp>
        <p:nvSpPr>
          <p:cNvPr id="10" name="TextBox 9"/>
          <p:cNvSpPr txBox="1"/>
          <p:nvPr/>
        </p:nvSpPr>
        <p:spPr>
          <a:xfrm>
            <a:off x="395536" y="260648"/>
            <a:ext cx="8352928" cy="1077218"/>
          </a:xfrm>
          <a:prstGeom prst="rect">
            <a:avLst/>
          </a:prstGeom>
          <a:noFill/>
        </p:spPr>
        <p:txBody>
          <a:bodyPr wrap="square" rtlCol="0">
            <a:spAutoFit/>
          </a:bodyPr>
          <a:lstStyle/>
          <a:p>
            <a:r>
              <a:rPr lang="en-AU" sz="4400" dirty="0" smtClean="0">
                <a:latin typeface="Gotham Bold" pitchFamily="2" charset="0"/>
                <a:cs typeface="Aharoni" pitchFamily="2" charset="-79"/>
              </a:rPr>
              <a:t>Romans 12:2</a:t>
            </a:r>
            <a:endParaRPr lang="en-AU" sz="4400" dirty="0" smtClean="0">
              <a:latin typeface="Gotham Bold" pitchFamily="2" charset="0"/>
              <a:cs typeface="Aharoni" pitchFamily="2" charset="-79"/>
            </a:endParaRPr>
          </a:p>
          <a:p>
            <a:r>
              <a:rPr lang="en-AU" sz="2000" i="1" dirty="0" smtClean="0">
                <a:cs typeface="Aharoni" pitchFamily="2" charset="-79"/>
              </a:rPr>
              <a:t>New </a:t>
            </a:r>
            <a:r>
              <a:rPr lang="en-AU" sz="2000" i="1" dirty="0" smtClean="0">
                <a:cs typeface="Aharoni" pitchFamily="2" charset="-79"/>
              </a:rPr>
              <a:t>International Version</a:t>
            </a:r>
            <a:endParaRPr lang="en-US" sz="2000" i="1" dirty="0">
              <a:cs typeface="Aharoni" pitchFamily="2" charset="-79"/>
            </a:endParaRPr>
          </a:p>
        </p:txBody>
      </p:sp>
      <p:cxnSp>
        <p:nvCxnSpPr>
          <p:cNvPr id="13" name="Straight Connector 12"/>
          <p:cNvCxnSpPr/>
          <p:nvPr/>
        </p:nvCxnSpPr>
        <p:spPr>
          <a:xfrm>
            <a:off x="467544" y="1412776"/>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772816"/>
            <a:ext cx="8208912" cy="584775"/>
          </a:xfrm>
          <a:prstGeom prst="rect">
            <a:avLst/>
          </a:prstGeom>
          <a:noFill/>
        </p:spPr>
        <p:txBody>
          <a:bodyPr wrap="square" rtlCol="0">
            <a:spAutoFit/>
          </a:bodyPr>
          <a:lstStyle/>
          <a:p>
            <a:r>
              <a:rPr lang="en-AU" sz="3200" dirty="0" smtClean="0"/>
              <a:t>...be </a:t>
            </a:r>
            <a:r>
              <a:rPr lang="en-AU" sz="3200" dirty="0" smtClean="0"/>
              <a:t>transformed by the renewing of your mind.</a:t>
            </a:r>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grpSp>
        <p:nvGrpSpPr>
          <p:cNvPr id="4" name="Group 11"/>
          <p:cNvGrpSpPr/>
          <p:nvPr/>
        </p:nvGrpSpPr>
        <p:grpSpPr>
          <a:xfrm>
            <a:off x="0" y="0"/>
            <a:ext cx="5292080" cy="6858000"/>
            <a:chOff x="0" y="0"/>
            <a:chExt cx="5292080" cy="6858000"/>
          </a:xfrm>
        </p:grpSpPr>
        <p:sp>
          <p:nvSpPr>
            <p:cNvPr id="9" name="Right Triangle 8"/>
            <p:cNvSpPr/>
            <p:nvPr/>
          </p:nvSpPr>
          <p:spPr>
            <a:xfrm flipV="1">
              <a:off x="1403648" y="0"/>
              <a:ext cx="3888432" cy="6858000"/>
            </a:xfrm>
            <a:prstGeom prst="r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0"/>
              <a:ext cx="1403648"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p:cNvSpPr txBox="1"/>
          <p:nvPr/>
        </p:nvSpPr>
        <p:spPr>
          <a:xfrm>
            <a:off x="251520" y="332656"/>
            <a:ext cx="3960440" cy="3046988"/>
          </a:xfrm>
          <a:prstGeom prst="rect">
            <a:avLst/>
          </a:prstGeom>
          <a:noFill/>
        </p:spPr>
        <p:txBody>
          <a:bodyPr wrap="square" rtlCol="0">
            <a:spAutoFit/>
          </a:bodyPr>
          <a:lstStyle/>
          <a:p>
            <a:r>
              <a:rPr lang="en-AU" sz="4800" dirty="0" smtClean="0">
                <a:solidFill>
                  <a:srgbClr val="2A2718">
                    <a:alpha val="92000"/>
                  </a:srgbClr>
                </a:solidFill>
                <a:latin typeface="Gotham Bold" pitchFamily="2" charset="0"/>
                <a:cs typeface="Aharoni" pitchFamily="2" charset="-79"/>
              </a:rPr>
              <a:t>A SEAT HAS BEEN SAVED </a:t>
            </a:r>
          </a:p>
          <a:p>
            <a:r>
              <a:rPr lang="en-AU" sz="4800" dirty="0" smtClean="0">
                <a:solidFill>
                  <a:srgbClr val="2A2718">
                    <a:alpha val="92000"/>
                  </a:srgbClr>
                </a:solidFill>
                <a:latin typeface="Gotham Bold" pitchFamily="2" charset="0"/>
                <a:cs typeface="Aharoni" pitchFamily="2" charset="-79"/>
              </a:rPr>
              <a:t>FOR YOU</a:t>
            </a:r>
            <a:endParaRPr lang="en-US" sz="5400" dirty="0">
              <a:solidFill>
                <a:srgbClr val="2A2718">
                  <a:alpha val="92000"/>
                </a:srgbClr>
              </a:solidFill>
              <a:latin typeface="Gotham Bold" pitchFamily="2" charset="0"/>
              <a:cs typeface="Aharoni" pitchFamily="2" charset="-79"/>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1"/>
            <a:ext cx="9144000" cy="6858000"/>
          </a:xfrm>
          <a:prstGeom prst="rect">
            <a:avLst/>
          </a:prstGeom>
          <a:noFill/>
        </p:spPr>
      </p:pic>
      <p:sp>
        <p:nvSpPr>
          <p:cNvPr id="10" name="TextBox 9"/>
          <p:cNvSpPr txBox="1"/>
          <p:nvPr/>
        </p:nvSpPr>
        <p:spPr>
          <a:xfrm>
            <a:off x="395536" y="260648"/>
            <a:ext cx="8352928" cy="1077218"/>
          </a:xfrm>
          <a:prstGeom prst="rect">
            <a:avLst/>
          </a:prstGeom>
          <a:noFill/>
        </p:spPr>
        <p:txBody>
          <a:bodyPr wrap="square" rtlCol="0">
            <a:spAutoFit/>
          </a:bodyPr>
          <a:lstStyle/>
          <a:p>
            <a:r>
              <a:rPr lang="en-AU" sz="4400" dirty="0" smtClean="0">
                <a:latin typeface="Gotham Bold" pitchFamily="2" charset="0"/>
                <a:cs typeface="Aharoni" pitchFamily="2" charset="-79"/>
              </a:rPr>
              <a:t>Ephesians 2:6-9</a:t>
            </a:r>
            <a:endParaRPr lang="en-AU" sz="4400" dirty="0" smtClean="0">
              <a:latin typeface="Gotham Bold" pitchFamily="2" charset="0"/>
              <a:cs typeface="Aharoni" pitchFamily="2" charset="-79"/>
            </a:endParaRPr>
          </a:p>
          <a:p>
            <a:r>
              <a:rPr lang="en-AU" sz="2000" i="1" dirty="0" smtClean="0">
                <a:cs typeface="Aharoni" pitchFamily="2" charset="-79"/>
              </a:rPr>
              <a:t>New Living Translation</a:t>
            </a:r>
            <a:endParaRPr lang="en-US" sz="2000" i="1" dirty="0">
              <a:cs typeface="Aharoni" pitchFamily="2" charset="-79"/>
            </a:endParaRPr>
          </a:p>
        </p:txBody>
      </p:sp>
      <p:cxnSp>
        <p:nvCxnSpPr>
          <p:cNvPr id="13" name="Straight Connector 12"/>
          <p:cNvCxnSpPr/>
          <p:nvPr/>
        </p:nvCxnSpPr>
        <p:spPr>
          <a:xfrm>
            <a:off x="467544" y="1412776"/>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772816"/>
            <a:ext cx="8208912" cy="4031873"/>
          </a:xfrm>
          <a:prstGeom prst="rect">
            <a:avLst/>
          </a:prstGeom>
          <a:noFill/>
        </p:spPr>
        <p:txBody>
          <a:bodyPr wrap="square" rtlCol="0">
            <a:spAutoFit/>
          </a:bodyPr>
          <a:lstStyle/>
          <a:p>
            <a:r>
              <a:rPr lang="en-US" sz="3200" b="1" baseline="30000" dirty="0" smtClean="0"/>
              <a:t>6 </a:t>
            </a:r>
            <a:r>
              <a:rPr lang="en-US" sz="3200" b="1" dirty="0" smtClean="0"/>
              <a:t>For he raised us from the dead along with Christ and seated us with him in the heavenly realms because we are united with Christ Jesus. </a:t>
            </a:r>
            <a:r>
              <a:rPr lang="en-US" sz="3200" b="1" baseline="30000" dirty="0" smtClean="0"/>
              <a:t>7 </a:t>
            </a:r>
            <a:r>
              <a:rPr lang="en-US" sz="3200" b="1" dirty="0" smtClean="0"/>
              <a:t>So God can point to us in all future ages as examples of the incredible wealth of his grace and kindness toward us, as shown in all he has done for us who are united with Christ Jesus. </a:t>
            </a:r>
            <a:endParaRPr lang="en-US" sz="3200"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1"/>
            <a:ext cx="9144000" cy="6858000"/>
          </a:xfrm>
          <a:prstGeom prst="rect">
            <a:avLst/>
          </a:prstGeom>
          <a:noFill/>
        </p:spPr>
      </p:pic>
      <p:sp>
        <p:nvSpPr>
          <p:cNvPr id="10" name="TextBox 9"/>
          <p:cNvSpPr txBox="1"/>
          <p:nvPr/>
        </p:nvSpPr>
        <p:spPr>
          <a:xfrm>
            <a:off x="395536" y="260648"/>
            <a:ext cx="8352928" cy="1077218"/>
          </a:xfrm>
          <a:prstGeom prst="rect">
            <a:avLst/>
          </a:prstGeom>
          <a:noFill/>
        </p:spPr>
        <p:txBody>
          <a:bodyPr wrap="square" rtlCol="0">
            <a:spAutoFit/>
          </a:bodyPr>
          <a:lstStyle/>
          <a:p>
            <a:r>
              <a:rPr lang="en-AU" sz="4400" dirty="0" smtClean="0">
                <a:latin typeface="Gotham Bold" pitchFamily="2" charset="0"/>
                <a:cs typeface="Aharoni" pitchFamily="2" charset="-79"/>
              </a:rPr>
              <a:t>Ephesians 2:6-9</a:t>
            </a:r>
            <a:endParaRPr lang="en-AU" sz="4400" dirty="0" smtClean="0">
              <a:latin typeface="Gotham Bold" pitchFamily="2" charset="0"/>
              <a:cs typeface="Aharoni" pitchFamily="2" charset="-79"/>
            </a:endParaRPr>
          </a:p>
          <a:p>
            <a:r>
              <a:rPr lang="en-AU" sz="2000" i="1" dirty="0" smtClean="0">
                <a:cs typeface="Aharoni" pitchFamily="2" charset="-79"/>
              </a:rPr>
              <a:t>New Living Translation</a:t>
            </a:r>
            <a:endParaRPr lang="en-US" sz="2000" i="1" dirty="0">
              <a:cs typeface="Aharoni" pitchFamily="2" charset="-79"/>
            </a:endParaRPr>
          </a:p>
        </p:txBody>
      </p:sp>
      <p:cxnSp>
        <p:nvCxnSpPr>
          <p:cNvPr id="13" name="Straight Connector 12"/>
          <p:cNvCxnSpPr/>
          <p:nvPr/>
        </p:nvCxnSpPr>
        <p:spPr>
          <a:xfrm>
            <a:off x="467544" y="1412776"/>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772816"/>
            <a:ext cx="8208912" cy="2554545"/>
          </a:xfrm>
          <a:prstGeom prst="rect">
            <a:avLst/>
          </a:prstGeom>
          <a:noFill/>
        </p:spPr>
        <p:txBody>
          <a:bodyPr wrap="square" rtlCol="0">
            <a:spAutoFit/>
          </a:bodyPr>
          <a:lstStyle/>
          <a:p>
            <a:r>
              <a:rPr lang="en-US" sz="3200" b="1" baseline="30000" dirty="0" smtClean="0"/>
              <a:t>8 </a:t>
            </a:r>
            <a:r>
              <a:rPr lang="en-US" sz="3200" b="1" dirty="0" smtClean="0"/>
              <a:t>God saved you by his grace when you believed. And you can’t take credit for this; it is a gift from God. </a:t>
            </a:r>
            <a:r>
              <a:rPr lang="en-US" sz="3200" b="1" baseline="30000" dirty="0" smtClean="0"/>
              <a:t>9 </a:t>
            </a:r>
            <a:r>
              <a:rPr lang="en-US" sz="3200" b="1" dirty="0" smtClean="0"/>
              <a:t>Salvation is not a reward for the good things we have done, so none of us can boast about it. </a:t>
            </a:r>
            <a:endParaRPr lang="en-US" sz="32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1"/>
            <a:ext cx="9144000" cy="6858000"/>
          </a:xfrm>
          <a:prstGeom prst="rect">
            <a:avLst/>
          </a:prstGeom>
          <a:noFill/>
        </p:spPr>
      </p:pic>
      <p:sp>
        <p:nvSpPr>
          <p:cNvPr id="10" name="TextBox 9"/>
          <p:cNvSpPr txBox="1"/>
          <p:nvPr/>
        </p:nvSpPr>
        <p:spPr>
          <a:xfrm>
            <a:off x="395536" y="260648"/>
            <a:ext cx="8352928" cy="1077218"/>
          </a:xfrm>
          <a:prstGeom prst="rect">
            <a:avLst/>
          </a:prstGeom>
          <a:noFill/>
        </p:spPr>
        <p:txBody>
          <a:bodyPr wrap="square" rtlCol="0">
            <a:spAutoFit/>
          </a:bodyPr>
          <a:lstStyle/>
          <a:p>
            <a:r>
              <a:rPr lang="en-AU" sz="4400" dirty="0" smtClean="0">
                <a:latin typeface="Gotham Bold" pitchFamily="2" charset="0"/>
                <a:cs typeface="Aharoni" pitchFamily="2" charset="-79"/>
              </a:rPr>
              <a:t>Revelation 3:21</a:t>
            </a:r>
            <a:endParaRPr lang="en-AU" sz="4400" dirty="0" smtClean="0">
              <a:latin typeface="Gotham Bold" pitchFamily="2" charset="0"/>
              <a:cs typeface="Aharoni" pitchFamily="2" charset="-79"/>
            </a:endParaRPr>
          </a:p>
          <a:p>
            <a:r>
              <a:rPr lang="en-AU" sz="2000" i="1" dirty="0" smtClean="0">
                <a:cs typeface="Aharoni" pitchFamily="2" charset="-79"/>
              </a:rPr>
              <a:t>New </a:t>
            </a:r>
            <a:r>
              <a:rPr lang="en-AU" sz="2000" i="1" dirty="0" smtClean="0">
                <a:cs typeface="Aharoni" pitchFamily="2" charset="-79"/>
              </a:rPr>
              <a:t>International Version</a:t>
            </a:r>
            <a:endParaRPr lang="en-US" sz="2000" i="1" dirty="0">
              <a:cs typeface="Aharoni" pitchFamily="2" charset="-79"/>
            </a:endParaRPr>
          </a:p>
        </p:txBody>
      </p:sp>
      <p:cxnSp>
        <p:nvCxnSpPr>
          <p:cNvPr id="13" name="Straight Connector 12"/>
          <p:cNvCxnSpPr/>
          <p:nvPr/>
        </p:nvCxnSpPr>
        <p:spPr>
          <a:xfrm>
            <a:off x="467544" y="1412776"/>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772816"/>
            <a:ext cx="8208912" cy="2062103"/>
          </a:xfrm>
          <a:prstGeom prst="rect">
            <a:avLst/>
          </a:prstGeom>
          <a:noFill/>
        </p:spPr>
        <p:txBody>
          <a:bodyPr wrap="square" rtlCol="0">
            <a:spAutoFit/>
          </a:bodyPr>
          <a:lstStyle/>
          <a:p>
            <a:r>
              <a:rPr lang="en-US" sz="3200" b="1" baseline="30000" dirty="0" smtClean="0"/>
              <a:t>21</a:t>
            </a:r>
            <a:r>
              <a:rPr lang="en-US" sz="3200" b="1" dirty="0" smtClean="0"/>
              <a:t> To </a:t>
            </a:r>
            <a:r>
              <a:rPr lang="en-US" sz="3200" b="1" dirty="0" smtClean="0"/>
              <a:t>the one who is victorious, I will give the right to sit with me on my throne, just as I was victorious and sat down with my Father on his throne. </a:t>
            </a:r>
            <a:endParaRPr lang="en-US" sz="32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1"/>
            <a:ext cx="9144000" cy="6858000"/>
          </a:xfrm>
          <a:prstGeom prst="rect">
            <a:avLst/>
          </a:prstGeom>
          <a:noFill/>
        </p:spPr>
      </p:pic>
      <p:sp>
        <p:nvSpPr>
          <p:cNvPr id="10" name="TextBox 9"/>
          <p:cNvSpPr txBox="1"/>
          <p:nvPr/>
        </p:nvSpPr>
        <p:spPr>
          <a:xfrm>
            <a:off x="395536" y="260648"/>
            <a:ext cx="8352928" cy="1077218"/>
          </a:xfrm>
          <a:prstGeom prst="rect">
            <a:avLst/>
          </a:prstGeom>
          <a:noFill/>
        </p:spPr>
        <p:txBody>
          <a:bodyPr wrap="square" rtlCol="0">
            <a:spAutoFit/>
          </a:bodyPr>
          <a:lstStyle/>
          <a:p>
            <a:r>
              <a:rPr lang="en-AU" sz="4400" dirty="0" smtClean="0">
                <a:latin typeface="Gotham Bold" pitchFamily="2" charset="0"/>
                <a:cs typeface="Aharoni" pitchFamily="2" charset="-79"/>
              </a:rPr>
              <a:t>Galatians 3:13</a:t>
            </a:r>
            <a:endParaRPr lang="en-AU" sz="4400" dirty="0" smtClean="0">
              <a:latin typeface="Gotham Bold" pitchFamily="2" charset="0"/>
              <a:cs typeface="Aharoni" pitchFamily="2" charset="-79"/>
            </a:endParaRPr>
          </a:p>
          <a:p>
            <a:r>
              <a:rPr lang="en-AU" sz="2000" i="1" dirty="0" smtClean="0">
                <a:cs typeface="Aharoni" pitchFamily="2" charset="-79"/>
              </a:rPr>
              <a:t>The Passion Translation</a:t>
            </a:r>
            <a:endParaRPr lang="en-US" sz="2000" i="1" dirty="0">
              <a:cs typeface="Aharoni" pitchFamily="2" charset="-79"/>
            </a:endParaRPr>
          </a:p>
        </p:txBody>
      </p:sp>
      <p:cxnSp>
        <p:nvCxnSpPr>
          <p:cNvPr id="13" name="Straight Connector 12"/>
          <p:cNvCxnSpPr/>
          <p:nvPr/>
        </p:nvCxnSpPr>
        <p:spPr>
          <a:xfrm>
            <a:off x="467544" y="1412776"/>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772816"/>
            <a:ext cx="8208912" cy="1569660"/>
          </a:xfrm>
          <a:prstGeom prst="rect">
            <a:avLst/>
          </a:prstGeom>
          <a:noFill/>
        </p:spPr>
        <p:txBody>
          <a:bodyPr wrap="square" rtlCol="0">
            <a:spAutoFit/>
          </a:bodyPr>
          <a:lstStyle/>
          <a:p>
            <a:r>
              <a:rPr lang="en-AU" sz="3200" b="1" dirty="0" smtClean="0"/>
              <a:t>Yet, Christ paid the full price to set us free from the curse of the law. He absorbed it completely as he became a curse in our place.</a:t>
            </a:r>
            <a:endParaRPr lang="en-US" sz="3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1"/>
            <a:ext cx="9144000" cy="6858000"/>
          </a:xfrm>
          <a:prstGeom prst="rect">
            <a:avLst/>
          </a:prstGeom>
          <a:noFill/>
        </p:spPr>
      </p:pic>
      <p:sp>
        <p:nvSpPr>
          <p:cNvPr id="10" name="TextBox 9"/>
          <p:cNvSpPr txBox="1"/>
          <p:nvPr/>
        </p:nvSpPr>
        <p:spPr>
          <a:xfrm>
            <a:off x="395536" y="260648"/>
            <a:ext cx="8352928" cy="769441"/>
          </a:xfrm>
          <a:prstGeom prst="rect">
            <a:avLst/>
          </a:prstGeom>
          <a:noFill/>
        </p:spPr>
        <p:txBody>
          <a:bodyPr wrap="square" rtlCol="0">
            <a:spAutoFit/>
          </a:bodyPr>
          <a:lstStyle/>
          <a:p>
            <a:r>
              <a:rPr lang="en-AU" sz="4400" dirty="0" smtClean="0">
                <a:latin typeface="Gotham Bold" pitchFamily="2" charset="0"/>
                <a:cs typeface="Aharoni" pitchFamily="2" charset="-79"/>
              </a:rPr>
              <a:t>Last Week:</a:t>
            </a:r>
            <a:endParaRPr lang="en-AU" sz="4400" dirty="0" smtClean="0">
              <a:latin typeface="Gotham Bold" pitchFamily="2" charset="0"/>
              <a:cs typeface="Aharoni" pitchFamily="2" charset="-79"/>
            </a:endParaRPr>
          </a:p>
        </p:txBody>
      </p:sp>
      <p:cxnSp>
        <p:nvCxnSpPr>
          <p:cNvPr id="13" name="Straight Connector 12"/>
          <p:cNvCxnSpPr/>
          <p:nvPr/>
        </p:nvCxnSpPr>
        <p:spPr>
          <a:xfrm>
            <a:off x="467544" y="1196752"/>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556792"/>
            <a:ext cx="8208912" cy="2215991"/>
          </a:xfrm>
          <a:prstGeom prst="rect">
            <a:avLst/>
          </a:prstGeom>
          <a:noFill/>
        </p:spPr>
        <p:txBody>
          <a:bodyPr wrap="square" rtlCol="0">
            <a:spAutoFit/>
          </a:bodyPr>
          <a:lstStyle/>
          <a:p>
            <a:pPr algn="ctr">
              <a:spcAft>
                <a:spcPts val="1800"/>
              </a:spcAft>
            </a:pPr>
            <a:r>
              <a:rPr lang="en-AU" sz="3600" b="1" dirty="0" smtClean="0"/>
              <a:t>The angel sat </a:t>
            </a:r>
            <a:r>
              <a:rPr lang="en-AU" sz="3600" b="1" u="sng" dirty="0" smtClean="0"/>
              <a:t>ON</a:t>
            </a:r>
            <a:r>
              <a:rPr lang="en-AU" sz="3600" b="1" dirty="0" smtClean="0"/>
              <a:t> the tomb stone</a:t>
            </a:r>
          </a:p>
          <a:p>
            <a:pPr algn="ctr">
              <a:spcAft>
                <a:spcPts val="1800"/>
              </a:spcAft>
            </a:pPr>
            <a:r>
              <a:rPr lang="en-AU" sz="3600" b="1" dirty="0" err="1" smtClean="0"/>
              <a:t>vs</a:t>
            </a:r>
            <a:endParaRPr lang="en-AU" sz="3600" b="1" dirty="0" smtClean="0"/>
          </a:p>
          <a:p>
            <a:pPr algn="ctr">
              <a:spcAft>
                <a:spcPts val="1800"/>
              </a:spcAft>
            </a:pPr>
            <a:r>
              <a:rPr lang="en-AU" sz="3600" b="1" dirty="0" smtClean="0"/>
              <a:t>Elijah sat </a:t>
            </a:r>
            <a:r>
              <a:rPr lang="en-AU" sz="3600" b="1" u="sng" dirty="0" smtClean="0"/>
              <a:t>UNDER</a:t>
            </a:r>
            <a:r>
              <a:rPr lang="en-AU" sz="3600" b="1" dirty="0" smtClean="0"/>
              <a:t> the broom tree</a:t>
            </a:r>
            <a:endParaRPr lang="en-US" sz="3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srcRect/>
          <a:stretch>
            <a:fillRect/>
          </a:stretch>
        </p:blipFill>
        <p:spPr bwMode="auto">
          <a:xfrm>
            <a:off x="0" y="1"/>
            <a:ext cx="9144000" cy="6858000"/>
          </a:xfrm>
          <a:prstGeom prst="rect">
            <a:avLst/>
          </a:prstGeom>
          <a:noFill/>
        </p:spPr>
      </p:pic>
      <p:grpSp>
        <p:nvGrpSpPr>
          <p:cNvPr id="4" name="Group 11"/>
          <p:cNvGrpSpPr/>
          <p:nvPr/>
        </p:nvGrpSpPr>
        <p:grpSpPr>
          <a:xfrm>
            <a:off x="0" y="0"/>
            <a:ext cx="5292080" cy="6858000"/>
            <a:chOff x="0" y="0"/>
            <a:chExt cx="5292080" cy="6858000"/>
          </a:xfrm>
        </p:grpSpPr>
        <p:sp>
          <p:nvSpPr>
            <p:cNvPr id="9" name="Right Triangle 8"/>
            <p:cNvSpPr/>
            <p:nvPr/>
          </p:nvSpPr>
          <p:spPr>
            <a:xfrm flipV="1">
              <a:off x="1403648" y="0"/>
              <a:ext cx="3888432" cy="6858000"/>
            </a:xfrm>
            <a:prstGeom prst="rtTriangle">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0" y="0"/>
              <a:ext cx="1403648" cy="6858000"/>
            </a:xfrm>
            <a:prstGeom prst="rect">
              <a:avLst/>
            </a:prstGeom>
            <a:solidFill>
              <a:schemeClr val="bg1">
                <a:alpha val="6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p:cNvSpPr txBox="1"/>
          <p:nvPr/>
        </p:nvSpPr>
        <p:spPr>
          <a:xfrm>
            <a:off x="323528" y="332656"/>
            <a:ext cx="3528392" cy="1754326"/>
          </a:xfrm>
          <a:prstGeom prst="rect">
            <a:avLst/>
          </a:prstGeom>
          <a:noFill/>
        </p:spPr>
        <p:txBody>
          <a:bodyPr wrap="square" rtlCol="0">
            <a:spAutoFit/>
          </a:bodyPr>
          <a:lstStyle/>
          <a:p>
            <a:r>
              <a:rPr lang="en-AU" sz="5400" dirty="0" smtClean="0">
                <a:solidFill>
                  <a:srgbClr val="2A2718">
                    <a:alpha val="92000"/>
                  </a:srgbClr>
                </a:solidFill>
                <a:latin typeface="Gotham Bold" pitchFamily="2" charset="0"/>
                <a:cs typeface="Aharoni" pitchFamily="2" charset="-79"/>
              </a:rPr>
              <a:t>SAVING SEATS</a:t>
            </a:r>
            <a:endParaRPr lang="en-US" sz="5400" dirty="0">
              <a:solidFill>
                <a:srgbClr val="2A2718">
                  <a:alpha val="92000"/>
                </a:srgbClr>
              </a:solidFill>
              <a:latin typeface="Gotham Bold" pitchFamily="2" charset="0"/>
              <a:cs typeface="Aharoni" pitchFamily="2" charset="-79"/>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0"/>
            <a:ext cx="9144000" cy="6858000"/>
          </a:xfrm>
          <a:prstGeom prst="rect">
            <a:avLst/>
          </a:prstGeom>
          <a:noFill/>
        </p:spPr>
      </p:pic>
      <p:sp>
        <p:nvSpPr>
          <p:cNvPr id="10" name="TextBox 9"/>
          <p:cNvSpPr txBox="1"/>
          <p:nvPr/>
        </p:nvSpPr>
        <p:spPr>
          <a:xfrm>
            <a:off x="395536" y="260648"/>
            <a:ext cx="8352928" cy="769441"/>
          </a:xfrm>
          <a:prstGeom prst="rect">
            <a:avLst/>
          </a:prstGeom>
          <a:noFill/>
        </p:spPr>
        <p:txBody>
          <a:bodyPr wrap="square" rtlCol="0">
            <a:spAutoFit/>
          </a:bodyPr>
          <a:lstStyle/>
          <a:p>
            <a:r>
              <a:rPr lang="en-AU" sz="4400" dirty="0" smtClean="0">
                <a:latin typeface="Gotham Bold" pitchFamily="2" charset="0"/>
                <a:cs typeface="Aharoni" pitchFamily="2" charset="-79"/>
              </a:rPr>
              <a:t>Three Brains:</a:t>
            </a:r>
            <a:endParaRPr lang="en-AU" sz="4400" dirty="0" smtClean="0">
              <a:latin typeface="Gotham Bold" pitchFamily="2" charset="0"/>
              <a:cs typeface="Aharoni" pitchFamily="2" charset="-79"/>
            </a:endParaRPr>
          </a:p>
        </p:txBody>
      </p:sp>
      <p:cxnSp>
        <p:nvCxnSpPr>
          <p:cNvPr id="13" name="Straight Connector 12"/>
          <p:cNvCxnSpPr/>
          <p:nvPr/>
        </p:nvCxnSpPr>
        <p:spPr>
          <a:xfrm>
            <a:off x="467544" y="1196752"/>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556792"/>
            <a:ext cx="8208912" cy="646331"/>
          </a:xfrm>
          <a:prstGeom prst="rect">
            <a:avLst/>
          </a:prstGeom>
          <a:noFill/>
        </p:spPr>
        <p:txBody>
          <a:bodyPr wrap="square" rtlCol="0">
            <a:spAutoFit/>
          </a:bodyPr>
          <a:lstStyle/>
          <a:p>
            <a:pPr>
              <a:spcAft>
                <a:spcPts val="1800"/>
              </a:spcAft>
            </a:pPr>
            <a:r>
              <a:rPr lang="en-AU" sz="3600" b="1" dirty="0" smtClean="0"/>
              <a:t>1. The </a:t>
            </a:r>
            <a:r>
              <a:rPr lang="en-AU" sz="3600" b="1" u="sng" dirty="0" smtClean="0"/>
              <a:t>SURVIVAL </a:t>
            </a:r>
            <a:r>
              <a:rPr lang="en-AU" sz="3600" b="1" dirty="0" smtClean="0"/>
              <a:t>Brain</a:t>
            </a:r>
            <a:endParaRPr lang="en-US" sz="3600" b="1" dirty="0"/>
          </a:p>
        </p:txBody>
      </p:sp>
      <p:pic>
        <p:nvPicPr>
          <p:cNvPr id="5" name="Picture 4" descr="Related image"/>
          <p:cNvPicPr>
            <a:picLocks noChangeAspect="1" noChangeArrowheads="1"/>
          </p:cNvPicPr>
          <p:nvPr/>
        </p:nvPicPr>
        <p:blipFill>
          <a:blip r:embed="rId3" cstate="print"/>
          <a:srcRect/>
          <a:stretch>
            <a:fillRect/>
          </a:stretch>
        </p:blipFill>
        <p:spPr bwMode="auto">
          <a:xfrm>
            <a:off x="5868144" y="4077072"/>
            <a:ext cx="2808312" cy="2369901"/>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0"/>
            <a:ext cx="9144000" cy="6858000"/>
          </a:xfrm>
          <a:prstGeom prst="rect">
            <a:avLst/>
          </a:prstGeom>
          <a:noFill/>
        </p:spPr>
      </p:pic>
      <p:sp>
        <p:nvSpPr>
          <p:cNvPr id="10" name="TextBox 9"/>
          <p:cNvSpPr txBox="1"/>
          <p:nvPr/>
        </p:nvSpPr>
        <p:spPr>
          <a:xfrm>
            <a:off x="395536" y="260648"/>
            <a:ext cx="8352928" cy="769441"/>
          </a:xfrm>
          <a:prstGeom prst="rect">
            <a:avLst/>
          </a:prstGeom>
          <a:noFill/>
        </p:spPr>
        <p:txBody>
          <a:bodyPr wrap="square" rtlCol="0">
            <a:spAutoFit/>
          </a:bodyPr>
          <a:lstStyle/>
          <a:p>
            <a:r>
              <a:rPr lang="en-AU" sz="4400" dirty="0" smtClean="0">
                <a:latin typeface="Gotham Bold" pitchFamily="2" charset="0"/>
                <a:cs typeface="Aharoni" pitchFamily="2" charset="-79"/>
              </a:rPr>
              <a:t>Three Brains:</a:t>
            </a:r>
            <a:endParaRPr lang="en-AU" sz="4400" dirty="0" smtClean="0">
              <a:latin typeface="Gotham Bold" pitchFamily="2" charset="0"/>
              <a:cs typeface="Aharoni" pitchFamily="2" charset="-79"/>
            </a:endParaRPr>
          </a:p>
        </p:txBody>
      </p:sp>
      <p:cxnSp>
        <p:nvCxnSpPr>
          <p:cNvPr id="13" name="Straight Connector 12"/>
          <p:cNvCxnSpPr/>
          <p:nvPr/>
        </p:nvCxnSpPr>
        <p:spPr>
          <a:xfrm>
            <a:off x="467544" y="1196752"/>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556792"/>
            <a:ext cx="8208912" cy="1431161"/>
          </a:xfrm>
          <a:prstGeom prst="rect">
            <a:avLst/>
          </a:prstGeom>
          <a:noFill/>
        </p:spPr>
        <p:txBody>
          <a:bodyPr wrap="square" rtlCol="0">
            <a:spAutoFit/>
          </a:bodyPr>
          <a:lstStyle/>
          <a:p>
            <a:pPr>
              <a:spcAft>
                <a:spcPts val="1800"/>
              </a:spcAft>
            </a:pPr>
            <a:r>
              <a:rPr lang="en-AU" sz="3600" b="1" dirty="0" smtClean="0"/>
              <a:t>1. The Survival Brain</a:t>
            </a:r>
          </a:p>
          <a:p>
            <a:pPr>
              <a:spcAft>
                <a:spcPts val="1800"/>
              </a:spcAft>
            </a:pPr>
            <a:r>
              <a:rPr lang="en-AU" sz="3600" b="1" dirty="0" smtClean="0"/>
              <a:t>2. The </a:t>
            </a:r>
            <a:r>
              <a:rPr lang="en-AU" sz="3600" b="1" u="sng" dirty="0" smtClean="0"/>
              <a:t>LOGICAL</a:t>
            </a:r>
            <a:r>
              <a:rPr lang="en-AU" sz="3600" b="1" dirty="0" smtClean="0"/>
              <a:t> Brain</a:t>
            </a:r>
            <a:endParaRPr lang="en-US" sz="3600" b="1" dirty="0"/>
          </a:p>
        </p:txBody>
      </p:sp>
      <p:pic>
        <p:nvPicPr>
          <p:cNvPr id="11" name="Picture 10" descr="Related image"/>
          <p:cNvPicPr>
            <a:picLocks noChangeAspect="1" noChangeArrowheads="1"/>
          </p:cNvPicPr>
          <p:nvPr/>
        </p:nvPicPr>
        <p:blipFill>
          <a:blip r:embed="rId3" cstate="print"/>
          <a:srcRect/>
          <a:stretch>
            <a:fillRect/>
          </a:stretch>
        </p:blipFill>
        <p:spPr bwMode="auto">
          <a:xfrm>
            <a:off x="5868144" y="4077072"/>
            <a:ext cx="2808312" cy="23699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0"/>
            <a:ext cx="9144000" cy="6858000"/>
          </a:xfrm>
          <a:prstGeom prst="rect">
            <a:avLst/>
          </a:prstGeom>
          <a:noFill/>
        </p:spPr>
      </p:pic>
      <p:sp>
        <p:nvSpPr>
          <p:cNvPr id="10" name="TextBox 9"/>
          <p:cNvSpPr txBox="1"/>
          <p:nvPr/>
        </p:nvSpPr>
        <p:spPr>
          <a:xfrm>
            <a:off x="395536" y="260648"/>
            <a:ext cx="8352928" cy="769441"/>
          </a:xfrm>
          <a:prstGeom prst="rect">
            <a:avLst/>
          </a:prstGeom>
          <a:noFill/>
        </p:spPr>
        <p:txBody>
          <a:bodyPr wrap="square" rtlCol="0">
            <a:spAutoFit/>
          </a:bodyPr>
          <a:lstStyle/>
          <a:p>
            <a:r>
              <a:rPr lang="en-AU" sz="4400" dirty="0" smtClean="0">
                <a:latin typeface="Gotham Bold" pitchFamily="2" charset="0"/>
                <a:cs typeface="Aharoni" pitchFamily="2" charset="-79"/>
              </a:rPr>
              <a:t>Three Brains:</a:t>
            </a:r>
            <a:endParaRPr lang="en-AU" sz="4400" dirty="0" smtClean="0">
              <a:latin typeface="Gotham Bold" pitchFamily="2" charset="0"/>
              <a:cs typeface="Aharoni" pitchFamily="2" charset="-79"/>
            </a:endParaRPr>
          </a:p>
        </p:txBody>
      </p:sp>
      <p:cxnSp>
        <p:nvCxnSpPr>
          <p:cNvPr id="13" name="Straight Connector 12"/>
          <p:cNvCxnSpPr/>
          <p:nvPr/>
        </p:nvCxnSpPr>
        <p:spPr>
          <a:xfrm>
            <a:off x="467544" y="1196752"/>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556792"/>
            <a:ext cx="8208912" cy="2215991"/>
          </a:xfrm>
          <a:prstGeom prst="rect">
            <a:avLst/>
          </a:prstGeom>
          <a:noFill/>
        </p:spPr>
        <p:txBody>
          <a:bodyPr wrap="square" rtlCol="0">
            <a:spAutoFit/>
          </a:bodyPr>
          <a:lstStyle/>
          <a:p>
            <a:pPr>
              <a:spcAft>
                <a:spcPts val="1800"/>
              </a:spcAft>
            </a:pPr>
            <a:r>
              <a:rPr lang="en-AU" sz="3600" b="1" dirty="0" smtClean="0"/>
              <a:t>1. The Survival Brain</a:t>
            </a:r>
          </a:p>
          <a:p>
            <a:pPr>
              <a:spcAft>
                <a:spcPts val="1800"/>
              </a:spcAft>
            </a:pPr>
            <a:r>
              <a:rPr lang="en-AU" sz="3600" b="1" dirty="0" smtClean="0"/>
              <a:t>2. The Logical Brain</a:t>
            </a:r>
          </a:p>
          <a:p>
            <a:pPr>
              <a:spcAft>
                <a:spcPts val="1800"/>
              </a:spcAft>
            </a:pPr>
            <a:r>
              <a:rPr lang="en-AU" sz="3600" b="1" dirty="0" smtClean="0"/>
              <a:t>3. The </a:t>
            </a:r>
            <a:r>
              <a:rPr lang="en-AU" sz="3600" b="1" u="sng" dirty="0" smtClean="0"/>
              <a:t>EMOTIONAL</a:t>
            </a:r>
            <a:r>
              <a:rPr lang="en-AU" sz="3600" b="1" dirty="0" smtClean="0"/>
              <a:t> Brain</a:t>
            </a:r>
            <a:endParaRPr lang="en-US" sz="3600" b="1" dirty="0"/>
          </a:p>
        </p:txBody>
      </p:sp>
      <p:pic>
        <p:nvPicPr>
          <p:cNvPr id="11" name="Picture 10" descr="Related image"/>
          <p:cNvPicPr>
            <a:picLocks noChangeAspect="1" noChangeArrowheads="1"/>
          </p:cNvPicPr>
          <p:nvPr/>
        </p:nvPicPr>
        <p:blipFill>
          <a:blip r:embed="rId3" cstate="print"/>
          <a:srcRect/>
          <a:stretch>
            <a:fillRect/>
          </a:stretch>
        </p:blipFill>
        <p:spPr bwMode="auto">
          <a:xfrm>
            <a:off x="5868144" y="4077072"/>
            <a:ext cx="2808312" cy="236990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1026" name="Picture 2" descr="Related image"/>
          <p:cNvPicPr>
            <a:picLocks noChangeAspect="1" noChangeArrowheads="1"/>
          </p:cNvPicPr>
          <p:nvPr/>
        </p:nvPicPr>
        <p:blipFill>
          <a:blip r:embed="rId2" cstate="print"/>
          <a:srcRect l="10571" r="7166"/>
          <a:stretch>
            <a:fillRect/>
          </a:stretch>
        </p:blipFill>
        <p:spPr bwMode="auto">
          <a:xfrm>
            <a:off x="0" y="260648"/>
            <a:ext cx="9144000" cy="626469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1"/>
            <a:ext cx="9144000" cy="6858000"/>
          </a:xfrm>
          <a:prstGeom prst="rect">
            <a:avLst/>
          </a:prstGeom>
          <a:noFill/>
        </p:spPr>
      </p:pic>
      <p:sp>
        <p:nvSpPr>
          <p:cNvPr id="10" name="TextBox 9"/>
          <p:cNvSpPr txBox="1"/>
          <p:nvPr/>
        </p:nvSpPr>
        <p:spPr>
          <a:xfrm>
            <a:off x="395536" y="260648"/>
            <a:ext cx="8352928" cy="1077218"/>
          </a:xfrm>
          <a:prstGeom prst="rect">
            <a:avLst/>
          </a:prstGeom>
          <a:noFill/>
        </p:spPr>
        <p:txBody>
          <a:bodyPr wrap="square" rtlCol="0">
            <a:spAutoFit/>
          </a:bodyPr>
          <a:lstStyle/>
          <a:p>
            <a:r>
              <a:rPr lang="en-AU" sz="4400" dirty="0" smtClean="0">
                <a:latin typeface="Gotham Bold" pitchFamily="2" charset="0"/>
                <a:cs typeface="Aharoni" pitchFamily="2" charset="-79"/>
              </a:rPr>
              <a:t>Philippians 4:6-7</a:t>
            </a:r>
            <a:endParaRPr lang="en-AU" sz="4400" dirty="0" smtClean="0">
              <a:latin typeface="Gotham Bold" pitchFamily="2" charset="0"/>
              <a:cs typeface="Aharoni" pitchFamily="2" charset="-79"/>
            </a:endParaRPr>
          </a:p>
          <a:p>
            <a:r>
              <a:rPr lang="en-AU" sz="2000" i="1" dirty="0" smtClean="0">
                <a:cs typeface="Aharoni" pitchFamily="2" charset="-79"/>
              </a:rPr>
              <a:t>New Living Translation</a:t>
            </a:r>
            <a:endParaRPr lang="en-US" sz="2000" i="1" dirty="0">
              <a:cs typeface="Aharoni" pitchFamily="2" charset="-79"/>
            </a:endParaRPr>
          </a:p>
        </p:txBody>
      </p:sp>
      <p:cxnSp>
        <p:nvCxnSpPr>
          <p:cNvPr id="13" name="Straight Connector 12"/>
          <p:cNvCxnSpPr/>
          <p:nvPr/>
        </p:nvCxnSpPr>
        <p:spPr>
          <a:xfrm>
            <a:off x="467544" y="1412776"/>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772816"/>
            <a:ext cx="8208912" cy="3539430"/>
          </a:xfrm>
          <a:prstGeom prst="rect">
            <a:avLst/>
          </a:prstGeom>
          <a:noFill/>
        </p:spPr>
        <p:txBody>
          <a:bodyPr wrap="square" rtlCol="0">
            <a:spAutoFit/>
          </a:bodyPr>
          <a:lstStyle/>
          <a:p>
            <a:r>
              <a:rPr lang="en-US" sz="3200" b="1" baseline="30000" dirty="0" smtClean="0"/>
              <a:t>6 </a:t>
            </a:r>
            <a:r>
              <a:rPr lang="en-US" sz="3200" b="1" dirty="0" smtClean="0"/>
              <a:t>Don’t worry about anything; instead, pray about everything. Tell God what you need, and thank him for all he has done. </a:t>
            </a:r>
            <a:r>
              <a:rPr lang="en-US" sz="3200" b="1" baseline="30000" dirty="0" smtClean="0"/>
              <a:t>7 </a:t>
            </a:r>
            <a:r>
              <a:rPr lang="en-US" sz="3200" b="1" dirty="0" smtClean="0"/>
              <a:t>Then you will experience God’s peace, which exceeds anything we can understand. His peace will guard your hearts and minds as you live in Christ Jesus.</a:t>
            </a:r>
            <a:endParaRPr lang="en-US" sz="32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098" name="AutoShape 2"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2" name="AutoShape 6" descr="Image result for chairs"/>
          <p:cNvSpPr>
            <a:spLocks noChangeAspect="1" noChangeArrowheads="1"/>
          </p:cNvSpPr>
          <p:nvPr/>
        </p:nvSpPr>
        <p:spPr bwMode="auto">
          <a:xfrm>
            <a:off x="155575" y="-1744663"/>
            <a:ext cx="6991350" cy="363855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4" name="Picture 8" descr="Image result for chairs in a row"/>
          <p:cNvPicPr>
            <a:picLocks noChangeAspect="1" noChangeArrowheads="1"/>
          </p:cNvPicPr>
          <p:nvPr/>
        </p:nvPicPr>
        <p:blipFill>
          <a:blip r:embed="rId2" cstate="print">
            <a:lum bright="55000" contrast="-55000"/>
          </a:blip>
          <a:srcRect/>
          <a:stretch>
            <a:fillRect/>
          </a:stretch>
        </p:blipFill>
        <p:spPr bwMode="auto">
          <a:xfrm>
            <a:off x="0" y="1"/>
            <a:ext cx="9144000" cy="6858000"/>
          </a:xfrm>
          <a:prstGeom prst="rect">
            <a:avLst/>
          </a:prstGeom>
          <a:noFill/>
        </p:spPr>
      </p:pic>
      <p:sp>
        <p:nvSpPr>
          <p:cNvPr id="10" name="TextBox 9"/>
          <p:cNvSpPr txBox="1"/>
          <p:nvPr/>
        </p:nvSpPr>
        <p:spPr>
          <a:xfrm>
            <a:off x="395536" y="260648"/>
            <a:ext cx="8352928" cy="1077218"/>
          </a:xfrm>
          <a:prstGeom prst="rect">
            <a:avLst/>
          </a:prstGeom>
          <a:noFill/>
        </p:spPr>
        <p:txBody>
          <a:bodyPr wrap="square" rtlCol="0">
            <a:spAutoFit/>
          </a:bodyPr>
          <a:lstStyle/>
          <a:p>
            <a:r>
              <a:rPr lang="en-AU" sz="4400" dirty="0" smtClean="0">
                <a:latin typeface="Gotham Bold" pitchFamily="2" charset="0"/>
                <a:cs typeface="Aharoni" pitchFamily="2" charset="-79"/>
              </a:rPr>
              <a:t>Philippians 4:8</a:t>
            </a:r>
            <a:endParaRPr lang="en-AU" sz="4400" dirty="0" smtClean="0">
              <a:latin typeface="Gotham Bold" pitchFamily="2" charset="0"/>
              <a:cs typeface="Aharoni" pitchFamily="2" charset="-79"/>
            </a:endParaRPr>
          </a:p>
          <a:p>
            <a:r>
              <a:rPr lang="en-AU" sz="2000" i="1" dirty="0" smtClean="0">
                <a:cs typeface="Aharoni" pitchFamily="2" charset="-79"/>
              </a:rPr>
              <a:t>New Living Translation</a:t>
            </a:r>
            <a:endParaRPr lang="en-US" sz="2000" i="1" dirty="0">
              <a:cs typeface="Aharoni" pitchFamily="2" charset="-79"/>
            </a:endParaRPr>
          </a:p>
        </p:txBody>
      </p:sp>
      <p:cxnSp>
        <p:nvCxnSpPr>
          <p:cNvPr id="13" name="Straight Connector 12"/>
          <p:cNvCxnSpPr/>
          <p:nvPr/>
        </p:nvCxnSpPr>
        <p:spPr>
          <a:xfrm>
            <a:off x="467544" y="1412776"/>
            <a:ext cx="8208912" cy="0"/>
          </a:xfrm>
          <a:prstGeom prst="line">
            <a:avLst/>
          </a:prstGeom>
          <a:ln w="22225">
            <a:solidFill>
              <a:schemeClr val="tx1">
                <a:alpha val="85000"/>
              </a:schemeClr>
            </a:solidFill>
          </a:ln>
          <a:effectLst>
            <a:outerShdw blurRad="38100" dist="12700" dir="5400000" algn="ctr" rotWithShape="0">
              <a:schemeClr val="tx1">
                <a:lumMod val="50000"/>
                <a:lumOff val="50000"/>
              </a:schemeClr>
            </a:outerShdw>
          </a:effectLst>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67544" y="1772816"/>
            <a:ext cx="8208912" cy="2554545"/>
          </a:xfrm>
          <a:prstGeom prst="rect">
            <a:avLst/>
          </a:prstGeom>
          <a:noFill/>
        </p:spPr>
        <p:txBody>
          <a:bodyPr wrap="square" rtlCol="0">
            <a:spAutoFit/>
          </a:bodyPr>
          <a:lstStyle/>
          <a:p>
            <a:r>
              <a:rPr lang="en-US" sz="3200" b="1" baseline="30000" dirty="0" smtClean="0"/>
              <a:t>8 </a:t>
            </a:r>
            <a:r>
              <a:rPr lang="en-US" sz="3200" b="1" dirty="0" smtClean="0"/>
              <a:t>And now, dear brothers and sisters, one final thing. Fix your thoughts on what is true, and honorable, and right, and pure, and lovely, and admirable. Think about things that are excellent and worthy of praise.</a:t>
            </a:r>
            <a:endParaRPr lang="en-US" sz="32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1570</TotalTime>
  <Words>208</Words>
  <Application>Microsoft Office PowerPoint</Application>
  <PresentationFormat>On-screen Show (4:3)</PresentationFormat>
  <Paragraphs>42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Caleb Stott</dc:creator>
  <cp:lastModifiedBy>Caleb Stott</cp:lastModifiedBy>
  <cp:revision>38</cp:revision>
  <dcterms:created xsi:type="dcterms:W3CDTF">2019-06-15T10:21:58Z</dcterms:created>
  <dcterms:modified xsi:type="dcterms:W3CDTF">2019-06-22T23:38:17Z</dcterms:modified>
</cp:coreProperties>
</file>