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5" r:id="rId2"/>
    <p:sldId id="266" r:id="rId3"/>
    <p:sldId id="267" r:id="rId4"/>
    <p:sldId id="268" r:id="rId5"/>
    <p:sldId id="269" r:id="rId6"/>
    <p:sldId id="261" r:id="rId7"/>
    <p:sldId id="270" r:id="rId8"/>
    <p:sldId id="271" r:id="rId9"/>
    <p:sldId id="262" r:id="rId10"/>
    <p:sldId id="263" r:id="rId11"/>
    <p:sldId id="264" r:id="rId12"/>
    <p:sldId id="272" r:id="rId13"/>
    <p:sldId id="273" r:id="rId14"/>
    <p:sldId id="274" r:id="rId15"/>
    <p:sldId id="275"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8F9E"/>
    <a:srgbClr val="CC541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94646"/>
  </p:normalViewPr>
  <p:slideViewPr>
    <p:cSldViewPr snapToGrid="0" snapToObjects="1">
      <p:cViewPr>
        <p:scale>
          <a:sx n="90" d="100"/>
          <a:sy n="90" d="100"/>
        </p:scale>
        <p:origin x="-510" y="-29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337B0D46-882F-46D9-8621-0FC8C746B6C4}" type="datetimeFigureOut">
              <a:rPr lang="en-US"/>
              <a:pPr/>
              <a:t>4/7/2019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75DC26-E311-40AB-BD19-A7D4E297BAB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447D2B3-9CED-4A0C-A56C-B89902FC052C}" type="datetimeFigureOut">
              <a:rPr lang="en-US"/>
              <a:pPr/>
              <a:t>4/7/2019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67F573-1B61-4AB9-A51C-55E28161E7A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1EC9C831-77A4-4DFF-A8E3-05F6166DAB15}" type="datetimeFigureOut">
              <a:rPr lang="en-US"/>
              <a:pPr/>
              <a:t>4/7/2019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4ADEA6-1A34-459B-872A-2BA6890A581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D5672DC6-52C2-4D6A-8C7A-1BA9D8E0674D}" type="datetimeFigureOut">
              <a:rPr lang="en-US"/>
              <a:pPr/>
              <a:t>4/7/2019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6B8579-10B0-45B1-9586-4BBA79208EC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8B3DE54-196C-4FCB-BC97-441D247129A3}" type="datetimeFigureOut">
              <a:rPr lang="en-US"/>
              <a:pPr/>
              <a:t>4/7/2019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9F7E5D-866B-4D6B-8CA3-B7CA8E11CAB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82E1A02E-44AC-4F0D-BBE1-95DFD6F42A44}" type="datetimeFigureOut">
              <a:rPr lang="en-US"/>
              <a:pPr/>
              <a:t>4/7/2019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48D9BAF-7B87-4A9B-96A3-A223850324C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5C3BD204-7289-4B42-BCDD-EDFCFF682246}" type="datetimeFigureOut">
              <a:rPr lang="en-US"/>
              <a:pPr/>
              <a:t>4/7/2019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76C22E8-C512-40CE-BDC1-BFBE6807E09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08FE9AA-C323-4811-A07A-5A8CFDF304CB}" type="datetimeFigureOut">
              <a:rPr lang="en-US"/>
              <a:pPr/>
              <a:t>4/7/2019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7438846D-0409-4598-8FBF-918577FDB2B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5240220-606E-4D8C-BD4D-E601F2B9947C}" type="datetimeFigureOut">
              <a:rPr lang="en-US"/>
              <a:pPr/>
              <a:t>4/7/2019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F42B73D-8438-4E8B-8172-6432BA5585B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07D57B1-13A9-439C-AD48-210142B180F5}" type="datetimeFigureOut">
              <a:rPr lang="en-US"/>
              <a:pPr/>
              <a:t>4/7/2019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6AFDF95-ED5D-4F44-849C-475BF71BDBA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A882C3-E3E7-477A-86EC-39996A1B911F}" type="datetimeFigureOut">
              <a:rPr lang="en-US"/>
              <a:pPr/>
              <a:t>4/7/2019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8F82B7E-3E3F-49EB-8EAF-4F539DD2EDC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8A0279A7-8122-4E4E-B5B6-3AB9B27357B3}" type="datetimeFigureOut">
              <a:rPr lang="en-US"/>
              <a:pPr/>
              <a:t>4/7/2019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50B93DA-CF15-4952-A9DD-ACA02582AFE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Box 2"/>
          <p:cNvSpPr txBox="1">
            <a:spLocks noChangeArrowheads="1"/>
          </p:cNvSpPr>
          <p:nvPr/>
        </p:nvSpPr>
        <p:spPr bwMode="auto">
          <a:xfrm>
            <a:off x="2079055" y="1804612"/>
            <a:ext cx="4418006" cy="120032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n-AU" sz="7200" dirty="0">
                <a:solidFill>
                  <a:srgbClr val="CC541B"/>
                </a:solidFill>
                <a:latin typeface="Bebas" pitchFamily="34" charset="0"/>
                <a:cs typeface="Estrangelo Edessa" pitchFamily="66" charset="0"/>
              </a:rPr>
              <a:t>UNIQUELY</a:t>
            </a:r>
            <a:endParaRPr lang="en-US" sz="7200" dirty="0">
              <a:solidFill>
                <a:srgbClr val="CC541B"/>
              </a:solidFill>
              <a:latin typeface="Bebas" pitchFamily="34" charset="0"/>
              <a:cs typeface="Estrangelo Edessa" pitchFamily="66" charset="0"/>
            </a:endParaRPr>
          </a:p>
        </p:txBody>
      </p:sp>
      <p:sp>
        <p:nvSpPr>
          <p:cNvPr id="5" name="TextBox 3"/>
          <p:cNvSpPr txBox="1">
            <a:spLocks noChangeArrowheads="1"/>
          </p:cNvSpPr>
          <p:nvPr/>
        </p:nvSpPr>
        <p:spPr bwMode="auto">
          <a:xfrm>
            <a:off x="801788" y="2252312"/>
            <a:ext cx="6571163" cy="2646878"/>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n-AU" sz="16600" dirty="0" smtClean="0">
                <a:solidFill>
                  <a:srgbClr val="298F9E"/>
                </a:solidFill>
                <a:latin typeface="Alex Brush" pitchFamily="2" charset="0"/>
                <a:cs typeface="Estrangelo Edessa" pitchFamily="66" charset="0"/>
              </a:rPr>
              <a:t>Gifted</a:t>
            </a:r>
            <a:endParaRPr lang="en-US" sz="3600" dirty="0">
              <a:solidFill>
                <a:srgbClr val="298F9E"/>
              </a:solidFill>
              <a:latin typeface="Alex Brush" pitchFamily="2" charset="0"/>
              <a:cs typeface="Estrangelo Edessa" pitchFamily="66" charset="0"/>
            </a:endParaRPr>
          </a:p>
        </p:txBody>
      </p:sp>
      <p:sp>
        <p:nvSpPr>
          <p:cNvPr id="7" name="TextBox 6"/>
          <p:cNvSpPr txBox="1"/>
          <p:nvPr/>
        </p:nvSpPr>
        <p:spPr>
          <a:xfrm>
            <a:off x="0" y="5801464"/>
            <a:ext cx="9144000" cy="400110"/>
          </a:xfrm>
          <a:prstGeom prst="rect">
            <a:avLst/>
          </a:prstGeom>
          <a:solidFill>
            <a:srgbClr val="298F9E">
              <a:alpha val="83000"/>
            </a:srgbClr>
          </a:solidFill>
        </p:spPr>
        <p:txBody>
          <a:bodyPr wrap="square" rtlCol="0">
            <a:spAutoFit/>
          </a:bodyPr>
          <a:lstStyle/>
          <a:p>
            <a:pPr>
              <a:tabLst>
                <a:tab pos="4125913" algn="ctr"/>
              </a:tabLst>
            </a:pPr>
            <a:r>
              <a:rPr lang="en-AU" dirty="0" smtClean="0">
                <a:solidFill>
                  <a:schemeClr val="bg1"/>
                </a:solidFill>
                <a:latin typeface="Nasalization Rg" pitchFamily="34" charset="0"/>
              </a:rPr>
              <a:t>	</a:t>
            </a:r>
            <a:r>
              <a:rPr lang="en-AU" sz="2000" dirty="0" smtClean="0">
                <a:solidFill>
                  <a:schemeClr val="bg1"/>
                </a:solidFill>
                <a:latin typeface="Nasalization Rg" pitchFamily="34" charset="0"/>
              </a:rPr>
              <a:t>Stepping into the Supernatural</a:t>
            </a:r>
            <a:endParaRPr lang="en-US" sz="2000" dirty="0">
              <a:solidFill>
                <a:schemeClr val="bg1"/>
              </a:solidFill>
              <a:latin typeface="Nasalization Rg"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1177337" y="1477309"/>
            <a:ext cx="6754051" cy="1054135"/>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lnSpc>
                <a:spcPts val="7500"/>
              </a:lnSpc>
            </a:pPr>
            <a:r>
              <a:rPr lang="en-AU" sz="8000" dirty="0" smtClean="0">
                <a:solidFill>
                  <a:srgbClr val="CC541B"/>
                </a:solidFill>
                <a:latin typeface="Bebas" pitchFamily="34" charset="0"/>
                <a:cs typeface="Estrangelo Edessa" pitchFamily="66" charset="0"/>
              </a:rPr>
              <a:t>Gifts of power</a:t>
            </a:r>
            <a:endParaRPr lang="en-US" sz="8000" dirty="0">
              <a:solidFill>
                <a:srgbClr val="CC541B"/>
              </a:solidFill>
              <a:latin typeface="Bebas" pitchFamily="34" charset="0"/>
              <a:cs typeface="Estrangelo Edessa" pitchFamily="66" charset="0"/>
            </a:endParaRPr>
          </a:p>
        </p:txBody>
      </p:sp>
      <p:sp>
        <p:nvSpPr>
          <p:cNvPr id="4" name="TextBox 3"/>
          <p:cNvSpPr txBox="1"/>
          <p:nvPr/>
        </p:nvSpPr>
        <p:spPr>
          <a:xfrm>
            <a:off x="1177337" y="3051208"/>
            <a:ext cx="6754051" cy="1938992"/>
          </a:xfrm>
          <a:prstGeom prst="rect">
            <a:avLst/>
          </a:prstGeom>
          <a:noFill/>
        </p:spPr>
        <p:txBody>
          <a:bodyPr wrap="square" rtlCol="0">
            <a:spAutoFit/>
          </a:bodyPr>
          <a:lstStyle/>
          <a:p>
            <a:pPr marL="342900" indent="-342900" algn="ctr">
              <a:buFont typeface="Arial" pitchFamily="34" charset="0"/>
              <a:buChar char="•"/>
            </a:pPr>
            <a:r>
              <a:rPr lang="en-AU" sz="4000" b="1" dirty="0" smtClean="0"/>
              <a:t>Faith</a:t>
            </a:r>
          </a:p>
          <a:p>
            <a:pPr marL="342900" indent="-342900" algn="ctr">
              <a:buFont typeface="Arial" pitchFamily="34" charset="0"/>
              <a:buChar char="•"/>
            </a:pPr>
            <a:r>
              <a:rPr lang="en-AU" sz="4000" b="1" dirty="0" smtClean="0"/>
              <a:t>Gifts of healing</a:t>
            </a:r>
          </a:p>
          <a:p>
            <a:pPr marL="342900" indent="-342900" algn="ctr">
              <a:buFont typeface="Arial" pitchFamily="34" charset="0"/>
              <a:buChar char="•"/>
            </a:pPr>
            <a:r>
              <a:rPr lang="en-AU" sz="4000" b="1" dirty="0" smtClean="0"/>
              <a:t>Other miracles</a:t>
            </a:r>
            <a:endParaRPr lang="en-US" sz="4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1177337" y="611761"/>
            <a:ext cx="6754051" cy="2015936"/>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lnSpc>
                <a:spcPts val="7500"/>
              </a:lnSpc>
            </a:pPr>
            <a:r>
              <a:rPr lang="en-AU" sz="8000" dirty="0" smtClean="0">
                <a:solidFill>
                  <a:srgbClr val="CC541B"/>
                </a:solidFill>
                <a:latin typeface="Bebas" pitchFamily="34" charset="0"/>
                <a:cs typeface="Estrangelo Edessa" pitchFamily="66" charset="0"/>
              </a:rPr>
              <a:t>Gifts of utterance</a:t>
            </a:r>
            <a:endParaRPr lang="en-US" sz="8000" dirty="0">
              <a:solidFill>
                <a:srgbClr val="CC541B"/>
              </a:solidFill>
              <a:latin typeface="Bebas" pitchFamily="34" charset="0"/>
              <a:cs typeface="Estrangelo Edessa" pitchFamily="66" charset="0"/>
            </a:endParaRPr>
          </a:p>
        </p:txBody>
      </p:sp>
      <p:sp>
        <p:nvSpPr>
          <p:cNvPr id="4" name="TextBox 3"/>
          <p:cNvSpPr txBox="1"/>
          <p:nvPr/>
        </p:nvSpPr>
        <p:spPr>
          <a:xfrm>
            <a:off x="1177337" y="3051208"/>
            <a:ext cx="6754051" cy="1938992"/>
          </a:xfrm>
          <a:prstGeom prst="rect">
            <a:avLst/>
          </a:prstGeom>
          <a:noFill/>
        </p:spPr>
        <p:txBody>
          <a:bodyPr wrap="square" rtlCol="0">
            <a:spAutoFit/>
          </a:bodyPr>
          <a:lstStyle/>
          <a:p>
            <a:pPr marL="342900" indent="-342900" algn="ctr">
              <a:buFont typeface="Arial" pitchFamily="34" charset="0"/>
              <a:buChar char="•"/>
            </a:pPr>
            <a:r>
              <a:rPr lang="en-AU" sz="4000" b="1" dirty="0" smtClean="0"/>
              <a:t>Prophecy</a:t>
            </a:r>
          </a:p>
          <a:p>
            <a:pPr marL="342900" indent="-342900" algn="ctr">
              <a:buFont typeface="Arial" pitchFamily="34" charset="0"/>
              <a:buChar char="•"/>
            </a:pPr>
            <a:r>
              <a:rPr lang="en-AU" sz="4000" b="1" dirty="0" smtClean="0"/>
              <a:t>Tongues</a:t>
            </a:r>
          </a:p>
          <a:p>
            <a:pPr marL="342900" indent="-342900" algn="ctr">
              <a:buFont typeface="Arial" pitchFamily="34" charset="0"/>
              <a:buChar char="•"/>
            </a:pPr>
            <a:r>
              <a:rPr lang="en-AU" sz="4000" b="1" dirty="0" smtClean="0"/>
              <a:t>Interpretation of tongues</a:t>
            </a:r>
            <a:endParaRPr lang="en-US" sz="4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1177337" y="779646"/>
            <a:ext cx="6754051" cy="707886"/>
          </a:xfrm>
          <a:prstGeom prst="rect">
            <a:avLst/>
          </a:prstGeom>
          <a:noFill/>
        </p:spPr>
        <p:txBody>
          <a:bodyPr wrap="square" rtlCol="0">
            <a:spAutoFit/>
          </a:bodyPr>
          <a:lstStyle/>
          <a:p>
            <a:pPr marL="342900" indent="-342900" algn="ctr"/>
            <a:r>
              <a:rPr lang="en-AU" sz="4000" b="1" dirty="0" smtClean="0"/>
              <a:t>1 Corinthians 14:3</a:t>
            </a:r>
            <a:endParaRPr lang="en-AU" sz="4000" b="1" dirty="0" smtClean="0"/>
          </a:p>
        </p:txBody>
      </p:sp>
      <p:sp>
        <p:nvSpPr>
          <p:cNvPr id="5" name="TextBox 4"/>
          <p:cNvSpPr txBox="1"/>
          <p:nvPr/>
        </p:nvSpPr>
        <p:spPr>
          <a:xfrm>
            <a:off x="664143" y="1934678"/>
            <a:ext cx="7854215" cy="1077218"/>
          </a:xfrm>
          <a:prstGeom prst="rect">
            <a:avLst/>
          </a:prstGeom>
          <a:noFill/>
        </p:spPr>
        <p:txBody>
          <a:bodyPr wrap="square" rtlCol="0">
            <a:spAutoFit/>
          </a:bodyPr>
          <a:lstStyle/>
          <a:p>
            <a:pPr algn="ctr"/>
            <a:r>
              <a:rPr lang="en-AU" sz="3200" b="1" dirty="0" smtClean="0"/>
              <a:t>But one who prophesies strengthens others, encourages them, and comforts them.</a:t>
            </a:r>
            <a:endParaRPr lang="en-US"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1177337" y="779646"/>
            <a:ext cx="6754051" cy="707886"/>
          </a:xfrm>
          <a:prstGeom prst="rect">
            <a:avLst/>
          </a:prstGeom>
          <a:noFill/>
        </p:spPr>
        <p:txBody>
          <a:bodyPr wrap="square" rtlCol="0">
            <a:spAutoFit/>
          </a:bodyPr>
          <a:lstStyle/>
          <a:p>
            <a:pPr marL="342900" indent="-342900" algn="ctr"/>
            <a:r>
              <a:rPr lang="en-AU" sz="4000" b="1" dirty="0" smtClean="0"/>
              <a:t>1 Corinthians 14:2</a:t>
            </a:r>
            <a:endParaRPr lang="en-AU" sz="4000" b="1" dirty="0" smtClean="0"/>
          </a:p>
        </p:txBody>
      </p:sp>
      <p:sp>
        <p:nvSpPr>
          <p:cNvPr id="5" name="TextBox 4"/>
          <p:cNvSpPr txBox="1"/>
          <p:nvPr/>
        </p:nvSpPr>
        <p:spPr>
          <a:xfrm>
            <a:off x="664143" y="1934678"/>
            <a:ext cx="7854215" cy="2062103"/>
          </a:xfrm>
          <a:prstGeom prst="rect">
            <a:avLst/>
          </a:prstGeom>
          <a:noFill/>
        </p:spPr>
        <p:txBody>
          <a:bodyPr wrap="square" rtlCol="0">
            <a:spAutoFit/>
          </a:bodyPr>
          <a:lstStyle/>
          <a:p>
            <a:pPr algn="ctr"/>
            <a:r>
              <a:rPr lang="en-AU" sz="3200" b="1" dirty="0" smtClean="0"/>
              <a:t>For anyone who speaks in a tongue does not speak to people but to God. Indeed, no one understands them; they utter mysteries by the Spirit.</a:t>
            </a:r>
            <a:endParaRPr lang="en-US" sz="32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1177337" y="779646"/>
            <a:ext cx="6754051" cy="707886"/>
          </a:xfrm>
          <a:prstGeom prst="rect">
            <a:avLst/>
          </a:prstGeom>
          <a:noFill/>
        </p:spPr>
        <p:txBody>
          <a:bodyPr wrap="square" rtlCol="0">
            <a:spAutoFit/>
          </a:bodyPr>
          <a:lstStyle/>
          <a:p>
            <a:pPr marL="342900" indent="-342900" algn="ctr"/>
            <a:r>
              <a:rPr lang="en-AU" sz="4000" b="1" dirty="0" smtClean="0"/>
              <a:t>1 Corinthians 14:18</a:t>
            </a:r>
            <a:endParaRPr lang="en-AU" sz="4000" b="1" dirty="0" smtClean="0"/>
          </a:p>
        </p:txBody>
      </p:sp>
      <p:sp>
        <p:nvSpPr>
          <p:cNvPr id="5" name="TextBox 4"/>
          <p:cNvSpPr txBox="1"/>
          <p:nvPr/>
        </p:nvSpPr>
        <p:spPr>
          <a:xfrm>
            <a:off x="664143" y="1934678"/>
            <a:ext cx="7854215" cy="1077218"/>
          </a:xfrm>
          <a:prstGeom prst="rect">
            <a:avLst/>
          </a:prstGeom>
          <a:noFill/>
        </p:spPr>
        <p:txBody>
          <a:bodyPr wrap="square" rtlCol="0">
            <a:spAutoFit/>
          </a:bodyPr>
          <a:lstStyle/>
          <a:p>
            <a:pPr algn="ctr"/>
            <a:r>
              <a:rPr lang="en-AU" sz="3200" b="1" dirty="0" smtClean="0"/>
              <a:t>I thank God that I speak in tongues more than all of you.</a:t>
            </a:r>
            <a:endParaRPr lang="en-US" sz="32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1177337" y="779646"/>
            <a:ext cx="6754051" cy="707886"/>
          </a:xfrm>
          <a:prstGeom prst="rect">
            <a:avLst/>
          </a:prstGeom>
          <a:noFill/>
        </p:spPr>
        <p:txBody>
          <a:bodyPr wrap="square" rtlCol="0">
            <a:spAutoFit/>
          </a:bodyPr>
          <a:lstStyle/>
          <a:p>
            <a:pPr marL="342900" indent="-342900" algn="ctr"/>
            <a:r>
              <a:rPr lang="en-AU" sz="4000" b="1" dirty="0" smtClean="0"/>
              <a:t>1 Corinthians 14:1</a:t>
            </a:r>
            <a:endParaRPr lang="en-AU" sz="4000" b="1" dirty="0" smtClean="0"/>
          </a:p>
        </p:txBody>
      </p:sp>
      <p:sp>
        <p:nvSpPr>
          <p:cNvPr id="5" name="TextBox 4"/>
          <p:cNvSpPr txBox="1"/>
          <p:nvPr/>
        </p:nvSpPr>
        <p:spPr>
          <a:xfrm>
            <a:off x="664143" y="1934678"/>
            <a:ext cx="7854215" cy="1077218"/>
          </a:xfrm>
          <a:prstGeom prst="rect">
            <a:avLst/>
          </a:prstGeom>
          <a:noFill/>
        </p:spPr>
        <p:txBody>
          <a:bodyPr wrap="square" rtlCol="0">
            <a:spAutoFit/>
          </a:bodyPr>
          <a:lstStyle/>
          <a:p>
            <a:pPr algn="ctr"/>
            <a:r>
              <a:rPr lang="en-AU" sz="3200" dirty="0" smtClean="0"/>
              <a:t>Follow the way of love and eagerly desire spiritual gifts.</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1177337" y="779646"/>
            <a:ext cx="6754051" cy="707886"/>
          </a:xfrm>
          <a:prstGeom prst="rect">
            <a:avLst/>
          </a:prstGeom>
          <a:noFill/>
        </p:spPr>
        <p:txBody>
          <a:bodyPr wrap="square" rtlCol="0">
            <a:spAutoFit/>
          </a:bodyPr>
          <a:lstStyle/>
          <a:p>
            <a:pPr marL="342900" indent="-342900" algn="ctr"/>
            <a:r>
              <a:rPr lang="en-AU" sz="4000" b="1" dirty="0" smtClean="0"/>
              <a:t>1 Corinthians 12:1-11</a:t>
            </a:r>
            <a:endParaRPr lang="en-AU" sz="4000" b="1" dirty="0" smtClean="0"/>
          </a:p>
        </p:txBody>
      </p:sp>
      <p:sp>
        <p:nvSpPr>
          <p:cNvPr id="5" name="TextBox 4"/>
          <p:cNvSpPr txBox="1"/>
          <p:nvPr/>
        </p:nvSpPr>
        <p:spPr>
          <a:xfrm>
            <a:off x="664143" y="1934678"/>
            <a:ext cx="7854215" cy="3323987"/>
          </a:xfrm>
          <a:prstGeom prst="rect">
            <a:avLst/>
          </a:prstGeom>
          <a:noFill/>
        </p:spPr>
        <p:txBody>
          <a:bodyPr wrap="square" rtlCol="0">
            <a:spAutoFit/>
          </a:bodyPr>
          <a:lstStyle/>
          <a:p>
            <a:pPr algn="ctr"/>
            <a:r>
              <a:rPr lang="en-US" sz="3200" b="1" baseline="30000" dirty="0" smtClean="0"/>
              <a:t>4 </a:t>
            </a:r>
            <a:r>
              <a:rPr lang="en-US" sz="3200" b="1" dirty="0" smtClean="0"/>
              <a:t>There are different kinds of spiritual gifts, but the same Spirit is the source of them all. </a:t>
            </a:r>
            <a:r>
              <a:rPr lang="en-US" sz="3200" b="1" baseline="30000" dirty="0" smtClean="0"/>
              <a:t>5 </a:t>
            </a:r>
            <a:r>
              <a:rPr lang="en-US" sz="3200" b="1" dirty="0" smtClean="0"/>
              <a:t>There are different kinds of service, but we serve the same Lord. </a:t>
            </a:r>
            <a:r>
              <a:rPr lang="en-US" sz="3200" b="1" baseline="30000" dirty="0" smtClean="0"/>
              <a:t>6 </a:t>
            </a:r>
            <a:r>
              <a:rPr lang="en-US" sz="3200" b="1" dirty="0" smtClean="0"/>
              <a:t>God works in different ways, but it is the same God who does the work in all of us.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1177337" y="779646"/>
            <a:ext cx="6754051" cy="707886"/>
          </a:xfrm>
          <a:prstGeom prst="rect">
            <a:avLst/>
          </a:prstGeom>
          <a:noFill/>
        </p:spPr>
        <p:txBody>
          <a:bodyPr wrap="square" rtlCol="0">
            <a:spAutoFit/>
          </a:bodyPr>
          <a:lstStyle/>
          <a:p>
            <a:pPr marL="342900" indent="-342900" algn="ctr"/>
            <a:r>
              <a:rPr lang="en-AU" sz="4000" b="1" dirty="0" smtClean="0"/>
              <a:t>1 Corinthians 12:1-11</a:t>
            </a:r>
            <a:endParaRPr lang="en-AU" sz="4000" b="1" dirty="0" smtClean="0"/>
          </a:p>
        </p:txBody>
      </p:sp>
      <p:sp>
        <p:nvSpPr>
          <p:cNvPr id="5" name="TextBox 4"/>
          <p:cNvSpPr txBox="1"/>
          <p:nvPr/>
        </p:nvSpPr>
        <p:spPr>
          <a:xfrm>
            <a:off x="664143" y="1934678"/>
            <a:ext cx="7854215" cy="3539430"/>
          </a:xfrm>
          <a:prstGeom prst="rect">
            <a:avLst/>
          </a:prstGeom>
          <a:noFill/>
        </p:spPr>
        <p:txBody>
          <a:bodyPr wrap="square" rtlCol="0">
            <a:spAutoFit/>
          </a:bodyPr>
          <a:lstStyle/>
          <a:p>
            <a:pPr algn="ctr"/>
            <a:r>
              <a:rPr lang="en-AU" sz="3200" b="1" baseline="30000" dirty="0" smtClean="0"/>
              <a:t>7 </a:t>
            </a:r>
            <a:r>
              <a:rPr lang="en-AU" sz="3200" b="1" dirty="0" smtClean="0"/>
              <a:t>A spiritual gift is given to each of us so we can help each other. </a:t>
            </a:r>
            <a:r>
              <a:rPr lang="en-AU" sz="3200" b="1" baseline="30000" dirty="0" smtClean="0"/>
              <a:t>8 </a:t>
            </a:r>
            <a:r>
              <a:rPr lang="en-AU" sz="3200" b="1" dirty="0" smtClean="0"/>
              <a:t>To one person the Spirit gives the ability to give wise advice; to another the same Spirit gives a message of special knowledge. </a:t>
            </a:r>
            <a:r>
              <a:rPr lang="en-AU" sz="3200" b="1" baseline="30000" dirty="0" smtClean="0"/>
              <a:t>9 </a:t>
            </a:r>
            <a:r>
              <a:rPr lang="en-AU" sz="3200" b="1" dirty="0" smtClean="0"/>
              <a:t>The same Spirit gives great faith to another, and to someone else the one Spirit gives gifts of healing.</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1177337" y="779646"/>
            <a:ext cx="6754051" cy="707886"/>
          </a:xfrm>
          <a:prstGeom prst="rect">
            <a:avLst/>
          </a:prstGeom>
          <a:noFill/>
        </p:spPr>
        <p:txBody>
          <a:bodyPr wrap="square" rtlCol="0">
            <a:spAutoFit/>
          </a:bodyPr>
          <a:lstStyle/>
          <a:p>
            <a:pPr marL="342900" indent="-342900" algn="ctr"/>
            <a:r>
              <a:rPr lang="en-AU" sz="4000" b="1" dirty="0" smtClean="0"/>
              <a:t>1 Corinthians 12:1-11</a:t>
            </a:r>
            <a:endParaRPr lang="en-AU" sz="4000" b="1" dirty="0" smtClean="0"/>
          </a:p>
        </p:txBody>
      </p:sp>
      <p:sp>
        <p:nvSpPr>
          <p:cNvPr id="5" name="TextBox 4"/>
          <p:cNvSpPr txBox="1"/>
          <p:nvPr/>
        </p:nvSpPr>
        <p:spPr>
          <a:xfrm>
            <a:off x="664143" y="1934678"/>
            <a:ext cx="7854215" cy="4031873"/>
          </a:xfrm>
          <a:prstGeom prst="rect">
            <a:avLst/>
          </a:prstGeom>
          <a:noFill/>
        </p:spPr>
        <p:txBody>
          <a:bodyPr wrap="square" rtlCol="0">
            <a:spAutoFit/>
          </a:bodyPr>
          <a:lstStyle/>
          <a:p>
            <a:pPr algn="ctr"/>
            <a:r>
              <a:rPr lang="en-AU" sz="3200" b="1" baseline="30000" dirty="0" smtClean="0"/>
              <a:t>10 </a:t>
            </a:r>
            <a:r>
              <a:rPr lang="en-AU" sz="3200" b="1" dirty="0" smtClean="0"/>
              <a:t>He gives one person the power to perform miracles, and another the ability to prophesy. He gives someone else the ability to discern whether a message is from the Spirit of God or from another spirit. Still another person is given the ability to speak in unknown languages, while another is given the ability to interpret what is being said.</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1177337" y="779646"/>
            <a:ext cx="6754051" cy="707886"/>
          </a:xfrm>
          <a:prstGeom prst="rect">
            <a:avLst/>
          </a:prstGeom>
          <a:noFill/>
        </p:spPr>
        <p:txBody>
          <a:bodyPr wrap="square" rtlCol="0">
            <a:spAutoFit/>
          </a:bodyPr>
          <a:lstStyle/>
          <a:p>
            <a:pPr marL="342900" indent="-342900" algn="ctr"/>
            <a:r>
              <a:rPr lang="en-AU" sz="4000" b="1" dirty="0" smtClean="0"/>
              <a:t>1 Corinthians 12:1-11</a:t>
            </a:r>
            <a:endParaRPr lang="en-AU" sz="4000" b="1" dirty="0" smtClean="0"/>
          </a:p>
        </p:txBody>
      </p:sp>
      <p:sp>
        <p:nvSpPr>
          <p:cNvPr id="5" name="TextBox 4"/>
          <p:cNvSpPr txBox="1"/>
          <p:nvPr/>
        </p:nvSpPr>
        <p:spPr>
          <a:xfrm>
            <a:off x="664143" y="1934678"/>
            <a:ext cx="7854215" cy="1569660"/>
          </a:xfrm>
          <a:prstGeom prst="rect">
            <a:avLst/>
          </a:prstGeom>
          <a:noFill/>
        </p:spPr>
        <p:txBody>
          <a:bodyPr wrap="square" rtlCol="0">
            <a:spAutoFit/>
          </a:bodyPr>
          <a:lstStyle/>
          <a:p>
            <a:pPr algn="ctr"/>
            <a:r>
              <a:rPr lang="en-US" sz="3200" b="1" baseline="30000" dirty="0" smtClean="0"/>
              <a:t>11 </a:t>
            </a:r>
            <a:r>
              <a:rPr lang="en-US" sz="3200" b="1" dirty="0" smtClean="0"/>
              <a:t>It is the one and only Spirit who distributes all these gifts. He alone decides which gift each person should have.</a:t>
            </a:r>
            <a:endParaRPr lang="en-US"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1177337" y="1925053"/>
            <a:ext cx="6754051" cy="2554545"/>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n-AU" sz="8000" dirty="0" smtClean="0">
                <a:solidFill>
                  <a:srgbClr val="CC541B"/>
                </a:solidFill>
                <a:latin typeface="Bebas" pitchFamily="34" charset="0"/>
                <a:cs typeface="Estrangelo Edessa" pitchFamily="66" charset="0"/>
              </a:rPr>
              <a:t>Manifestation Gifts</a:t>
            </a:r>
            <a:endParaRPr lang="en-US" sz="8000" dirty="0">
              <a:solidFill>
                <a:srgbClr val="CC541B"/>
              </a:solidFill>
              <a:latin typeface="Bebas" pitchFamily="34" charset="0"/>
              <a:cs typeface="Estrangelo Edessa"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1177337" y="779646"/>
            <a:ext cx="6754051" cy="707886"/>
          </a:xfrm>
          <a:prstGeom prst="rect">
            <a:avLst/>
          </a:prstGeom>
          <a:noFill/>
        </p:spPr>
        <p:txBody>
          <a:bodyPr wrap="square" rtlCol="0">
            <a:spAutoFit/>
          </a:bodyPr>
          <a:lstStyle/>
          <a:p>
            <a:pPr marL="342900" indent="-342900" algn="ctr"/>
            <a:r>
              <a:rPr lang="en-AU" sz="4000" b="1" dirty="0" smtClean="0"/>
              <a:t>1 Corinthians 12:2</a:t>
            </a:r>
            <a:endParaRPr lang="en-AU" sz="4000" b="1" dirty="0" smtClean="0"/>
          </a:p>
        </p:txBody>
      </p:sp>
      <p:sp>
        <p:nvSpPr>
          <p:cNvPr id="5" name="TextBox 4"/>
          <p:cNvSpPr txBox="1"/>
          <p:nvPr/>
        </p:nvSpPr>
        <p:spPr>
          <a:xfrm>
            <a:off x="664143" y="1934678"/>
            <a:ext cx="7854215" cy="1569660"/>
          </a:xfrm>
          <a:prstGeom prst="rect">
            <a:avLst/>
          </a:prstGeom>
          <a:noFill/>
        </p:spPr>
        <p:txBody>
          <a:bodyPr wrap="square" rtlCol="0">
            <a:spAutoFit/>
          </a:bodyPr>
          <a:lstStyle/>
          <a:p>
            <a:pPr algn="ctr"/>
            <a:r>
              <a:rPr lang="en-AU" sz="3200" b="1" dirty="0" smtClean="0"/>
              <a:t>You know that when you were still pagans, you were led astray and swept along in worshiping speechless idols.</a:t>
            </a:r>
            <a:endParaRPr lang="en-US"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1177337" y="1138828"/>
            <a:ext cx="6754051" cy="1054135"/>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lnSpc>
                <a:spcPts val="7500"/>
              </a:lnSpc>
            </a:pPr>
            <a:r>
              <a:rPr lang="en-AU" sz="8000" dirty="0" smtClean="0">
                <a:solidFill>
                  <a:srgbClr val="CC541B"/>
                </a:solidFill>
                <a:latin typeface="Bebas" pitchFamily="34" charset="0"/>
                <a:cs typeface="Estrangelo Edessa" pitchFamily="66" charset="0"/>
              </a:rPr>
              <a:t>manifest</a:t>
            </a:r>
            <a:endParaRPr lang="en-US" sz="8000" dirty="0">
              <a:solidFill>
                <a:srgbClr val="CC541B"/>
              </a:solidFill>
              <a:latin typeface="Bebas" pitchFamily="34" charset="0"/>
              <a:cs typeface="Estrangelo Edessa" pitchFamily="66" charset="0"/>
            </a:endParaRPr>
          </a:p>
        </p:txBody>
      </p:sp>
      <p:sp>
        <p:nvSpPr>
          <p:cNvPr id="4" name="TextBox 3"/>
          <p:cNvSpPr txBox="1"/>
          <p:nvPr/>
        </p:nvSpPr>
        <p:spPr>
          <a:xfrm>
            <a:off x="693019" y="2666198"/>
            <a:ext cx="7844589" cy="1754326"/>
          </a:xfrm>
          <a:prstGeom prst="rect">
            <a:avLst/>
          </a:prstGeom>
          <a:noFill/>
        </p:spPr>
        <p:txBody>
          <a:bodyPr wrap="square" rtlCol="0">
            <a:spAutoFit/>
          </a:bodyPr>
          <a:lstStyle/>
          <a:p>
            <a:pPr marL="342900" indent="-342900" algn="ctr"/>
            <a:r>
              <a:rPr lang="en-AU" sz="3600" dirty="0" smtClean="0"/>
              <a:t>(verb):  </a:t>
            </a:r>
            <a:r>
              <a:rPr lang="en-AU" sz="3600" i="1" dirty="0" smtClean="0"/>
              <a:t>to show by one's acts or appearance; demonstrate; be evidence of; prove</a:t>
            </a:r>
            <a:endParaRPr lang="en-US" sz="3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1177337" y="611761"/>
            <a:ext cx="6754051" cy="2015936"/>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lnSpc>
                <a:spcPts val="7500"/>
              </a:lnSpc>
            </a:pPr>
            <a:r>
              <a:rPr lang="en-AU" sz="8000" dirty="0" smtClean="0">
                <a:solidFill>
                  <a:srgbClr val="CC541B"/>
                </a:solidFill>
                <a:latin typeface="Bebas" pitchFamily="34" charset="0"/>
                <a:cs typeface="Estrangelo Edessa" pitchFamily="66" charset="0"/>
              </a:rPr>
              <a:t>Gifts of revelation</a:t>
            </a:r>
            <a:endParaRPr lang="en-US" sz="8000" dirty="0">
              <a:solidFill>
                <a:srgbClr val="CC541B"/>
              </a:solidFill>
              <a:latin typeface="Bebas" pitchFamily="34" charset="0"/>
              <a:cs typeface="Estrangelo Edessa" pitchFamily="66" charset="0"/>
            </a:endParaRPr>
          </a:p>
        </p:txBody>
      </p:sp>
      <p:sp>
        <p:nvSpPr>
          <p:cNvPr id="4" name="TextBox 3"/>
          <p:cNvSpPr txBox="1"/>
          <p:nvPr/>
        </p:nvSpPr>
        <p:spPr>
          <a:xfrm>
            <a:off x="1177337" y="3051208"/>
            <a:ext cx="6754051" cy="1938992"/>
          </a:xfrm>
          <a:prstGeom prst="rect">
            <a:avLst/>
          </a:prstGeom>
          <a:noFill/>
        </p:spPr>
        <p:txBody>
          <a:bodyPr wrap="square" rtlCol="0">
            <a:spAutoFit/>
          </a:bodyPr>
          <a:lstStyle/>
          <a:p>
            <a:pPr marL="342900" indent="-342900" algn="ctr">
              <a:buFont typeface="Arial" pitchFamily="34" charset="0"/>
              <a:buChar char="•"/>
            </a:pPr>
            <a:r>
              <a:rPr lang="en-AU" sz="4000" b="1" dirty="0" smtClean="0"/>
              <a:t>Word of Wisdom</a:t>
            </a:r>
          </a:p>
          <a:p>
            <a:pPr marL="342900" indent="-342900" algn="ctr">
              <a:buFont typeface="Arial" pitchFamily="34" charset="0"/>
              <a:buChar char="•"/>
            </a:pPr>
            <a:r>
              <a:rPr lang="en-AU" sz="4000" b="1" dirty="0" smtClean="0"/>
              <a:t>Word of Knowledge</a:t>
            </a:r>
          </a:p>
          <a:p>
            <a:pPr marL="342900" indent="-342900" algn="ctr">
              <a:buFont typeface="Arial" pitchFamily="34" charset="0"/>
              <a:buChar char="•"/>
            </a:pPr>
            <a:r>
              <a:rPr lang="en-AU" sz="4000" b="1" dirty="0" smtClean="0"/>
              <a:t>Discerning between spirits</a:t>
            </a:r>
            <a:endParaRPr lang="en-US" sz="4000" b="1"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687</TotalTime>
  <Words>173</Words>
  <Application>Microsoft Office PowerPoint</Application>
  <PresentationFormat>On-screen Show (4:3)</PresentationFormat>
  <Paragraphs>36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Caleb Stott</cp:lastModifiedBy>
  <cp:revision>16</cp:revision>
  <dcterms:created xsi:type="dcterms:W3CDTF">2015-08-12T04:08:23Z</dcterms:created>
  <dcterms:modified xsi:type="dcterms:W3CDTF">2019-04-07T00:18:32Z</dcterms:modified>
</cp:coreProperties>
</file>