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91" r:id="rId6"/>
    <p:sldId id="292" r:id="rId7"/>
    <p:sldId id="299" r:id="rId8"/>
    <p:sldId id="300" r:id="rId9"/>
    <p:sldId id="295" r:id="rId10"/>
    <p:sldId id="301" r:id="rId11"/>
    <p:sldId id="289" r:id="rId12"/>
    <p:sldId id="310" r:id="rId13"/>
    <p:sldId id="308" r:id="rId14"/>
    <p:sldId id="302" r:id="rId15"/>
    <p:sldId id="304" r:id="rId16"/>
    <p:sldId id="305" r:id="rId17"/>
    <p:sldId id="306" r:id="rId18"/>
    <p:sldId id="309" r:id="rId19"/>
    <p:sldId id="311" r:id="rId20"/>
    <p:sldId id="303" r:id="rId21"/>
    <p:sldId id="307" r:id="rId22"/>
    <p:sldId id="269" r:id="rId23"/>
    <p:sldId id="29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9ED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F2D573-6950-4B5F-B901-A9D8C62E75B4}" type="datetimeFigureOut">
              <a:rPr lang="en-GB" smtClean="0"/>
              <a:pPr/>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F2D573-6950-4B5F-B901-A9D8C62E75B4}" type="datetimeFigureOut">
              <a:rPr lang="en-GB" smtClean="0"/>
              <a:pPr/>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F2D573-6950-4B5F-B901-A9D8C62E75B4}" type="datetimeFigureOut">
              <a:rPr lang="en-GB" smtClean="0"/>
              <a:pPr/>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F2D573-6950-4B5F-B901-A9D8C62E75B4}" type="datetimeFigureOut">
              <a:rPr lang="en-GB" smtClean="0"/>
              <a:pPr/>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F2D573-6950-4B5F-B901-A9D8C62E75B4}" type="datetimeFigureOut">
              <a:rPr lang="en-GB" smtClean="0"/>
              <a:pPr/>
              <a:t>03/03/2019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F2D573-6950-4B5F-B901-A9D8C62E75B4}" type="datetimeFigureOut">
              <a:rPr lang="en-GB" smtClean="0"/>
              <a:pPr/>
              <a:t>03/03/2019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F2D573-6950-4B5F-B901-A9D8C62E75B4}" type="datetimeFigureOut">
              <a:rPr lang="en-GB" smtClean="0"/>
              <a:pPr/>
              <a:t>03/03/2019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F2D573-6950-4B5F-B901-A9D8C62E75B4}" type="datetimeFigureOut">
              <a:rPr lang="en-GB" smtClean="0"/>
              <a:pPr/>
              <a:t>03/03/2019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2D573-6950-4B5F-B901-A9D8C62E75B4}" type="datetimeFigureOut">
              <a:rPr lang="en-GB" smtClean="0"/>
              <a:pPr/>
              <a:t>03/03/2019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F2D573-6950-4B5F-B901-A9D8C62E75B4}" type="datetimeFigureOut">
              <a:rPr lang="en-GB" smtClean="0"/>
              <a:pPr/>
              <a:t>03/03/2019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F2D573-6950-4B5F-B901-A9D8C62E75B4}" type="datetimeFigureOut">
              <a:rPr lang="en-GB" smtClean="0"/>
              <a:pPr/>
              <a:t>03/03/2019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76A334-91DD-47A0-BA6B-26AD75D1F8E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2D573-6950-4B5F-B901-A9D8C62E75B4}" type="datetimeFigureOut">
              <a:rPr lang="en-GB" smtClean="0"/>
              <a:pPr/>
              <a:t>03/03/2019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6A334-91DD-47A0-BA6B-26AD75D1F8E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prstClr val="black">
                <a:alpha val="40000"/>
              </a:prstClr>
            </a:outerShdw>
          </a:effectLst>
        </p:spPr>
        <p:txBody>
          <a:bodyPr>
            <a:noAutofit/>
          </a:bodyPr>
          <a:lstStyle/>
          <a:p>
            <a:r>
              <a:rPr lang="en-AU" sz="11500" dirty="0" smtClean="0">
                <a:solidFill>
                  <a:srgbClr val="6B9EDB"/>
                </a:solidFill>
                <a:latin typeface="Agency FB" pitchFamily="34" charset="0"/>
              </a:rPr>
              <a:t>REALITY</a:t>
            </a:r>
            <a:r>
              <a:rPr lang="en-AU" sz="11500" dirty="0" smtClean="0">
                <a:solidFill>
                  <a:schemeClr val="bg1"/>
                </a:solidFill>
                <a:latin typeface="Agency FB" pitchFamily="34" charset="0"/>
              </a:rPr>
              <a:t>CHECK</a:t>
            </a:r>
            <a:endParaRPr lang="en-GB" sz="11500" dirty="0">
              <a:solidFill>
                <a:schemeClr val="bg1"/>
              </a:solidFill>
              <a:latin typeface="Agency FB" pitchFamily="34" charset="0"/>
            </a:endParaRPr>
          </a:p>
        </p:txBody>
      </p:sp>
      <p:sp>
        <p:nvSpPr>
          <p:cNvPr id="3" name="Subtitle 2"/>
          <p:cNvSpPr>
            <a:spLocks noGrp="1"/>
          </p:cNvSpPr>
          <p:nvPr>
            <p:ph type="subTitle" idx="1"/>
          </p:nvPr>
        </p:nvSpPr>
        <p:spPr>
          <a:xfrm>
            <a:off x="755576" y="4149080"/>
            <a:ext cx="7560840" cy="1489720"/>
          </a:xfrm>
        </p:spPr>
        <p:txBody>
          <a:bodyPr>
            <a:normAutofit/>
          </a:bodyPr>
          <a:lstStyle/>
          <a:p>
            <a:r>
              <a:rPr lang="en-AU" sz="2800" i="1" dirty="0" smtClean="0">
                <a:solidFill>
                  <a:schemeClr val="bg1"/>
                </a:solidFill>
                <a:latin typeface="Calibri Light" pitchFamily="34" charset="0"/>
                <a:cs typeface="Calibri Light" pitchFamily="34" charset="0"/>
              </a:rPr>
              <a:t>(noun): </a:t>
            </a:r>
            <a:r>
              <a:rPr lang="en-GB" sz="2800" dirty="0" smtClean="0">
                <a:solidFill>
                  <a:schemeClr val="bg1"/>
                </a:solidFill>
                <a:latin typeface="Calibri Light" pitchFamily="34" charset="0"/>
                <a:cs typeface="Calibri Light" pitchFamily="34" charset="0"/>
              </a:rPr>
              <a:t>an occasion or opportunity to consider a matter realistically or honestly</a:t>
            </a:r>
            <a:endParaRPr lang="en-GB" sz="2800" dirty="0">
              <a:solidFill>
                <a:schemeClr val="bg1"/>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smtClean="0">
                <a:solidFill>
                  <a:schemeClr val="bg1"/>
                </a:solidFill>
              </a:rPr>
              <a:t>Philippians 1:6</a:t>
            </a:r>
            <a:br>
              <a:rPr lang="en-AU" b="1" dirty="0" smtClean="0">
                <a:solidFill>
                  <a:schemeClr val="bg1"/>
                </a:solidFill>
              </a:rPr>
            </a:br>
            <a:r>
              <a:rPr lang="en-AU" sz="1800" i="1" dirty="0" smtClean="0">
                <a:solidFill>
                  <a:schemeClr val="bg1"/>
                </a:solidFill>
              </a:rPr>
              <a:t>New Living Translation</a:t>
            </a:r>
            <a:endParaRPr lang="en-GB" sz="1800" i="1" dirty="0">
              <a:solidFill>
                <a:schemeClr val="bg1"/>
              </a:solidFill>
            </a:endParaRPr>
          </a:p>
        </p:txBody>
      </p:sp>
      <p:sp>
        <p:nvSpPr>
          <p:cNvPr id="3" name="Content Placeholder 2"/>
          <p:cNvSpPr>
            <a:spLocks noGrp="1"/>
          </p:cNvSpPr>
          <p:nvPr>
            <p:ph idx="1"/>
          </p:nvPr>
        </p:nvSpPr>
        <p:spPr/>
        <p:txBody>
          <a:bodyPr/>
          <a:lstStyle/>
          <a:p>
            <a:pPr marL="0" indent="0">
              <a:buNone/>
            </a:pPr>
            <a:r>
              <a:rPr lang="en-AU" dirty="0" smtClean="0">
                <a:solidFill>
                  <a:schemeClr val="bg1"/>
                </a:solidFill>
              </a:rPr>
              <a:t>And I am certain that God, who began the good work within you, will continue his work until it is finally finished on the day when Christ Jesus returns.</a:t>
            </a:r>
            <a:endParaRPr lang="en-GB" dirty="0">
              <a:solidFill>
                <a:schemeClr val="bg1"/>
              </a:solidFill>
            </a:endParaRP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72816"/>
            <a:ext cx="9144000" cy="3240360"/>
          </a:xfrm>
          <a:effectLst>
            <a:outerShdw blurRad="50800" dist="38100" dir="2700000" algn="tl" rotWithShape="0">
              <a:prstClr val="black">
                <a:alpha val="40000"/>
              </a:prstClr>
            </a:outerShdw>
          </a:effectLst>
        </p:spPr>
        <p:txBody>
          <a:bodyPr>
            <a:noAutofit/>
          </a:bodyPr>
          <a:lstStyle/>
          <a:p>
            <a:r>
              <a:rPr lang="en-AU" sz="9600" dirty="0" smtClean="0">
                <a:solidFill>
                  <a:srgbClr val="6B9EDB"/>
                </a:solidFill>
                <a:latin typeface="Agency FB" pitchFamily="34" charset="0"/>
              </a:rPr>
              <a:t>QUESTION:</a:t>
            </a:r>
            <a:br>
              <a:rPr lang="en-AU" sz="9600" dirty="0" smtClean="0">
                <a:solidFill>
                  <a:srgbClr val="6B9EDB"/>
                </a:solidFill>
                <a:latin typeface="Agency FB" pitchFamily="34" charset="0"/>
              </a:rPr>
            </a:br>
            <a:r>
              <a:rPr lang="en-AU" sz="5400" dirty="0" smtClean="0">
                <a:solidFill>
                  <a:schemeClr val="bg1"/>
                </a:solidFill>
                <a:latin typeface="Agency FB" pitchFamily="34" charset="0"/>
              </a:rPr>
              <a:t>WHO ARE MY ROLE MODELS?</a:t>
            </a:r>
            <a:endParaRPr lang="en-GB" sz="5400" dirty="0">
              <a:solidFill>
                <a:schemeClr val="bg1"/>
              </a:solidFill>
              <a:latin typeface="Agency FB"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pic>
        <p:nvPicPr>
          <p:cNvPr id="1026" name="Picture 2" descr="Image result for obi wan teaching luke"/>
          <p:cNvPicPr>
            <a:picLocks noChangeAspect="1" noChangeArrowheads="1"/>
          </p:cNvPicPr>
          <p:nvPr/>
        </p:nvPicPr>
        <p:blipFill>
          <a:blip r:embed="rId2" cstate="print"/>
          <a:srcRect/>
          <a:stretch>
            <a:fillRect/>
          </a:stretch>
        </p:blipFill>
        <p:spPr bwMode="auto">
          <a:xfrm>
            <a:off x="0" y="692696"/>
            <a:ext cx="9139385" cy="51845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72816"/>
            <a:ext cx="9144000" cy="3240360"/>
          </a:xfrm>
          <a:effectLst>
            <a:outerShdw blurRad="50800" dist="38100" dir="2700000" algn="tl" rotWithShape="0">
              <a:prstClr val="black">
                <a:alpha val="40000"/>
              </a:prstClr>
            </a:outerShdw>
          </a:effectLst>
        </p:spPr>
        <p:txBody>
          <a:bodyPr>
            <a:noAutofit/>
          </a:bodyPr>
          <a:lstStyle/>
          <a:p>
            <a:r>
              <a:rPr lang="en-AU" sz="9600" dirty="0" smtClean="0">
                <a:solidFill>
                  <a:srgbClr val="6B9EDB"/>
                </a:solidFill>
                <a:latin typeface="Agency FB" pitchFamily="34" charset="0"/>
              </a:rPr>
              <a:t>QUESTION:</a:t>
            </a:r>
            <a:br>
              <a:rPr lang="en-AU" sz="9600" dirty="0" smtClean="0">
                <a:solidFill>
                  <a:srgbClr val="6B9EDB"/>
                </a:solidFill>
                <a:latin typeface="Agency FB" pitchFamily="34" charset="0"/>
              </a:rPr>
            </a:br>
            <a:r>
              <a:rPr lang="en-AU" sz="5400" dirty="0" smtClean="0">
                <a:solidFill>
                  <a:schemeClr val="bg1"/>
                </a:solidFill>
                <a:latin typeface="Agency FB" pitchFamily="34" charset="0"/>
              </a:rPr>
              <a:t>WHAT KIND OF STUDENT AM I?</a:t>
            </a:r>
            <a:endParaRPr lang="en-GB" sz="5400" dirty="0">
              <a:solidFill>
                <a:schemeClr val="bg1"/>
              </a:solidFill>
              <a:latin typeface="Agency FB"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420888"/>
            <a:ext cx="8229600" cy="1684784"/>
          </a:xfrm>
        </p:spPr>
        <p:txBody>
          <a:bodyPr>
            <a:normAutofit/>
          </a:bodyPr>
          <a:lstStyle/>
          <a:p>
            <a:pPr marL="514350" indent="-514350" algn="ctr">
              <a:spcBef>
                <a:spcPts val="2400"/>
              </a:spcBef>
              <a:buNone/>
            </a:pPr>
            <a:r>
              <a:rPr lang="en-AU" sz="8000" u="sng" dirty="0" smtClean="0">
                <a:solidFill>
                  <a:schemeClr val="bg1"/>
                </a:solidFill>
              </a:rPr>
              <a:t>MAKING</a:t>
            </a:r>
            <a:r>
              <a:rPr lang="en-AU" sz="8000" dirty="0" smtClean="0">
                <a:solidFill>
                  <a:schemeClr val="bg1"/>
                </a:solidFill>
              </a:rPr>
              <a:t> Disciples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smtClean="0">
                <a:solidFill>
                  <a:schemeClr val="bg1"/>
                </a:solidFill>
              </a:rPr>
              <a:t>1 Corinthians 11:1</a:t>
            </a:r>
            <a:br>
              <a:rPr lang="en-AU" b="1" dirty="0" smtClean="0">
                <a:solidFill>
                  <a:schemeClr val="bg1"/>
                </a:solidFill>
              </a:rPr>
            </a:br>
            <a:r>
              <a:rPr lang="en-AU" sz="1800" i="1" dirty="0" smtClean="0">
                <a:solidFill>
                  <a:schemeClr val="bg1"/>
                </a:solidFill>
              </a:rPr>
              <a:t>New Living Translation</a:t>
            </a:r>
            <a:endParaRPr lang="en-GB" sz="1800" i="1" dirty="0">
              <a:solidFill>
                <a:schemeClr val="bg1"/>
              </a:solidFill>
            </a:endParaRPr>
          </a:p>
        </p:txBody>
      </p:sp>
      <p:sp>
        <p:nvSpPr>
          <p:cNvPr id="3" name="Content Placeholder 2"/>
          <p:cNvSpPr>
            <a:spLocks noGrp="1"/>
          </p:cNvSpPr>
          <p:nvPr>
            <p:ph idx="1"/>
          </p:nvPr>
        </p:nvSpPr>
        <p:spPr/>
        <p:txBody>
          <a:bodyPr/>
          <a:lstStyle/>
          <a:p>
            <a:pPr marL="0" indent="0">
              <a:buNone/>
            </a:pPr>
            <a:r>
              <a:rPr lang="en-AU" dirty="0" smtClean="0">
                <a:solidFill>
                  <a:schemeClr val="bg1"/>
                </a:solidFill>
              </a:rPr>
              <a:t>And you should imitate me, just as I imitate Christ.</a:t>
            </a:r>
            <a:endParaRPr lang="en-GB" dirty="0">
              <a:solidFill>
                <a:schemeClr val="bg1"/>
              </a:solidFill>
            </a:endParaRP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smtClean="0">
                <a:solidFill>
                  <a:schemeClr val="bg1"/>
                </a:solidFill>
              </a:rPr>
              <a:t>Philippians 3:17</a:t>
            </a:r>
            <a:br>
              <a:rPr lang="en-AU" b="1" dirty="0" smtClean="0">
                <a:solidFill>
                  <a:schemeClr val="bg1"/>
                </a:solidFill>
              </a:rPr>
            </a:br>
            <a:r>
              <a:rPr lang="en-AU" sz="1800" i="1" dirty="0" smtClean="0">
                <a:solidFill>
                  <a:schemeClr val="bg1"/>
                </a:solidFill>
              </a:rPr>
              <a:t>New Living Translation</a:t>
            </a:r>
            <a:endParaRPr lang="en-GB" sz="1800" i="1" dirty="0">
              <a:solidFill>
                <a:schemeClr val="bg1"/>
              </a:solidFill>
            </a:endParaRPr>
          </a:p>
        </p:txBody>
      </p:sp>
      <p:sp>
        <p:nvSpPr>
          <p:cNvPr id="3" name="Content Placeholder 2"/>
          <p:cNvSpPr>
            <a:spLocks noGrp="1"/>
          </p:cNvSpPr>
          <p:nvPr>
            <p:ph idx="1"/>
          </p:nvPr>
        </p:nvSpPr>
        <p:spPr/>
        <p:txBody>
          <a:bodyPr/>
          <a:lstStyle/>
          <a:p>
            <a:pPr marL="0" indent="0">
              <a:buNone/>
            </a:pPr>
            <a:r>
              <a:rPr lang="en-AU" dirty="0" smtClean="0">
                <a:solidFill>
                  <a:schemeClr val="bg1"/>
                </a:solidFill>
              </a:rPr>
              <a:t>Dear brothers and sisters, pattern your lives after mine, and learn from those who follow our example.</a:t>
            </a:r>
            <a:endParaRPr lang="en-GB" dirty="0">
              <a:solidFill>
                <a:schemeClr val="bg1"/>
              </a:solidFill>
            </a:endParaRP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smtClean="0">
                <a:solidFill>
                  <a:schemeClr val="bg1"/>
                </a:solidFill>
              </a:rPr>
              <a:t>Philippians 4:9a</a:t>
            </a:r>
            <a:br>
              <a:rPr lang="en-AU" b="1" dirty="0" smtClean="0">
                <a:solidFill>
                  <a:schemeClr val="bg1"/>
                </a:solidFill>
              </a:rPr>
            </a:br>
            <a:r>
              <a:rPr lang="en-AU" sz="1800" i="1" dirty="0" smtClean="0">
                <a:solidFill>
                  <a:schemeClr val="bg1"/>
                </a:solidFill>
              </a:rPr>
              <a:t>New Living Translation</a:t>
            </a:r>
            <a:endParaRPr lang="en-GB" sz="1800" i="1" dirty="0">
              <a:solidFill>
                <a:schemeClr val="bg1"/>
              </a:solidFill>
            </a:endParaRPr>
          </a:p>
        </p:txBody>
      </p:sp>
      <p:sp>
        <p:nvSpPr>
          <p:cNvPr id="3" name="Content Placeholder 2"/>
          <p:cNvSpPr>
            <a:spLocks noGrp="1"/>
          </p:cNvSpPr>
          <p:nvPr>
            <p:ph idx="1"/>
          </p:nvPr>
        </p:nvSpPr>
        <p:spPr/>
        <p:txBody>
          <a:bodyPr/>
          <a:lstStyle/>
          <a:p>
            <a:pPr marL="0" indent="0">
              <a:buNone/>
            </a:pPr>
            <a:r>
              <a:rPr lang="en-AU" dirty="0" smtClean="0">
                <a:solidFill>
                  <a:schemeClr val="bg1"/>
                </a:solidFill>
              </a:rPr>
              <a:t>Keep putting into practice all you learned and received from me—everything you heard from me and saw me doing.</a:t>
            </a:r>
            <a:endParaRPr lang="en-GB" dirty="0">
              <a:solidFill>
                <a:schemeClr val="bg1"/>
              </a:solidFill>
            </a:endParaRP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72816"/>
            <a:ext cx="9144000" cy="3240360"/>
          </a:xfrm>
          <a:effectLst>
            <a:outerShdw blurRad="50800" dist="38100" dir="2700000" algn="tl" rotWithShape="0">
              <a:prstClr val="black">
                <a:alpha val="40000"/>
              </a:prstClr>
            </a:outerShdw>
          </a:effectLst>
        </p:spPr>
        <p:txBody>
          <a:bodyPr>
            <a:noAutofit/>
          </a:bodyPr>
          <a:lstStyle/>
          <a:p>
            <a:r>
              <a:rPr lang="en-AU" sz="9600" dirty="0" smtClean="0">
                <a:solidFill>
                  <a:srgbClr val="6B9EDB"/>
                </a:solidFill>
                <a:latin typeface="Agency FB" pitchFamily="34" charset="0"/>
              </a:rPr>
              <a:t>QUESTION:</a:t>
            </a:r>
            <a:br>
              <a:rPr lang="en-AU" sz="9600" dirty="0" smtClean="0">
                <a:solidFill>
                  <a:srgbClr val="6B9EDB"/>
                </a:solidFill>
                <a:latin typeface="Agency FB" pitchFamily="34" charset="0"/>
              </a:rPr>
            </a:br>
            <a:r>
              <a:rPr lang="en-AU" sz="5400" dirty="0" smtClean="0">
                <a:solidFill>
                  <a:schemeClr val="bg1"/>
                </a:solidFill>
                <a:latin typeface="Agency FB" pitchFamily="34" charset="0"/>
              </a:rPr>
              <a:t>WHO IS WATCHING ME?</a:t>
            </a:r>
            <a:endParaRPr lang="en-GB" sz="5400" dirty="0">
              <a:solidFill>
                <a:schemeClr val="bg1"/>
              </a:solidFill>
              <a:latin typeface="Agency FB"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pic>
        <p:nvPicPr>
          <p:cNvPr id="35842" name="Picture 2" descr="Image result for star wars master and apprentice"/>
          <p:cNvPicPr>
            <a:picLocks noChangeAspect="1" noChangeArrowheads="1"/>
          </p:cNvPicPr>
          <p:nvPr/>
        </p:nvPicPr>
        <p:blipFill>
          <a:blip r:embed="rId2" cstate="print"/>
          <a:srcRect/>
          <a:stretch>
            <a:fillRect/>
          </a:stretch>
        </p:blipFill>
        <p:spPr bwMode="auto">
          <a:xfrm>
            <a:off x="0" y="188640"/>
            <a:ext cx="9144000" cy="646558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b="1" dirty="0" smtClean="0">
                <a:solidFill>
                  <a:schemeClr val="bg1"/>
                </a:solidFill>
              </a:rPr>
              <a:t>The Purpose Driven Church</a:t>
            </a:r>
            <a:endParaRPr lang="en-GB" b="1" dirty="0">
              <a:solidFill>
                <a:schemeClr val="bg1"/>
              </a:solidFill>
            </a:endParaRPr>
          </a:p>
        </p:txBody>
      </p:sp>
      <p:sp>
        <p:nvSpPr>
          <p:cNvPr id="3" name="Content Placeholder 2"/>
          <p:cNvSpPr>
            <a:spLocks noGrp="1"/>
          </p:cNvSpPr>
          <p:nvPr>
            <p:ph idx="1"/>
          </p:nvPr>
        </p:nvSpPr>
        <p:spPr>
          <a:xfrm>
            <a:off x="457200" y="1600200"/>
            <a:ext cx="8363272" cy="4525963"/>
          </a:xfrm>
        </p:spPr>
        <p:txBody>
          <a:bodyPr>
            <a:normAutofit/>
          </a:bodyPr>
          <a:lstStyle/>
          <a:p>
            <a:pPr marL="514350" indent="-514350">
              <a:spcBef>
                <a:spcPts val="0"/>
              </a:spcBef>
              <a:spcAft>
                <a:spcPts val="1800"/>
              </a:spcAft>
              <a:buFont typeface="+mj-lt"/>
              <a:buAutoNum type="arabicPeriod"/>
            </a:pPr>
            <a:r>
              <a:rPr lang="en-AU" sz="3600" dirty="0" smtClean="0">
                <a:solidFill>
                  <a:schemeClr val="bg1"/>
                </a:solidFill>
              </a:rPr>
              <a:t>Worship  </a:t>
            </a:r>
            <a:r>
              <a:rPr lang="en-AU" i="1" dirty="0" smtClean="0">
                <a:solidFill>
                  <a:schemeClr val="bg1"/>
                </a:solidFill>
              </a:rPr>
              <a:t>(Love the Lord with all your heart)</a:t>
            </a:r>
            <a:endParaRPr lang="en-AU" sz="3600" i="1" dirty="0" smtClean="0">
              <a:solidFill>
                <a:schemeClr val="bg1"/>
              </a:solidFill>
            </a:endParaRPr>
          </a:p>
          <a:p>
            <a:pPr marL="514350" indent="-514350">
              <a:spcBef>
                <a:spcPts val="0"/>
              </a:spcBef>
              <a:spcAft>
                <a:spcPts val="1800"/>
              </a:spcAft>
              <a:buFont typeface="+mj-lt"/>
              <a:buAutoNum type="arabicPeriod"/>
            </a:pPr>
            <a:r>
              <a:rPr lang="en-AU" sz="3600" dirty="0" smtClean="0">
                <a:solidFill>
                  <a:schemeClr val="bg1"/>
                </a:solidFill>
              </a:rPr>
              <a:t>Ministry  </a:t>
            </a:r>
            <a:r>
              <a:rPr lang="en-AU" i="1" dirty="0" smtClean="0">
                <a:solidFill>
                  <a:schemeClr val="bg1"/>
                </a:solidFill>
              </a:rPr>
              <a:t>(Love your neighbour as yourself)</a:t>
            </a:r>
          </a:p>
          <a:p>
            <a:pPr marL="514350" indent="-514350">
              <a:spcBef>
                <a:spcPts val="0"/>
              </a:spcBef>
              <a:spcAft>
                <a:spcPts val="1800"/>
              </a:spcAft>
              <a:buFont typeface="+mj-lt"/>
              <a:buAutoNum type="arabicPeriod"/>
            </a:pPr>
            <a:r>
              <a:rPr lang="en-AU" sz="3600" dirty="0" smtClean="0">
                <a:solidFill>
                  <a:schemeClr val="bg1"/>
                </a:solidFill>
              </a:rPr>
              <a:t>Evangelism  </a:t>
            </a:r>
            <a:r>
              <a:rPr lang="en-AU" i="1" dirty="0" smtClean="0">
                <a:solidFill>
                  <a:schemeClr val="bg1"/>
                </a:solidFill>
              </a:rPr>
              <a:t>(Go and make disciples)</a:t>
            </a:r>
          </a:p>
          <a:p>
            <a:pPr marL="514350" indent="-514350">
              <a:spcBef>
                <a:spcPts val="0"/>
              </a:spcBef>
              <a:spcAft>
                <a:spcPts val="1800"/>
              </a:spcAft>
              <a:buFont typeface="+mj-lt"/>
              <a:buAutoNum type="arabicPeriod"/>
            </a:pPr>
            <a:r>
              <a:rPr lang="en-AU" sz="3600" dirty="0" smtClean="0">
                <a:solidFill>
                  <a:schemeClr val="bg1"/>
                </a:solidFill>
                <a:cs typeface="Arial" pitchFamily="34" charset="0"/>
              </a:rPr>
              <a:t>Fellowship  </a:t>
            </a:r>
            <a:r>
              <a:rPr lang="en-AU" i="1" dirty="0" smtClean="0">
                <a:solidFill>
                  <a:schemeClr val="bg1"/>
                </a:solidFill>
                <a:cs typeface="Arial" pitchFamily="34" charset="0"/>
              </a:rPr>
              <a:t>(Baptising them)</a:t>
            </a:r>
            <a:endParaRPr lang="en-AU" sz="3600" i="1" dirty="0" smtClean="0">
              <a:solidFill>
                <a:schemeClr val="bg1"/>
              </a:solidFill>
              <a:cs typeface="Arial" pitchFamily="34" charset="0"/>
            </a:endParaRPr>
          </a:p>
          <a:p>
            <a:pPr marL="514350" indent="-514350">
              <a:spcBef>
                <a:spcPts val="0"/>
              </a:spcBef>
              <a:spcAft>
                <a:spcPts val="1800"/>
              </a:spcAft>
              <a:buFont typeface="+mj-lt"/>
              <a:buAutoNum type="arabicPeriod"/>
            </a:pPr>
            <a:r>
              <a:rPr lang="en-AU" sz="3600" b="1" u="sng" dirty="0" smtClean="0">
                <a:solidFill>
                  <a:schemeClr val="bg1"/>
                </a:solidFill>
                <a:latin typeface="Arial" pitchFamily="34" charset="0"/>
                <a:cs typeface="Arial" pitchFamily="34" charset="0"/>
              </a:rPr>
              <a:t>Discipleship</a:t>
            </a:r>
            <a:r>
              <a:rPr lang="en-AU" b="1" u="sng" dirty="0" smtClean="0">
                <a:solidFill>
                  <a:schemeClr val="bg1"/>
                </a:solidFill>
                <a:latin typeface="Arial" pitchFamily="34" charset="0"/>
                <a:cs typeface="Arial" pitchFamily="34" charset="0"/>
              </a:rPr>
              <a:t>  </a:t>
            </a:r>
            <a:r>
              <a:rPr lang="en-AU" b="1" i="1" u="sng" dirty="0" smtClean="0">
                <a:solidFill>
                  <a:schemeClr val="bg1"/>
                </a:solidFill>
                <a:latin typeface="Arial" pitchFamily="34" charset="0"/>
                <a:cs typeface="Arial" pitchFamily="34" charset="0"/>
              </a:rPr>
              <a:t>(Teaching them to obey)</a:t>
            </a:r>
            <a:endParaRPr lang="en-GB" sz="2800" b="1" i="1" u="sng" dirty="0">
              <a:solidFill>
                <a:schemeClr val="bg1"/>
              </a:solidFill>
              <a:latin typeface="Arial" pitchFamily="34" charset="0"/>
              <a:cs typeface="Arial" pitchFamily="34" charset="0"/>
            </a:endParaRP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196952"/>
          </a:xfrm>
        </p:spPr>
        <p:txBody>
          <a:bodyPr>
            <a:normAutofit/>
          </a:bodyPr>
          <a:lstStyle/>
          <a:p>
            <a:pPr marL="514350" indent="-514350" algn="ctr">
              <a:spcBef>
                <a:spcPts val="2400"/>
              </a:spcBef>
              <a:buNone/>
            </a:pPr>
            <a:r>
              <a:rPr lang="en-AU" sz="8000" dirty="0" smtClean="0">
                <a:solidFill>
                  <a:schemeClr val="bg1"/>
                </a:solidFill>
              </a:rPr>
              <a:t>Making </a:t>
            </a:r>
          </a:p>
          <a:p>
            <a:pPr marL="514350" indent="-514350" algn="ctr">
              <a:spcBef>
                <a:spcPts val="2400"/>
              </a:spcBef>
              <a:buNone/>
            </a:pPr>
            <a:r>
              <a:rPr lang="en-AU" sz="8000" u="sng" dirty="0" smtClean="0">
                <a:solidFill>
                  <a:schemeClr val="bg1"/>
                </a:solidFill>
              </a:rPr>
              <a:t>DISCIPLE-MAKERS</a:t>
            </a:r>
            <a:endParaRPr lang="en-GB" sz="8000" u="sng"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smtClean="0">
                <a:solidFill>
                  <a:schemeClr val="bg1"/>
                </a:solidFill>
              </a:rPr>
              <a:t>2 Timothy 2:2</a:t>
            </a:r>
            <a:br>
              <a:rPr lang="en-AU" b="1" dirty="0" smtClean="0">
                <a:solidFill>
                  <a:schemeClr val="bg1"/>
                </a:solidFill>
              </a:rPr>
            </a:br>
            <a:r>
              <a:rPr lang="en-AU" sz="1800" i="1" dirty="0" smtClean="0">
                <a:solidFill>
                  <a:schemeClr val="bg1"/>
                </a:solidFill>
              </a:rPr>
              <a:t>New Living Translation</a:t>
            </a:r>
            <a:endParaRPr lang="en-GB" sz="1800" i="1" dirty="0">
              <a:solidFill>
                <a:schemeClr val="bg1"/>
              </a:solidFill>
            </a:endParaRPr>
          </a:p>
        </p:txBody>
      </p:sp>
      <p:sp>
        <p:nvSpPr>
          <p:cNvPr id="3" name="Content Placeholder 2"/>
          <p:cNvSpPr>
            <a:spLocks noGrp="1"/>
          </p:cNvSpPr>
          <p:nvPr>
            <p:ph idx="1"/>
          </p:nvPr>
        </p:nvSpPr>
        <p:spPr/>
        <p:txBody>
          <a:bodyPr/>
          <a:lstStyle/>
          <a:p>
            <a:pPr marL="0" indent="0">
              <a:buNone/>
            </a:pPr>
            <a:r>
              <a:rPr lang="en-AU" dirty="0" smtClean="0">
                <a:solidFill>
                  <a:schemeClr val="bg1"/>
                </a:solidFill>
              </a:rPr>
              <a:t>You have heard me teach things that have been confirmed by many reliable witnesses. Now teach these truths to other trustworthy people who will be able to pass them on to others.</a:t>
            </a:r>
            <a:endParaRPr lang="en-GB" dirty="0">
              <a:solidFill>
                <a:schemeClr val="bg1"/>
              </a:solidFill>
            </a:endParaRP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72816"/>
            <a:ext cx="9144000" cy="3240360"/>
          </a:xfrm>
          <a:effectLst>
            <a:outerShdw blurRad="50800" dist="38100" dir="2700000" algn="tl" rotWithShape="0">
              <a:prstClr val="black">
                <a:alpha val="40000"/>
              </a:prstClr>
            </a:outerShdw>
          </a:effectLst>
        </p:spPr>
        <p:txBody>
          <a:bodyPr>
            <a:noAutofit/>
          </a:bodyPr>
          <a:lstStyle/>
          <a:p>
            <a:r>
              <a:rPr lang="en-AU" sz="9600" dirty="0" smtClean="0">
                <a:solidFill>
                  <a:srgbClr val="6B9EDB"/>
                </a:solidFill>
                <a:latin typeface="Agency FB" pitchFamily="34" charset="0"/>
              </a:rPr>
              <a:t>QUESTION:</a:t>
            </a:r>
            <a:r>
              <a:rPr lang="en-AU" sz="9600" smtClean="0">
                <a:solidFill>
                  <a:srgbClr val="6B9EDB"/>
                </a:solidFill>
                <a:latin typeface="Agency FB" pitchFamily="34" charset="0"/>
              </a:rPr>
              <a:t/>
            </a:r>
            <a:br>
              <a:rPr lang="en-AU" sz="9600" smtClean="0">
                <a:solidFill>
                  <a:srgbClr val="6B9EDB"/>
                </a:solidFill>
                <a:latin typeface="Agency FB" pitchFamily="34" charset="0"/>
              </a:rPr>
            </a:br>
            <a:r>
              <a:rPr lang="en-AU" sz="5400" smtClean="0">
                <a:solidFill>
                  <a:schemeClr val="bg1"/>
                </a:solidFill>
                <a:latin typeface="Agency FB" pitchFamily="34" charset="0"/>
              </a:rPr>
              <a:t>AM I WILLING TO BE A DISCIPLE-MAKER?</a:t>
            </a:r>
            <a:endParaRPr lang="en-GB" sz="5400" dirty="0">
              <a:solidFill>
                <a:schemeClr val="bg1"/>
              </a:solidFill>
              <a:latin typeface="Agency FB"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72816"/>
            <a:ext cx="9144000" cy="3240360"/>
          </a:xfrm>
          <a:effectLst>
            <a:outerShdw blurRad="50800" dist="38100" dir="2700000" algn="tl" rotWithShape="0">
              <a:prstClr val="black">
                <a:alpha val="40000"/>
              </a:prstClr>
            </a:outerShdw>
          </a:effectLst>
        </p:spPr>
        <p:txBody>
          <a:bodyPr>
            <a:noAutofit/>
          </a:bodyPr>
          <a:lstStyle/>
          <a:p>
            <a:r>
              <a:rPr lang="en-AU" sz="9600" dirty="0" smtClean="0">
                <a:solidFill>
                  <a:srgbClr val="6B9EDB"/>
                </a:solidFill>
                <a:latin typeface="Agency FB" pitchFamily="34" charset="0"/>
              </a:rPr>
              <a:t>QUESTION:</a:t>
            </a:r>
            <a:br>
              <a:rPr lang="en-AU" sz="9600" dirty="0" smtClean="0">
                <a:solidFill>
                  <a:srgbClr val="6B9EDB"/>
                </a:solidFill>
                <a:latin typeface="Agency FB" pitchFamily="34" charset="0"/>
              </a:rPr>
            </a:br>
            <a:r>
              <a:rPr lang="en-AU" sz="5400" dirty="0" smtClean="0">
                <a:solidFill>
                  <a:schemeClr val="bg1"/>
                </a:solidFill>
                <a:latin typeface="Agency FB" pitchFamily="34" charset="0"/>
              </a:rPr>
              <a:t>WHAT COULD I DO TO </a:t>
            </a:r>
            <a:r>
              <a:rPr lang="en-AU" sz="5400" u="sng" dirty="0" smtClean="0">
                <a:solidFill>
                  <a:schemeClr val="bg1"/>
                </a:solidFill>
                <a:latin typeface="Agency FB" pitchFamily="34" charset="0"/>
              </a:rPr>
              <a:t>HELP SOMEONE ELSE </a:t>
            </a:r>
            <a:r>
              <a:rPr lang="en-AU" sz="5400" dirty="0" smtClean="0">
                <a:solidFill>
                  <a:schemeClr val="bg1"/>
                </a:solidFill>
                <a:latin typeface="Agency FB" pitchFamily="34" charset="0"/>
              </a:rPr>
              <a:t>BE MORE CONNECTED?</a:t>
            </a:r>
            <a:endParaRPr lang="en-GB" sz="5400" dirty="0">
              <a:solidFill>
                <a:schemeClr val="bg1"/>
              </a:solidFill>
              <a:latin typeface="Agency FB"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smtClean="0">
                <a:solidFill>
                  <a:schemeClr val="bg1"/>
                </a:solidFill>
              </a:rPr>
              <a:t>Matthew 28:18-20</a:t>
            </a:r>
            <a:br>
              <a:rPr lang="en-AU" b="1" dirty="0" smtClean="0">
                <a:solidFill>
                  <a:schemeClr val="bg1"/>
                </a:solidFill>
              </a:rPr>
            </a:br>
            <a:r>
              <a:rPr lang="en-AU" sz="1800" i="1" dirty="0" smtClean="0">
                <a:solidFill>
                  <a:schemeClr val="bg1"/>
                </a:solidFill>
              </a:rPr>
              <a:t>New Living Translation</a:t>
            </a:r>
            <a:endParaRPr lang="en-GB" sz="1800" i="1" dirty="0">
              <a:solidFill>
                <a:schemeClr val="bg1"/>
              </a:solidFill>
            </a:endParaRPr>
          </a:p>
        </p:txBody>
      </p:sp>
      <p:sp>
        <p:nvSpPr>
          <p:cNvPr id="3" name="Content Placeholder 2"/>
          <p:cNvSpPr>
            <a:spLocks noGrp="1"/>
          </p:cNvSpPr>
          <p:nvPr>
            <p:ph idx="1"/>
          </p:nvPr>
        </p:nvSpPr>
        <p:spPr/>
        <p:txBody>
          <a:bodyPr/>
          <a:lstStyle/>
          <a:p>
            <a:pPr marL="0" indent="0">
              <a:buNone/>
            </a:pPr>
            <a:r>
              <a:rPr lang="en-GB" baseline="30000" dirty="0">
                <a:solidFill>
                  <a:schemeClr val="bg1"/>
                </a:solidFill>
              </a:rPr>
              <a:t>18 </a:t>
            </a:r>
            <a:r>
              <a:rPr lang="en-GB" dirty="0">
                <a:solidFill>
                  <a:schemeClr val="bg1"/>
                </a:solidFill>
              </a:rPr>
              <a:t>Jesus came and told his disciples, “I have been given all authority in heaven and on earth. </a:t>
            </a:r>
            <a:r>
              <a:rPr lang="en-GB" baseline="30000" dirty="0">
                <a:solidFill>
                  <a:schemeClr val="bg1"/>
                </a:solidFill>
              </a:rPr>
              <a:t>19 </a:t>
            </a:r>
            <a:r>
              <a:rPr lang="en-GB" dirty="0">
                <a:solidFill>
                  <a:schemeClr val="bg1"/>
                </a:solidFill>
              </a:rPr>
              <a:t>Therefore, go and make disciples of all the nations, baptizing them in the name of the Father and the Son and the Holy Spirit. </a:t>
            </a:r>
            <a:r>
              <a:rPr lang="en-GB" baseline="30000" dirty="0">
                <a:solidFill>
                  <a:schemeClr val="bg1"/>
                </a:solidFill>
              </a:rPr>
              <a:t>20 </a:t>
            </a:r>
            <a:r>
              <a:rPr lang="en-GB" b="1" u="sng" dirty="0">
                <a:solidFill>
                  <a:schemeClr val="bg1"/>
                </a:solidFill>
              </a:rPr>
              <a:t>Teach these new disciples to obey all the commands I have given you. </a:t>
            </a:r>
            <a:r>
              <a:rPr lang="en-GB" dirty="0">
                <a:solidFill>
                  <a:schemeClr val="bg1"/>
                </a:solidFill>
              </a:rPr>
              <a:t>And be sure of this: I am with you always, even to the end of the age.”</a:t>
            </a: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a:effectLst>
            <a:outerShdw blurRad="50800" dist="38100" dir="2700000" algn="tl" rotWithShape="0">
              <a:prstClr val="black">
                <a:alpha val="40000"/>
              </a:prstClr>
            </a:outerShdw>
          </a:effectLst>
        </p:spPr>
        <p:txBody>
          <a:bodyPr>
            <a:noAutofit/>
          </a:bodyPr>
          <a:lstStyle/>
          <a:p>
            <a:r>
              <a:rPr lang="en-AU" sz="9600" dirty="0" smtClean="0">
                <a:solidFill>
                  <a:srgbClr val="6B9EDB"/>
                </a:solidFill>
                <a:latin typeface="Agency FB" pitchFamily="34" charset="0"/>
              </a:rPr>
              <a:t>PURPOSE</a:t>
            </a:r>
            <a:r>
              <a:rPr lang="en-AU" sz="9600" dirty="0" smtClean="0">
                <a:solidFill>
                  <a:schemeClr val="bg1"/>
                </a:solidFill>
                <a:latin typeface="Agency FB" pitchFamily="34" charset="0"/>
              </a:rPr>
              <a:t>DISCIPLESHIP</a:t>
            </a:r>
            <a:endParaRPr lang="en-GB" sz="9600" dirty="0">
              <a:solidFill>
                <a:schemeClr val="bg1"/>
              </a:solidFill>
              <a:latin typeface="Agency FB" pitchFamily="34" charset="0"/>
            </a:endParaRPr>
          </a:p>
        </p:txBody>
      </p:sp>
      <p:sp>
        <p:nvSpPr>
          <p:cNvPr id="3" name="Subtitle 2"/>
          <p:cNvSpPr>
            <a:spLocks noGrp="1"/>
          </p:cNvSpPr>
          <p:nvPr>
            <p:ph type="subTitle" idx="1"/>
          </p:nvPr>
        </p:nvSpPr>
        <p:spPr>
          <a:xfrm>
            <a:off x="611560" y="4149080"/>
            <a:ext cx="7992888" cy="1489720"/>
          </a:xfrm>
        </p:spPr>
        <p:txBody>
          <a:bodyPr>
            <a:normAutofit/>
          </a:bodyPr>
          <a:lstStyle/>
          <a:p>
            <a:r>
              <a:rPr lang="en-AU" sz="2800" i="1" dirty="0" smtClean="0">
                <a:solidFill>
                  <a:schemeClr val="bg1"/>
                </a:solidFill>
                <a:latin typeface="Calibri Light" pitchFamily="34" charset="0"/>
                <a:cs typeface="Calibri Light" pitchFamily="34" charset="0"/>
              </a:rPr>
              <a:t>(noun):</a:t>
            </a:r>
            <a:r>
              <a:rPr lang="en-AU" sz="2800" dirty="0" smtClean="0">
                <a:solidFill>
                  <a:schemeClr val="bg1"/>
                </a:solidFill>
                <a:latin typeface="Calibri Light" pitchFamily="34" charset="0"/>
                <a:cs typeface="Calibri Light" pitchFamily="34" charset="0"/>
              </a:rPr>
              <a:t> </a:t>
            </a:r>
            <a:r>
              <a:rPr lang="en-AU" sz="2800" dirty="0" smtClean="0">
                <a:solidFill>
                  <a:schemeClr val="bg1"/>
                </a:solidFill>
                <a:latin typeface="Calibri Light" pitchFamily="34" charset="0"/>
              </a:rPr>
              <a:t>the process of helping people to become more like Christ in their thoughts, feelings and actions. </a:t>
            </a:r>
            <a:endParaRPr lang="en-GB" sz="2800" dirty="0">
              <a:solidFill>
                <a:schemeClr val="bg1"/>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dirty="0"/>
          </a:p>
        </p:txBody>
      </p:sp>
      <p:pic>
        <p:nvPicPr>
          <p:cNvPr id="13314" name="Picture 2" descr="Image result for twitter"/>
          <p:cNvPicPr>
            <a:picLocks noChangeAspect="1" noChangeArrowheads="1"/>
          </p:cNvPicPr>
          <p:nvPr/>
        </p:nvPicPr>
        <p:blipFill>
          <a:blip r:embed="rId2" cstate="print"/>
          <a:srcRect l="14546" t="20000" r="14545" b="20000"/>
          <a:stretch>
            <a:fillRect/>
          </a:stretch>
        </p:blipFill>
        <p:spPr bwMode="auto">
          <a:xfrm>
            <a:off x="1187624" y="2996952"/>
            <a:ext cx="3168352" cy="2680913"/>
          </a:xfrm>
          <a:prstGeom prst="rect">
            <a:avLst/>
          </a:prstGeom>
          <a:noFill/>
        </p:spPr>
      </p:pic>
      <p:pic>
        <p:nvPicPr>
          <p:cNvPr id="13316" name="Picture 4" descr="Image result for instagram"/>
          <p:cNvPicPr>
            <a:picLocks noChangeAspect="1" noChangeArrowheads="1"/>
          </p:cNvPicPr>
          <p:nvPr/>
        </p:nvPicPr>
        <p:blipFill>
          <a:blip r:embed="rId3" cstate="print"/>
          <a:srcRect/>
          <a:stretch>
            <a:fillRect/>
          </a:stretch>
        </p:blipFill>
        <p:spPr bwMode="auto">
          <a:xfrm>
            <a:off x="5292080" y="2708920"/>
            <a:ext cx="2952328" cy="2952328"/>
          </a:xfrm>
          <a:prstGeom prst="rect">
            <a:avLst/>
          </a:prstGeom>
          <a:noFill/>
        </p:spPr>
      </p:pic>
      <p:sp>
        <p:nvSpPr>
          <p:cNvPr id="8" name="Title 1"/>
          <p:cNvSpPr txBox="1">
            <a:spLocks/>
          </p:cNvSpPr>
          <p:nvPr/>
        </p:nvSpPr>
        <p:spPr>
          <a:xfrm>
            <a:off x="683568" y="404664"/>
            <a:ext cx="7772400" cy="1470025"/>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AU" sz="11500" dirty="0" smtClean="0">
                <a:solidFill>
                  <a:schemeClr val="bg1"/>
                </a:solidFill>
                <a:latin typeface="Agency FB" pitchFamily="34" charset="0"/>
                <a:ea typeface="+mj-ea"/>
                <a:cs typeface="+mj-cs"/>
              </a:rPr>
              <a:t>FOLLOWER</a:t>
            </a:r>
            <a:endParaRPr kumimoji="0" lang="en-GB" sz="11500" b="0" i="0" u="none" strike="noStrike" kern="1200" cap="none" spc="0" normalizeH="0" baseline="0" noProof="0" dirty="0">
              <a:ln>
                <a:noFill/>
              </a:ln>
              <a:solidFill>
                <a:schemeClr val="bg1"/>
              </a:solidFill>
              <a:effectLst/>
              <a:uLnTx/>
              <a:uFillTx/>
              <a:latin typeface="Agency FB" pitchFamily="34" charset="0"/>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smtClean="0">
                <a:solidFill>
                  <a:schemeClr val="bg1"/>
                </a:solidFill>
              </a:rPr>
              <a:t>Ephesians 4:12-16</a:t>
            </a:r>
            <a:br>
              <a:rPr lang="en-AU" b="1" dirty="0" smtClean="0">
                <a:solidFill>
                  <a:schemeClr val="bg1"/>
                </a:solidFill>
              </a:rPr>
            </a:br>
            <a:r>
              <a:rPr lang="en-AU" sz="1800" i="1" dirty="0" smtClean="0">
                <a:solidFill>
                  <a:schemeClr val="bg1"/>
                </a:solidFill>
              </a:rPr>
              <a:t>New Living Translation</a:t>
            </a:r>
            <a:endParaRPr lang="en-GB" sz="1800" i="1" dirty="0">
              <a:solidFill>
                <a:schemeClr val="bg1"/>
              </a:solidFill>
            </a:endParaRPr>
          </a:p>
        </p:txBody>
      </p:sp>
      <p:sp>
        <p:nvSpPr>
          <p:cNvPr id="3" name="Content Placeholder 2"/>
          <p:cNvSpPr>
            <a:spLocks noGrp="1"/>
          </p:cNvSpPr>
          <p:nvPr>
            <p:ph idx="1"/>
          </p:nvPr>
        </p:nvSpPr>
        <p:spPr/>
        <p:txBody>
          <a:bodyPr/>
          <a:lstStyle/>
          <a:p>
            <a:pPr marL="0" indent="0">
              <a:buNone/>
            </a:pPr>
            <a:r>
              <a:rPr lang="en-US" baseline="30000" dirty="0" smtClean="0">
                <a:solidFill>
                  <a:schemeClr val="bg1"/>
                </a:solidFill>
              </a:rPr>
              <a:t>12 </a:t>
            </a:r>
            <a:r>
              <a:rPr lang="en-US" dirty="0" smtClean="0">
                <a:solidFill>
                  <a:schemeClr val="bg1"/>
                </a:solidFill>
              </a:rPr>
              <a:t>Their responsibility is to equip God’s people to do his work and build up the church, the body of Christ. </a:t>
            </a:r>
            <a:r>
              <a:rPr lang="en-US" baseline="30000" dirty="0" smtClean="0">
                <a:solidFill>
                  <a:schemeClr val="bg1"/>
                </a:solidFill>
              </a:rPr>
              <a:t>13 </a:t>
            </a:r>
            <a:r>
              <a:rPr lang="en-US" dirty="0" smtClean="0">
                <a:solidFill>
                  <a:schemeClr val="bg1"/>
                </a:solidFill>
              </a:rPr>
              <a:t>This will continue until we all come to such unity in our faith and knowledge of God’s Son that we will be mature in the Lord, measuring up to the full and complete standard of Christ.</a:t>
            </a:r>
            <a:endParaRPr lang="en-GB" dirty="0">
              <a:solidFill>
                <a:schemeClr val="bg1"/>
              </a:solidFill>
            </a:endParaRP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smtClean="0">
                <a:solidFill>
                  <a:schemeClr val="bg1"/>
                </a:solidFill>
              </a:rPr>
              <a:t>Ephesians 4:12-16</a:t>
            </a:r>
            <a:br>
              <a:rPr lang="en-AU" b="1" dirty="0" smtClean="0">
                <a:solidFill>
                  <a:schemeClr val="bg1"/>
                </a:solidFill>
              </a:rPr>
            </a:br>
            <a:r>
              <a:rPr lang="en-AU" sz="1800" i="1" dirty="0" smtClean="0">
                <a:solidFill>
                  <a:schemeClr val="bg1"/>
                </a:solidFill>
              </a:rPr>
              <a:t>New Living Translation</a:t>
            </a:r>
            <a:endParaRPr lang="en-GB" sz="1800" i="1" dirty="0">
              <a:solidFill>
                <a:schemeClr val="bg1"/>
              </a:solidFill>
            </a:endParaRPr>
          </a:p>
        </p:txBody>
      </p:sp>
      <p:sp>
        <p:nvSpPr>
          <p:cNvPr id="3" name="Content Placeholder 2"/>
          <p:cNvSpPr>
            <a:spLocks noGrp="1"/>
          </p:cNvSpPr>
          <p:nvPr>
            <p:ph idx="1"/>
          </p:nvPr>
        </p:nvSpPr>
        <p:spPr/>
        <p:txBody>
          <a:bodyPr/>
          <a:lstStyle/>
          <a:p>
            <a:pPr marL="0" indent="0">
              <a:buNone/>
            </a:pPr>
            <a:r>
              <a:rPr lang="en-AU" baseline="30000" dirty="0" smtClean="0">
                <a:solidFill>
                  <a:schemeClr val="bg1"/>
                </a:solidFill>
              </a:rPr>
              <a:t>14 </a:t>
            </a:r>
            <a:r>
              <a:rPr lang="en-AU" dirty="0" smtClean="0">
                <a:solidFill>
                  <a:schemeClr val="bg1"/>
                </a:solidFill>
              </a:rPr>
              <a:t>Then we will no longer be immature like children. We won’t be tossed and blown about by every wind of new teaching. We will not be influenced when people try to trick us with lies so clever  they sound like the truth. </a:t>
            </a:r>
            <a:r>
              <a:rPr lang="en-AU" baseline="30000" dirty="0" smtClean="0">
                <a:solidFill>
                  <a:schemeClr val="bg1"/>
                </a:solidFill>
              </a:rPr>
              <a:t>15 </a:t>
            </a:r>
            <a:r>
              <a:rPr lang="en-AU" dirty="0" smtClean="0">
                <a:solidFill>
                  <a:schemeClr val="bg1"/>
                </a:solidFill>
              </a:rPr>
              <a:t>Instead, we will speak the truth in love, growing in every way more and more like Christ, who is the head of his body, the church. </a:t>
            </a:r>
            <a:endParaRPr lang="en-GB" dirty="0">
              <a:solidFill>
                <a:schemeClr val="bg1"/>
              </a:solidFill>
            </a:endParaRP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b="1" dirty="0" smtClean="0">
                <a:solidFill>
                  <a:schemeClr val="bg1"/>
                </a:solidFill>
              </a:rPr>
              <a:t>Ephesians 4:12-16</a:t>
            </a:r>
            <a:br>
              <a:rPr lang="en-AU" b="1" dirty="0" smtClean="0">
                <a:solidFill>
                  <a:schemeClr val="bg1"/>
                </a:solidFill>
              </a:rPr>
            </a:br>
            <a:r>
              <a:rPr lang="en-AU" sz="1800" i="1" dirty="0" smtClean="0">
                <a:solidFill>
                  <a:schemeClr val="bg1"/>
                </a:solidFill>
              </a:rPr>
              <a:t>New Living Translation</a:t>
            </a:r>
            <a:endParaRPr lang="en-GB" sz="1800" i="1" dirty="0">
              <a:solidFill>
                <a:schemeClr val="bg1"/>
              </a:solidFill>
            </a:endParaRPr>
          </a:p>
        </p:txBody>
      </p:sp>
      <p:sp>
        <p:nvSpPr>
          <p:cNvPr id="3" name="Content Placeholder 2"/>
          <p:cNvSpPr>
            <a:spLocks noGrp="1"/>
          </p:cNvSpPr>
          <p:nvPr>
            <p:ph idx="1"/>
          </p:nvPr>
        </p:nvSpPr>
        <p:spPr/>
        <p:txBody>
          <a:bodyPr/>
          <a:lstStyle/>
          <a:p>
            <a:pPr marL="0" indent="0">
              <a:buNone/>
            </a:pPr>
            <a:r>
              <a:rPr lang="en-AU" baseline="30000" dirty="0" smtClean="0">
                <a:solidFill>
                  <a:schemeClr val="bg1"/>
                </a:solidFill>
              </a:rPr>
              <a:t>16 </a:t>
            </a:r>
            <a:r>
              <a:rPr lang="en-AU" dirty="0" smtClean="0">
                <a:solidFill>
                  <a:schemeClr val="bg1"/>
                </a:solidFill>
              </a:rPr>
              <a:t>He makes the whole body fit together perfectly. As each part does its own special work, it helps the other parts grow, so that the whole body is healthy and growing and full of love.</a:t>
            </a:r>
            <a:endParaRPr lang="en-GB" dirty="0">
              <a:solidFill>
                <a:schemeClr val="bg1"/>
              </a:solidFill>
            </a:endParaRPr>
          </a:p>
        </p:txBody>
      </p:sp>
      <p:cxnSp>
        <p:nvCxnSpPr>
          <p:cNvPr id="5" name="Straight Connector 4"/>
          <p:cNvCxnSpPr/>
          <p:nvPr/>
        </p:nvCxnSpPr>
        <p:spPr>
          <a:xfrm>
            <a:off x="467544" y="1412776"/>
            <a:ext cx="82089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420888"/>
            <a:ext cx="8229600" cy="1612776"/>
          </a:xfrm>
        </p:spPr>
        <p:txBody>
          <a:bodyPr>
            <a:normAutofit/>
          </a:bodyPr>
          <a:lstStyle/>
          <a:p>
            <a:pPr marL="514350" indent="-514350" algn="ctr">
              <a:spcBef>
                <a:spcPts val="2400"/>
              </a:spcBef>
              <a:buNone/>
            </a:pPr>
            <a:r>
              <a:rPr lang="en-AU" sz="8000" u="sng" dirty="0" smtClean="0">
                <a:solidFill>
                  <a:schemeClr val="bg1"/>
                </a:solidFill>
              </a:rPr>
              <a:t>BEING</a:t>
            </a:r>
            <a:r>
              <a:rPr lang="en-AU" sz="8000" dirty="0" smtClean="0">
                <a:solidFill>
                  <a:schemeClr val="bg1"/>
                </a:solidFill>
              </a:rPr>
              <a:t> Disciples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3141</TotalTime>
  <Words>237</Words>
  <Application>Microsoft Office PowerPoint</Application>
  <PresentationFormat>On-screen Show (4:3)</PresentationFormat>
  <Paragraphs>38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REALITYCHECK</vt:lpstr>
      <vt:lpstr>The Purpose Driven Church</vt:lpstr>
      <vt:lpstr>Matthew 28:18-20 New Living Translation</vt:lpstr>
      <vt:lpstr>PURPOSEDISCIPLESHIP</vt:lpstr>
      <vt:lpstr>Slide 5</vt:lpstr>
      <vt:lpstr>Ephesians 4:12-16 New Living Translation</vt:lpstr>
      <vt:lpstr>Ephesians 4:12-16 New Living Translation</vt:lpstr>
      <vt:lpstr>Ephesians 4:12-16 New Living Translation</vt:lpstr>
      <vt:lpstr>Slide 9</vt:lpstr>
      <vt:lpstr>Philippians 1:6 New Living Translation</vt:lpstr>
      <vt:lpstr>QUESTION: WHO ARE MY ROLE MODELS?</vt:lpstr>
      <vt:lpstr>Slide 12</vt:lpstr>
      <vt:lpstr>QUESTION: WHAT KIND OF STUDENT AM I?</vt:lpstr>
      <vt:lpstr>Slide 14</vt:lpstr>
      <vt:lpstr>1 Corinthians 11:1 New Living Translation</vt:lpstr>
      <vt:lpstr>Philippians 3:17 New Living Translation</vt:lpstr>
      <vt:lpstr>Philippians 4:9a New Living Translation</vt:lpstr>
      <vt:lpstr>QUESTION: WHO IS WATCHING ME?</vt:lpstr>
      <vt:lpstr>Slide 19</vt:lpstr>
      <vt:lpstr>Slide 20</vt:lpstr>
      <vt:lpstr>2 Timothy 2:2 New Living Translation</vt:lpstr>
      <vt:lpstr>QUESTION: AM I WILLING TO BE A DISCIPLE-MAKER?</vt:lpstr>
      <vt:lpstr>QUESTION: WHAT COULD I DO TO HELP SOMEONE ELSE BE MORE CONNECTED?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REALITYCHECK</dc:title>
  <dc:creator>Caleb</dc:creator>
  <cp:lastModifiedBy>Caleb Stott</cp:lastModifiedBy>
  <cp:revision>32</cp:revision>
  <dcterms:created xsi:type="dcterms:W3CDTF">2019-01-26T21:53:02Z</dcterms:created>
  <dcterms:modified xsi:type="dcterms:W3CDTF">2019-03-02T23:29:50Z</dcterms:modified>
</cp:coreProperties>
</file>