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73" r:id="rId7"/>
    <p:sldId id="282" r:id="rId8"/>
    <p:sldId id="283" r:id="rId9"/>
    <p:sldId id="284" r:id="rId10"/>
    <p:sldId id="289" r:id="rId11"/>
    <p:sldId id="269" r:id="rId12"/>
    <p:sldId id="285" r:id="rId13"/>
    <p:sldId id="286" r:id="rId14"/>
    <p:sldId id="287" r:id="rId15"/>
    <p:sldId id="288" r:id="rId16"/>
    <p:sldId id="28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9E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D573-6950-4B5F-B901-A9D8C62E75B4}" type="datetimeFigureOut">
              <a:rPr lang="en-GB" smtClean="0"/>
              <a:pPr/>
              <a:t>10/02/2019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2D573-6950-4B5F-B901-A9D8C62E75B4}" type="datetimeFigureOut">
              <a:rPr lang="en-GB" smtClean="0"/>
              <a:pPr/>
              <a:t>10/02/2019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6A334-91DD-47A0-BA6B-26AD75D1F8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Autofit/>
          </a:bodyPr>
          <a:lstStyle/>
          <a:p>
            <a:r>
              <a:rPr lang="en-AU" sz="11500" dirty="0" smtClean="0">
                <a:solidFill>
                  <a:srgbClr val="6B9EDB"/>
                </a:solidFill>
                <a:latin typeface="Agency FB" pitchFamily="34" charset="0"/>
              </a:rPr>
              <a:t>REALITY</a:t>
            </a:r>
            <a:r>
              <a:rPr lang="en-AU" sz="11500" dirty="0" smtClean="0">
                <a:solidFill>
                  <a:schemeClr val="bg1"/>
                </a:solidFill>
                <a:latin typeface="Agency FB" pitchFamily="34" charset="0"/>
              </a:rPr>
              <a:t>CHECK</a:t>
            </a:r>
            <a:endParaRPr lang="en-GB" sz="11500" dirty="0">
              <a:solidFill>
                <a:schemeClr val="bg1"/>
              </a:solidFill>
              <a:latin typeface="Agency FB" pitchFamily="34" charset="0"/>
            </a:endParaRPr>
          </a:p>
        </p:txBody>
      </p:sp>
      <p:sp>
        <p:nvSpPr>
          <p:cNvPr id="3" name="Subtitle 2"/>
          <p:cNvSpPr>
            <a:spLocks noGrp="1"/>
          </p:cNvSpPr>
          <p:nvPr>
            <p:ph type="subTitle" idx="1"/>
          </p:nvPr>
        </p:nvSpPr>
        <p:spPr>
          <a:xfrm>
            <a:off x="755576" y="4149080"/>
            <a:ext cx="7560840" cy="1489720"/>
          </a:xfrm>
        </p:spPr>
        <p:txBody>
          <a:bodyPr>
            <a:normAutofit/>
          </a:bodyPr>
          <a:lstStyle/>
          <a:p>
            <a:r>
              <a:rPr lang="en-AU" sz="2800" i="1" dirty="0" smtClean="0">
                <a:solidFill>
                  <a:schemeClr val="bg1"/>
                </a:solidFill>
                <a:latin typeface="Calibri Light" pitchFamily="34" charset="0"/>
                <a:cs typeface="Calibri Light" pitchFamily="34" charset="0"/>
              </a:rPr>
              <a:t>(noun): </a:t>
            </a:r>
            <a:r>
              <a:rPr lang="en-GB" sz="2800" dirty="0" smtClean="0">
                <a:solidFill>
                  <a:schemeClr val="bg1"/>
                </a:solidFill>
                <a:latin typeface="Calibri Light" pitchFamily="34" charset="0"/>
                <a:cs typeface="Calibri Light" pitchFamily="34" charset="0"/>
              </a:rPr>
              <a:t>an occasion or opportunity to consider a matter realistically or honestly</a:t>
            </a:r>
            <a:endParaRPr lang="en-GB" sz="2800" dirty="0">
              <a:solidFill>
                <a:schemeClr val="bg1"/>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WHO IS RESPONSIBLE</a:t>
            </a:r>
            <a:r>
              <a:rPr lang="en-AU" sz="5400" dirty="0" smtClean="0">
                <a:solidFill>
                  <a:schemeClr val="bg1"/>
                </a:solidFill>
                <a:latin typeface="Agency FB" pitchFamily="34" charset="0"/>
              </a:rPr>
              <a:t>?</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WHEN DID YOU LAST SHARE THE GOSPEL</a:t>
            </a:r>
            <a:r>
              <a:rPr lang="en-AU" sz="5400" dirty="0" smtClean="0">
                <a:solidFill>
                  <a:schemeClr val="bg1"/>
                </a:solidFill>
                <a:latin typeface="Agency FB" pitchFamily="34" charset="0"/>
              </a:rPr>
              <a:t>?</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EXCUSE:</a:t>
            </a:r>
            <a:r>
              <a:rPr lang="en-AU" sz="9600" dirty="0" smtClean="0">
                <a:solidFill>
                  <a:srgbClr val="6B9EDB"/>
                </a:solidFill>
                <a:latin typeface="Agency FB" pitchFamily="34" charset="0"/>
              </a:rPr>
              <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THAT’S NOT MY GIFT</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EXCUSE:</a:t>
            </a:r>
            <a:r>
              <a:rPr lang="en-AU" sz="9600" dirty="0" smtClean="0">
                <a:solidFill>
                  <a:srgbClr val="6B9EDB"/>
                </a:solidFill>
                <a:latin typeface="Agency FB" pitchFamily="34" charset="0"/>
              </a:rPr>
              <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THE CHURCH SHOULD RUN MORE OUTREACH PROGRAMS</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EXCUSE:</a:t>
            </a:r>
            <a:r>
              <a:rPr lang="en-AU" sz="9600" dirty="0" smtClean="0">
                <a:solidFill>
                  <a:srgbClr val="6B9EDB"/>
                </a:solidFill>
                <a:latin typeface="Agency FB" pitchFamily="34" charset="0"/>
              </a:rPr>
              <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I DON’T KNOW HOW</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EXCUSE:</a:t>
            </a:r>
            <a:r>
              <a:rPr lang="en-AU" sz="9600" dirty="0" smtClean="0">
                <a:solidFill>
                  <a:srgbClr val="6B9EDB"/>
                </a:solidFill>
                <a:latin typeface="Agency FB" pitchFamily="34" charset="0"/>
              </a:rPr>
              <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PEOPLE DON’T WANT TO KNOW</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Romans 1:16</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For I am not ashamed of this Good News about Christ. It is the power of God at work, saving everyone who believes—the Jew first and also the Gentile.</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smtClean="0">
                <a:solidFill>
                  <a:schemeClr val="bg1"/>
                </a:solidFill>
                <a:latin typeface="Agency FB" pitchFamily="34" charset="0"/>
              </a:rPr>
              <a:t>WHAT IS YOUR NEXT STEP?</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The Purpose Driven Church</a:t>
            </a:r>
            <a:endParaRPr lang="en-GB" b="1" dirty="0">
              <a:solidFill>
                <a:schemeClr val="bg1"/>
              </a:solidFill>
            </a:endParaRPr>
          </a:p>
        </p:txBody>
      </p:sp>
      <p:sp>
        <p:nvSpPr>
          <p:cNvPr id="3" name="Content Placeholder 2"/>
          <p:cNvSpPr>
            <a:spLocks noGrp="1"/>
          </p:cNvSpPr>
          <p:nvPr>
            <p:ph idx="1"/>
          </p:nvPr>
        </p:nvSpPr>
        <p:spPr/>
        <p:txBody>
          <a:bodyPr>
            <a:normAutofit/>
          </a:bodyPr>
          <a:lstStyle/>
          <a:p>
            <a:pPr marL="514350" indent="-514350">
              <a:spcBef>
                <a:spcPts val="0"/>
              </a:spcBef>
              <a:spcAft>
                <a:spcPts val="1800"/>
              </a:spcAft>
              <a:buFont typeface="+mj-lt"/>
              <a:buAutoNum type="arabicPeriod"/>
            </a:pPr>
            <a:r>
              <a:rPr lang="en-AU" sz="3600" dirty="0" smtClean="0">
                <a:solidFill>
                  <a:schemeClr val="bg1"/>
                </a:solidFill>
              </a:rPr>
              <a:t>Worship  </a:t>
            </a:r>
            <a:r>
              <a:rPr lang="en-AU" i="1" dirty="0" smtClean="0">
                <a:solidFill>
                  <a:schemeClr val="bg1"/>
                </a:solidFill>
              </a:rPr>
              <a:t>(Love </a:t>
            </a:r>
            <a:r>
              <a:rPr lang="en-AU" i="1" dirty="0" smtClean="0">
                <a:solidFill>
                  <a:schemeClr val="bg1"/>
                </a:solidFill>
              </a:rPr>
              <a:t>the Lord with all your </a:t>
            </a:r>
            <a:r>
              <a:rPr lang="en-AU" i="1" dirty="0" smtClean="0">
                <a:solidFill>
                  <a:schemeClr val="bg1"/>
                </a:solidFill>
              </a:rPr>
              <a:t>heart)</a:t>
            </a:r>
            <a:endParaRPr lang="en-AU" sz="3600" i="1" dirty="0" smtClean="0">
              <a:solidFill>
                <a:schemeClr val="bg1"/>
              </a:solidFill>
            </a:endParaRPr>
          </a:p>
          <a:p>
            <a:pPr marL="514350" indent="-514350">
              <a:spcBef>
                <a:spcPts val="0"/>
              </a:spcBef>
              <a:spcAft>
                <a:spcPts val="1800"/>
              </a:spcAft>
              <a:buFont typeface="+mj-lt"/>
              <a:buAutoNum type="arabicPeriod"/>
            </a:pPr>
            <a:r>
              <a:rPr lang="en-AU" sz="3600" dirty="0" smtClean="0">
                <a:solidFill>
                  <a:schemeClr val="bg1"/>
                </a:solidFill>
              </a:rPr>
              <a:t>Ministry  </a:t>
            </a:r>
            <a:r>
              <a:rPr lang="en-AU" i="1" dirty="0" smtClean="0">
                <a:solidFill>
                  <a:schemeClr val="bg1"/>
                </a:solidFill>
              </a:rPr>
              <a:t>(Love your neighbour as yourself)</a:t>
            </a:r>
          </a:p>
          <a:p>
            <a:pPr marL="514350" indent="-514350">
              <a:spcBef>
                <a:spcPts val="0"/>
              </a:spcBef>
              <a:spcAft>
                <a:spcPts val="1800"/>
              </a:spcAft>
              <a:buFont typeface="+mj-lt"/>
              <a:buAutoNum type="arabicPeriod"/>
            </a:pPr>
            <a:r>
              <a:rPr lang="en-AU" sz="3600" dirty="0" smtClean="0">
                <a:solidFill>
                  <a:schemeClr val="bg1"/>
                </a:solidFill>
              </a:rPr>
              <a:t>Evangelism  </a:t>
            </a:r>
            <a:r>
              <a:rPr lang="en-AU" i="1" dirty="0" smtClean="0">
                <a:solidFill>
                  <a:schemeClr val="bg1"/>
                </a:solidFill>
              </a:rPr>
              <a:t>(Go and make disciples)</a:t>
            </a:r>
          </a:p>
          <a:p>
            <a:pPr marL="514350" indent="-514350">
              <a:spcBef>
                <a:spcPts val="0"/>
              </a:spcBef>
              <a:spcAft>
                <a:spcPts val="1800"/>
              </a:spcAft>
              <a:buFont typeface="+mj-lt"/>
              <a:buAutoNum type="arabicPeriod"/>
            </a:pPr>
            <a:r>
              <a:rPr lang="en-AU" sz="3600" dirty="0" smtClean="0">
                <a:solidFill>
                  <a:schemeClr val="bg1"/>
                </a:solidFill>
              </a:rPr>
              <a:t>Fellowship  </a:t>
            </a:r>
            <a:r>
              <a:rPr lang="en-AU" i="1" dirty="0" smtClean="0">
                <a:solidFill>
                  <a:schemeClr val="bg1"/>
                </a:solidFill>
              </a:rPr>
              <a:t>(</a:t>
            </a:r>
            <a:r>
              <a:rPr lang="en-AU" i="1" dirty="0" smtClean="0">
                <a:solidFill>
                  <a:schemeClr val="bg1"/>
                </a:solidFill>
              </a:rPr>
              <a:t>Baptising them)</a:t>
            </a:r>
          </a:p>
          <a:p>
            <a:pPr marL="514350" indent="-514350">
              <a:spcBef>
                <a:spcPts val="0"/>
              </a:spcBef>
              <a:spcAft>
                <a:spcPts val="1800"/>
              </a:spcAft>
              <a:buFont typeface="+mj-lt"/>
              <a:buAutoNum type="arabicPeriod"/>
            </a:pPr>
            <a:r>
              <a:rPr lang="en-AU" sz="3600" dirty="0" smtClean="0">
                <a:solidFill>
                  <a:schemeClr val="bg1"/>
                </a:solidFill>
              </a:rPr>
              <a:t>Discipleship  </a:t>
            </a:r>
            <a:r>
              <a:rPr lang="en-AU" i="1" dirty="0" smtClean="0">
                <a:solidFill>
                  <a:schemeClr val="bg1"/>
                </a:solidFill>
              </a:rPr>
              <a:t>(</a:t>
            </a:r>
            <a:r>
              <a:rPr lang="en-AU" i="1" dirty="0" smtClean="0">
                <a:solidFill>
                  <a:schemeClr val="bg1"/>
                </a:solidFill>
              </a:rPr>
              <a:t>Teaching them to obey)</a:t>
            </a:r>
            <a:endParaRPr lang="en-GB" i="1"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PURPOSE</a:t>
            </a:r>
            <a:r>
              <a:rPr lang="en-AU" sz="9600" dirty="0" smtClean="0">
                <a:solidFill>
                  <a:schemeClr val="bg1"/>
                </a:solidFill>
                <a:latin typeface="Agency FB" pitchFamily="34" charset="0"/>
              </a:rPr>
              <a:t>EVANGELISM</a:t>
            </a:r>
            <a:endParaRPr lang="en-GB" sz="9600" dirty="0">
              <a:solidFill>
                <a:schemeClr val="bg1"/>
              </a:solidFill>
              <a:latin typeface="Agency FB" pitchFamily="34" charset="0"/>
            </a:endParaRPr>
          </a:p>
        </p:txBody>
      </p:sp>
      <p:sp>
        <p:nvSpPr>
          <p:cNvPr id="3" name="Subtitle 2"/>
          <p:cNvSpPr>
            <a:spLocks noGrp="1"/>
          </p:cNvSpPr>
          <p:nvPr>
            <p:ph type="subTitle" idx="1"/>
          </p:nvPr>
        </p:nvSpPr>
        <p:spPr>
          <a:xfrm>
            <a:off x="755576" y="4149080"/>
            <a:ext cx="7560840" cy="1489720"/>
          </a:xfrm>
        </p:spPr>
        <p:txBody>
          <a:bodyPr>
            <a:normAutofit/>
          </a:bodyPr>
          <a:lstStyle/>
          <a:p>
            <a:r>
              <a:rPr lang="en-AU" sz="2800" i="1" dirty="0" smtClean="0">
                <a:solidFill>
                  <a:schemeClr val="bg1"/>
                </a:solidFill>
                <a:latin typeface="Calibri Light" pitchFamily="34" charset="0"/>
                <a:cs typeface="Calibri Light" pitchFamily="34" charset="0"/>
              </a:rPr>
              <a:t>(noun):</a:t>
            </a:r>
            <a:r>
              <a:rPr lang="en-AU" sz="2800" dirty="0" smtClean="0">
                <a:solidFill>
                  <a:schemeClr val="bg1"/>
                </a:solidFill>
                <a:latin typeface="Calibri Light" pitchFamily="34" charset="0"/>
                <a:cs typeface="Calibri Light" pitchFamily="34" charset="0"/>
              </a:rPr>
              <a:t> the </a:t>
            </a:r>
            <a:r>
              <a:rPr lang="en-AU" sz="2800" dirty="0" smtClean="0">
                <a:solidFill>
                  <a:schemeClr val="bg1"/>
                </a:solidFill>
                <a:latin typeface="Calibri Light" pitchFamily="34" charset="0"/>
                <a:cs typeface="Calibri Light" pitchFamily="34" charset="0"/>
              </a:rPr>
              <a:t>public declaration of the Good News </a:t>
            </a:r>
            <a:endParaRPr lang="en-GB" sz="2800" dirty="0">
              <a:solidFill>
                <a:schemeClr val="bg1"/>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Luke 4:18-19</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AU" baseline="30000" dirty="0" smtClean="0">
                <a:solidFill>
                  <a:schemeClr val="bg1"/>
                </a:solidFill>
              </a:rPr>
              <a:t>18</a:t>
            </a:r>
            <a:r>
              <a:rPr lang="en-AU" dirty="0" smtClean="0">
                <a:solidFill>
                  <a:schemeClr val="bg1"/>
                </a:solidFill>
              </a:rPr>
              <a:t>“The </a:t>
            </a:r>
            <a:r>
              <a:rPr lang="en-AU" dirty="0" smtClean="0">
                <a:solidFill>
                  <a:schemeClr val="bg1"/>
                </a:solidFill>
              </a:rPr>
              <a:t>Spirit of the </a:t>
            </a:r>
            <a:r>
              <a:rPr lang="en-AU" cap="small" dirty="0" smtClean="0">
                <a:solidFill>
                  <a:schemeClr val="bg1"/>
                </a:solidFill>
              </a:rPr>
              <a:t>Lord</a:t>
            </a:r>
            <a:r>
              <a:rPr lang="en-AU" dirty="0" smtClean="0">
                <a:solidFill>
                  <a:schemeClr val="bg1"/>
                </a:solidFill>
              </a:rPr>
              <a:t> is upon </a:t>
            </a:r>
            <a:r>
              <a:rPr lang="en-AU" dirty="0" smtClean="0">
                <a:solidFill>
                  <a:schemeClr val="bg1"/>
                </a:solidFill>
              </a:rPr>
              <a:t>me, for </a:t>
            </a:r>
            <a:r>
              <a:rPr lang="en-AU" dirty="0" smtClean="0">
                <a:solidFill>
                  <a:schemeClr val="bg1"/>
                </a:solidFill>
              </a:rPr>
              <a:t>he has anointed me to bring Good News to the poor.</a:t>
            </a:r>
            <a:br>
              <a:rPr lang="en-AU" dirty="0" smtClean="0">
                <a:solidFill>
                  <a:schemeClr val="bg1"/>
                </a:solidFill>
              </a:rPr>
            </a:br>
            <a:r>
              <a:rPr lang="en-AU" dirty="0" smtClean="0">
                <a:solidFill>
                  <a:schemeClr val="bg1"/>
                </a:solidFill>
              </a:rPr>
              <a:t>He has sent me to proclaim that captives will be </a:t>
            </a:r>
            <a:r>
              <a:rPr lang="en-AU" dirty="0" smtClean="0">
                <a:solidFill>
                  <a:schemeClr val="bg1"/>
                </a:solidFill>
              </a:rPr>
              <a:t>released, that </a:t>
            </a:r>
            <a:r>
              <a:rPr lang="en-AU" dirty="0" smtClean="0">
                <a:solidFill>
                  <a:schemeClr val="bg1"/>
                </a:solidFill>
              </a:rPr>
              <a:t>the blind will </a:t>
            </a:r>
            <a:r>
              <a:rPr lang="en-AU" dirty="0" smtClean="0">
                <a:solidFill>
                  <a:schemeClr val="bg1"/>
                </a:solidFill>
              </a:rPr>
              <a:t>see, that </a:t>
            </a:r>
            <a:r>
              <a:rPr lang="en-AU" dirty="0" smtClean="0">
                <a:solidFill>
                  <a:schemeClr val="bg1"/>
                </a:solidFill>
              </a:rPr>
              <a:t>the oppressed will be set </a:t>
            </a:r>
            <a:r>
              <a:rPr lang="en-AU" dirty="0" smtClean="0">
                <a:solidFill>
                  <a:schemeClr val="bg1"/>
                </a:solidFill>
              </a:rPr>
              <a:t>free, </a:t>
            </a:r>
            <a:r>
              <a:rPr lang="en-AU" baseline="30000" dirty="0" smtClean="0">
                <a:solidFill>
                  <a:schemeClr val="bg1"/>
                </a:solidFill>
              </a:rPr>
              <a:t>19 </a:t>
            </a:r>
            <a:r>
              <a:rPr lang="en-AU" dirty="0" smtClean="0">
                <a:solidFill>
                  <a:schemeClr val="bg1"/>
                </a:solidFill>
              </a:rPr>
              <a:t>and </a:t>
            </a:r>
            <a:r>
              <a:rPr lang="en-AU" dirty="0" smtClean="0">
                <a:solidFill>
                  <a:schemeClr val="bg1"/>
                </a:solidFill>
              </a:rPr>
              <a:t>that the time of the </a:t>
            </a:r>
            <a:r>
              <a:rPr lang="en-AU" cap="small" dirty="0" smtClean="0">
                <a:solidFill>
                  <a:schemeClr val="bg1"/>
                </a:solidFill>
              </a:rPr>
              <a:t>Lord</a:t>
            </a:r>
            <a:r>
              <a:rPr lang="en-AU" dirty="0" smtClean="0">
                <a:solidFill>
                  <a:schemeClr val="bg1"/>
                </a:solidFill>
              </a:rPr>
              <a:t>’s </a:t>
            </a:r>
            <a:r>
              <a:rPr lang="en-AU" dirty="0" err="1" smtClean="0">
                <a:solidFill>
                  <a:schemeClr val="bg1"/>
                </a:solidFill>
              </a:rPr>
              <a:t>favor</a:t>
            </a:r>
            <a:r>
              <a:rPr lang="en-AU" dirty="0" smtClean="0">
                <a:solidFill>
                  <a:schemeClr val="bg1"/>
                </a:solidFill>
              </a:rPr>
              <a:t> has come.”</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Matthew 28:18-20</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GB" baseline="30000" dirty="0">
                <a:solidFill>
                  <a:schemeClr val="bg1"/>
                </a:solidFill>
              </a:rPr>
              <a:t>18 </a:t>
            </a:r>
            <a:r>
              <a:rPr lang="en-GB" dirty="0">
                <a:solidFill>
                  <a:schemeClr val="bg1"/>
                </a:solidFill>
              </a:rPr>
              <a:t>Jesus came and told his disciples, “I have been given all authority in heaven and on earth. </a:t>
            </a:r>
            <a:r>
              <a:rPr lang="en-GB" baseline="30000" dirty="0">
                <a:solidFill>
                  <a:schemeClr val="bg1"/>
                </a:solidFill>
              </a:rPr>
              <a:t>19 </a:t>
            </a:r>
            <a:r>
              <a:rPr lang="en-GB" dirty="0">
                <a:solidFill>
                  <a:schemeClr val="bg1"/>
                </a:solidFill>
              </a:rPr>
              <a:t>Therefore, go and make disciples of all the nations, baptizing them in the name of the Father and the Son and the Holy Spirit. </a:t>
            </a:r>
            <a:r>
              <a:rPr lang="en-GB" baseline="30000" dirty="0">
                <a:solidFill>
                  <a:schemeClr val="bg1"/>
                </a:solidFill>
              </a:rPr>
              <a:t>20 </a:t>
            </a:r>
            <a:r>
              <a:rPr lang="en-GB" dirty="0">
                <a:solidFill>
                  <a:schemeClr val="bg1"/>
                </a:solidFill>
              </a:rPr>
              <a:t>Teach these new disciples to obey all the commands I have given you. And be sure of this: I am with you always, even to the end of the age.”</a:t>
            </a: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Mark 16:15</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And then he told them, “Go into all the world and preach the Good News to everyone.</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Luke 24:47-49</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US" baseline="30000" dirty="0" smtClean="0">
                <a:solidFill>
                  <a:schemeClr val="bg1"/>
                </a:solidFill>
              </a:rPr>
              <a:t>47 </a:t>
            </a:r>
            <a:r>
              <a:rPr lang="en-US" dirty="0" smtClean="0">
                <a:solidFill>
                  <a:schemeClr val="bg1"/>
                </a:solidFill>
              </a:rPr>
              <a:t>It was also written that this message would be proclaimed in the authority of his name to all the nations, beginning in Jerusalem: ‘There is forgiveness of sins for all who repent.’ </a:t>
            </a:r>
            <a:r>
              <a:rPr lang="en-US" baseline="30000" dirty="0" smtClean="0">
                <a:solidFill>
                  <a:schemeClr val="bg1"/>
                </a:solidFill>
              </a:rPr>
              <a:t>48 </a:t>
            </a:r>
            <a:r>
              <a:rPr lang="en-US" dirty="0" smtClean="0">
                <a:solidFill>
                  <a:schemeClr val="bg1"/>
                </a:solidFill>
              </a:rPr>
              <a:t>You are witnesses of all these things.</a:t>
            </a:r>
            <a:r>
              <a:rPr lang="en-US" baseline="30000" dirty="0" smtClean="0">
                <a:solidFill>
                  <a:schemeClr val="bg1"/>
                </a:solidFill>
              </a:rPr>
              <a:t> 49 </a:t>
            </a:r>
            <a:r>
              <a:rPr lang="en-US" dirty="0" smtClean="0">
                <a:solidFill>
                  <a:schemeClr val="bg1"/>
                </a:solidFill>
              </a:rPr>
              <a:t>“And now I will send the Holy Spirit, just as my Father promised. But stay here in the city until the Holy Spirit comes and fills you with power from heaven.” </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John 20:21</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Again he said, “Peace be with you. As the Father has sent me, so I am sending you.” </a:t>
            </a:r>
            <a:r>
              <a:rPr lang="en-AU" baseline="30000" dirty="0" smtClean="0">
                <a:solidFill>
                  <a:schemeClr val="bg1"/>
                </a:solidFill>
              </a:rPr>
              <a:t>22 </a:t>
            </a:r>
            <a:r>
              <a:rPr lang="en-AU" dirty="0" smtClean="0">
                <a:solidFill>
                  <a:schemeClr val="bg1"/>
                </a:solidFill>
              </a:rPr>
              <a:t>Then he breathed on them and said, “Receive the Holy Spirit. </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Acts 1:8</a:t>
            </a:r>
            <a:r>
              <a:rPr lang="en-AU" b="1" dirty="0" smtClean="0">
                <a:solidFill>
                  <a:schemeClr val="bg1"/>
                </a:solidFill>
              </a:rPr>
              <a:t/>
            </a:r>
            <a:br>
              <a:rPr lang="en-AU" b="1" dirty="0" smtClean="0">
                <a:solidFill>
                  <a:schemeClr val="bg1"/>
                </a:solidFill>
              </a:rPr>
            </a:br>
            <a:r>
              <a:rPr lang="en-AU" sz="1600" i="1" dirty="0" smtClean="0">
                <a:solidFill>
                  <a:schemeClr val="bg1"/>
                </a:solidFill>
              </a:rPr>
              <a:t>New Living Translation</a:t>
            </a:r>
            <a:endParaRPr lang="en-GB" sz="16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But you will receive power when the Holy Spirit comes upon you. And you will be my witnesses, telling people about me everywhere—in Jerusalem, throughout Judea, in Samaria, and to the ends of the earth.”</a:t>
            </a:r>
            <a:endParaRPr lang="en-US"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236</Words>
  <Application>Microsoft Office PowerPoint</Application>
  <PresentationFormat>On-screen Show (4:3)</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REALITYCHECK</vt:lpstr>
      <vt:lpstr>The Purpose Driven Church</vt:lpstr>
      <vt:lpstr>PURPOSEEVANGELISM</vt:lpstr>
      <vt:lpstr>Luke 4:18-19 New Living Translation</vt:lpstr>
      <vt:lpstr>Matthew 28:18-20 New Living Translation</vt:lpstr>
      <vt:lpstr>Mark 16:15 New Living Translation</vt:lpstr>
      <vt:lpstr>Luke 24:47-49 New Living Translation</vt:lpstr>
      <vt:lpstr>John 20:21 New Living Translation</vt:lpstr>
      <vt:lpstr>Acts 1:8 New Living Translation</vt:lpstr>
      <vt:lpstr>QUESTION: WHO IS RESPONSIBLE?</vt:lpstr>
      <vt:lpstr>QUESTION: WHEN DID YOU LAST SHARE THE GOSPEL?</vt:lpstr>
      <vt:lpstr>EXCUSE: THAT’S NOT MY GIFT</vt:lpstr>
      <vt:lpstr>EXCUSE: THE CHURCH SHOULD RUN MORE OUTREACH PROGRAMS</vt:lpstr>
      <vt:lpstr>EXCUSE: I DON’T KNOW HOW</vt:lpstr>
      <vt:lpstr>EXCUSE: PEOPLE DON’T WANT TO KNOW</vt:lpstr>
      <vt:lpstr>Romans 1:16 New Living Translation</vt:lpstr>
      <vt:lpstr>QUESTION: WHAT IS YOUR NEXT STEP?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REALITYCHECK</dc:title>
  <dc:creator>Caleb</dc:creator>
  <cp:lastModifiedBy>Caleb Stott</cp:lastModifiedBy>
  <cp:revision>14</cp:revision>
  <dcterms:created xsi:type="dcterms:W3CDTF">2019-01-26T21:53:02Z</dcterms:created>
  <dcterms:modified xsi:type="dcterms:W3CDTF">2019-02-09T23:31:47Z</dcterms:modified>
</cp:coreProperties>
</file>