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0" r:id="rId24"/>
    <p:sldId id="277" r:id="rId25"/>
    <p:sldId id="281" r:id="rId26"/>
    <p:sldId id="279"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039EE-CCFA-4BB4-BC48-4956408520D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039EE-CCFA-4BB4-BC48-4956408520D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039EE-CCFA-4BB4-BC48-4956408520D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039EE-CCFA-4BB4-BC48-4956408520D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039EE-CCFA-4BB4-BC48-4956408520DB}"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039EE-CCFA-4BB4-BC48-4956408520DB}"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039EE-CCFA-4BB4-BC48-4956408520DB}" type="datetimeFigureOut">
              <a:rPr lang="en-US" smtClean="0"/>
              <a:t>4/21/2019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039EE-CCFA-4BB4-BC48-4956408520DB}" type="datetimeFigureOut">
              <a:rPr lang="en-US" smtClean="0"/>
              <a:t>4/21/2019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039EE-CCFA-4BB4-BC48-4956408520DB}" type="datetimeFigureOut">
              <a:rPr lang="en-US" smtClean="0"/>
              <a:t>4/21/2019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039EE-CCFA-4BB4-BC48-4956408520DB}"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039EE-CCFA-4BB4-BC48-4956408520DB}"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BEBC-1509-427B-960C-6121617215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039EE-CCFA-4BB4-BC48-4956408520DB}" type="datetimeFigureOut">
              <a:rPr lang="en-US" smtClean="0"/>
              <a:t>4/21/2019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CBEBC-1509-427B-960C-6121617215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Caleb\AppData\Local\Temp\SeriesGraphic.jpg"/>
          <p:cNvPicPr>
            <a:picLocks noChangeAspect="1" noChangeArrowheads="1"/>
          </p:cNvPicPr>
          <p:nvPr/>
        </p:nvPicPr>
        <p:blipFill>
          <a:blip r:embed="rId2" cstate="print"/>
          <a:srcRect/>
          <a:stretch>
            <a:fillRect/>
          </a:stretch>
        </p:blipFill>
        <p:spPr bwMode="auto">
          <a:xfrm>
            <a:off x="-1" y="332656"/>
            <a:ext cx="9144002" cy="612067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Acts 1:3</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2554545"/>
          </a:xfrm>
          <a:prstGeom prst="rect">
            <a:avLst/>
          </a:prstGeom>
        </p:spPr>
        <p:txBody>
          <a:bodyPr wrap="square">
            <a:spAutoFit/>
          </a:bodyPr>
          <a:lstStyle/>
          <a:p>
            <a:r>
              <a:rPr lang="en-US" sz="3200" dirty="0">
                <a:solidFill>
                  <a:schemeClr val="bg1"/>
                </a:solidFill>
              </a:rPr>
              <a:t>For forty days after his death Jesus appeared to people many times in many ways that proved beyond doubt that he was alive. They saw him, and he talked with them about the Kingdom of God.</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1 Corinthians 15:3-8</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8064896" cy="4524315"/>
          </a:xfrm>
          <a:prstGeom prst="rect">
            <a:avLst/>
          </a:prstGeom>
        </p:spPr>
        <p:txBody>
          <a:bodyPr wrap="square">
            <a:spAutoFit/>
          </a:bodyPr>
          <a:lstStyle/>
          <a:p>
            <a:r>
              <a:rPr lang="en-US" sz="3200" dirty="0">
                <a:solidFill>
                  <a:schemeClr val="bg1"/>
                </a:solidFill>
              </a:rPr>
              <a:t>“Christ died for our sins, just as the Scriptures said. He was buried, and then he was raised from the dead on the third day.  He was seen by Peter and then by the twelve apostles. After that, he was seen by more than five hundred of his followers at one time, most of whom are still alive, though some have died by now. Then he was seen by James and later by all of the apostles. Last of all, I saw him too…”</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4032448"/>
          </a:xfrm>
        </p:spPr>
        <p:txBody>
          <a:bodyPr>
            <a:normAutofit/>
          </a:bodyPr>
          <a:lstStyle/>
          <a:p>
            <a:pPr>
              <a:spcAft>
                <a:spcPts val="1200"/>
              </a:spcAft>
            </a:pPr>
            <a:r>
              <a:rPr lang="en-AU" sz="6600" u="sng" dirty="0" smtClean="0">
                <a:solidFill>
                  <a:schemeClr val="bg1"/>
                </a:solidFill>
                <a:latin typeface="Eras Bold ITC" panose="020B0907030504020204" pitchFamily="34" charset="0"/>
              </a:rPr>
              <a:t>2</a:t>
            </a:r>
            <a:r>
              <a:rPr lang="en-AU" sz="6600" u="sng" baseline="30000" dirty="0" smtClean="0">
                <a:solidFill>
                  <a:schemeClr val="bg1"/>
                </a:solidFill>
                <a:latin typeface="Eras Bold ITC" panose="020B0907030504020204" pitchFamily="34" charset="0"/>
              </a:rPr>
              <a:t>nd</a:t>
            </a:r>
            <a:r>
              <a:rPr lang="en-AU" sz="6600" u="sng" dirty="0" smtClean="0">
                <a:solidFill>
                  <a:schemeClr val="bg1"/>
                </a:solidFill>
                <a:latin typeface="Eras Bold ITC" panose="020B0907030504020204" pitchFamily="34" charset="0"/>
              </a:rPr>
              <a:t> D – Promise</a:t>
            </a:r>
            <a:r>
              <a:rPr lang="en-AU" sz="6600" dirty="0" smtClean="0">
                <a:solidFill>
                  <a:schemeClr val="bg1"/>
                </a:solidFill>
                <a:latin typeface="Eras Bold ITC" panose="020B0907030504020204" pitchFamily="34" charset="0"/>
              </a:rPr>
              <a:t/>
            </a:r>
            <a:br>
              <a:rPr lang="en-AU" sz="6600" dirty="0" smtClean="0">
                <a:solidFill>
                  <a:schemeClr val="bg1"/>
                </a:solidFill>
                <a:latin typeface="Eras Bold ITC" panose="020B0907030504020204" pitchFamily="34" charset="0"/>
              </a:rPr>
            </a:br>
            <a:r>
              <a:rPr lang="en-AU" dirty="0" smtClean="0">
                <a:solidFill>
                  <a:schemeClr val="bg1"/>
                </a:solidFill>
                <a:latin typeface="Eras Bold ITC" panose="020B0907030504020204" pitchFamily="34" charset="0"/>
              </a:rPr>
              <a:t/>
            </a:r>
            <a:br>
              <a:rPr lang="en-AU" dirty="0" smtClean="0">
                <a:solidFill>
                  <a:schemeClr val="bg1"/>
                </a:solidFill>
                <a:latin typeface="Eras Bold ITC" panose="020B0907030504020204" pitchFamily="34" charset="0"/>
              </a:rPr>
            </a:br>
            <a:r>
              <a:rPr lang="en-AU" sz="6600" dirty="0" smtClean="0">
                <a:solidFill>
                  <a:schemeClr val="bg1"/>
                </a:solidFill>
                <a:latin typeface="Eras Bold ITC" panose="020B0907030504020204" pitchFamily="34" charset="0"/>
              </a:rPr>
              <a:t>Jesus will resurrect me!</a:t>
            </a:r>
            <a:endParaRPr lang="en-US" sz="6600" dirty="0">
              <a:solidFill>
                <a:schemeClr val="bg1"/>
              </a:solidFill>
              <a:latin typeface="Eras Bold ITC" panose="020B0907030504020204" pitchFamily="34" charset="0"/>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John 11:25</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1569660"/>
          </a:xfrm>
          <a:prstGeom prst="rect">
            <a:avLst/>
          </a:prstGeom>
        </p:spPr>
        <p:txBody>
          <a:bodyPr wrap="square">
            <a:spAutoFit/>
          </a:bodyPr>
          <a:lstStyle/>
          <a:p>
            <a:r>
              <a:rPr lang="en-US" sz="3200" dirty="0">
                <a:solidFill>
                  <a:schemeClr val="bg1"/>
                </a:solidFill>
              </a:rPr>
              <a:t>Jesus  said, "I am the resurrection and the life. Those who believe in me, even though they die, will live again!</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1 Corinthians 6:14</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1077218"/>
          </a:xfrm>
          <a:prstGeom prst="rect">
            <a:avLst/>
          </a:prstGeom>
        </p:spPr>
        <p:txBody>
          <a:bodyPr wrap="square">
            <a:spAutoFit/>
          </a:bodyPr>
          <a:lstStyle/>
          <a:p>
            <a:r>
              <a:rPr lang="en-US" sz="3200" dirty="0">
                <a:solidFill>
                  <a:schemeClr val="bg1"/>
                </a:solidFill>
              </a:rPr>
              <a:t>By his power God raised the Lord from the dead, </a:t>
            </a:r>
            <a:r>
              <a:rPr lang="en-US" sz="3200" dirty="0" smtClean="0">
                <a:solidFill>
                  <a:schemeClr val="bg1"/>
                </a:solidFill>
              </a:rPr>
              <a:t>and </a:t>
            </a:r>
            <a:r>
              <a:rPr lang="en-US" sz="3200" dirty="0">
                <a:solidFill>
                  <a:schemeClr val="bg1"/>
                </a:solidFill>
              </a:rPr>
              <a:t>he will also raise us!</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1 Peter 1:3b-5</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920880" cy="5016758"/>
          </a:xfrm>
          <a:prstGeom prst="rect">
            <a:avLst/>
          </a:prstGeom>
        </p:spPr>
        <p:txBody>
          <a:bodyPr wrap="square">
            <a:spAutoFit/>
          </a:bodyPr>
          <a:lstStyle/>
          <a:p>
            <a:r>
              <a:rPr lang="en-US" sz="3200" dirty="0">
                <a:solidFill>
                  <a:schemeClr val="bg1"/>
                </a:solidFill>
              </a:rPr>
              <a:t>It is by his great mercy that we have been born again, because God raised Jesus Christ from the dead. Now we live with great expectation, </a:t>
            </a:r>
            <a:r>
              <a:rPr lang="en-US" sz="3200" baseline="30000" dirty="0">
                <a:solidFill>
                  <a:schemeClr val="bg1"/>
                </a:solidFill>
              </a:rPr>
              <a:t>4 </a:t>
            </a:r>
            <a:r>
              <a:rPr lang="en-US" sz="3200" dirty="0">
                <a:solidFill>
                  <a:schemeClr val="bg1"/>
                </a:solidFill>
              </a:rPr>
              <a:t>and we have a priceless inheritance—an inheritance that is kept in heaven for you, pure and undefiled, beyond the reach of change and decay. </a:t>
            </a:r>
            <a:r>
              <a:rPr lang="en-US" sz="3200" baseline="30000" dirty="0">
                <a:solidFill>
                  <a:schemeClr val="bg1"/>
                </a:solidFill>
              </a:rPr>
              <a:t>5 </a:t>
            </a:r>
            <a:r>
              <a:rPr lang="en-US" sz="3200" dirty="0">
                <a:solidFill>
                  <a:schemeClr val="bg1"/>
                </a:solidFill>
              </a:rPr>
              <a:t>And through your faith, God is protecting you by his power until you receive this salvation, which is ready to be revealed on the last day for all to see.</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Romans 5:5</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1077218"/>
          </a:xfrm>
          <a:prstGeom prst="rect">
            <a:avLst/>
          </a:prstGeom>
        </p:spPr>
        <p:txBody>
          <a:bodyPr wrap="square">
            <a:spAutoFit/>
          </a:bodyPr>
          <a:lstStyle/>
          <a:p>
            <a:r>
              <a:rPr lang="en-US" sz="3200" dirty="0">
                <a:solidFill>
                  <a:schemeClr val="bg1"/>
                </a:solidFill>
              </a:rPr>
              <a:t>This expectation will not disappoint us. For we know how dearly God loves us…</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4032448"/>
          </a:xfrm>
        </p:spPr>
        <p:txBody>
          <a:bodyPr>
            <a:normAutofit fontScale="90000"/>
          </a:bodyPr>
          <a:lstStyle/>
          <a:p>
            <a:pPr>
              <a:spcAft>
                <a:spcPts val="1200"/>
              </a:spcAft>
            </a:pPr>
            <a:r>
              <a:rPr lang="en-AU" sz="6600" u="sng" dirty="0" smtClean="0">
                <a:solidFill>
                  <a:schemeClr val="bg1"/>
                </a:solidFill>
                <a:latin typeface="Eras Bold ITC" panose="020B0907030504020204" pitchFamily="34" charset="0"/>
              </a:rPr>
              <a:t>3</a:t>
            </a:r>
            <a:r>
              <a:rPr lang="en-AU" sz="6600" u="sng" baseline="30000" dirty="0" smtClean="0">
                <a:solidFill>
                  <a:schemeClr val="bg1"/>
                </a:solidFill>
                <a:latin typeface="Eras Bold ITC" panose="020B0907030504020204" pitchFamily="34" charset="0"/>
              </a:rPr>
              <a:t>rd</a:t>
            </a:r>
            <a:r>
              <a:rPr lang="en-AU" sz="6600" u="sng" dirty="0" smtClean="0">
                <a:solidFill>
                  <a:schemeClr val="bg1"/>
                </a:solidFill>
                <a:latin typeface="Eras Bold ITC" panose="020B0907030504020204" pitchFamily="34" charset="0"/>
              </a:rPr>
              <a:t> D – Power</a:t>
            </a:r>
            <a:r>
              <a:rPr lang="en-AU" sz="6600" dirty="0" smtClean="0">
                <a:solidFill>
                  <a:schemeClr val="bg1"/>
                </a:solidFill>
                <a:latin typeface="Eras Bold ITC" panose="020B0907030504020204" pitchFamily="34" charset="0"/>
              </a:rPr>
              <a:t/>
            </a:r>
            <a:br>
              <a:rPr lang="en-AU" sz="6600" dirty="0" smtClean="0">
                <a:solidFill>
                  <a:schemeClr val="bg1"/>
                </a:solidFill>
                <a:latin typeface="Eras Bold ITC" panose="020B0907030504020204" pitchFamily="34" charset="0"/>
              </a:rPr>
            </a:br>
            <a:r>
              <a:rPr lang="en-AU" dirty="0" smtClean="0">
                <a:solidFill>
                  <a:schemeClr val="bg1"/>
                </a:solidFill>
                <a:latin typeface="Eras Bold ITC" panose="020B0907030504020204" pitchFamily="34" charset="0"/>
              </a:rPr>
              <a:t/>
            </a:r>
            <a:br>
              <a:rPr lang="en-AU" dirty="0" smtClean="0">
                <a:solidFill>
                  <a:schemeClr val="bg1"/>
                </a:solidFill>
                <a:latin typeface="Eras Bold ITC" panose="020B0907030504020204" pitchFamily="34" charset="0"/>
              </a:rPr>
            </a:br>
            <a:r>
              <a:rPr lang="en-AU" sz="6000" dirty="0" smtClean="0">
                <a:solidFill>
                  <a:schemeClr val="bg1"/>
                </a:solidFill>
                <a:latin typeface="Eras Bold ITC" panose="020B0907030504020204" pitchFamily="34" charset="0"/>
              </a:rPr>
              <a:t>Jesus offers His power to me every day</a:t>
            </a:r>
            <a:endParaRPr lang="en-US" sz="6600" dirty="0">
              <a:solidFill>
                <a:schemeClr val="bg1"/>
              </a:solidFill>
              <a:latin typeface="Eras Bold ITC" panose="020B0907030504020204" pitchFamily="34" charset="0"/>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2 Corinthians 5:15</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2062103"/>
          </a:xfrm>
          <a:prstGeom prst="rect">
            <a:avLst/>
          </a:prstGeom>
        </p:spPr>
        <p:txBody>
          <a:bodyPr wrap="square">
            <a:spAutoFit/>
          </a:bodyPr>
          <a:lstStyle/>
          <a:p>
            <a:r>
              <a:rPr lang="en-US" sz="3200" dirty="0">
                <a:solidFill>
                  <a:schemeClr val="bg1"/>
                </a:solidFill>
              </a:rPr>
              <a:t>Jesus included everyone in his death so that everyone could also be included in his life, a resurrection life, a far better life than people ever lived on their own.</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Philippians 3:10</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1077218"/>
          </a:xfrm>
          <a:prstGeom prst="rect">
            <a:avLst/>
          </a:prstGeom>
        </p:spPr>
        <p:txBody>
          <a:bodyPr wrap="square">
            <a:spAutoFit/>
          </a:bodyPr>
          <a:lstStyle/>
          <a:p>
            <a:r>
              <a:rPr lang="en-US" sz="3200" dirty="0">
                <a:solidFill>
                  <a:schemeClr val="bg1"/>
                </a:solidFill>
              </a:rPr>
              <a:t>I want to know Christ and the power of his resurrection!</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3312368"/>
          </a:xfrm>
        </p:spPr>
        <p:txBody>
          <a:bodyPr>
            <a:normAutofit/>
          </a:bodyPr>
          <a:lstStyle/>
          <a:p>
            <a:pPr>
              <a:spcAft>
                <a:spcPts val="1200"/>
              </a:spcAft>
            </a:pPr>
            <a:r>
              <a:rPr lang="en-AU" sz="6600" dirty="0" smtClean="0">
                <a:solidFill>
                  <a:schemeClr val="bg1"/>
                </a:solidFill>
                <a:latin typeface="Eras Bold ITC" panose="020B0907030504020204" pitchFamily="34" charset="0"/>
              </a:rPr>
              <a:t>1</a:t>
            </a:r>
            <a:r>
              <a:rPr lang="en-AU" sz="6600" baseline="30000" dirty="0" smtClean="0">
                <a:solidFill>
                  <a:schemeClr val="bg1"/>
                </a:solidFill>
                <a:latin typeface="Eras Bold ITC" panose="020B0907030504020204" pitchFamily="34" charset="0"/>
              </a:rPr>
              <a:t>st</a:t>
            </a:r>
            <a:r>
              <a:rPr lang="en-AU" sz="6600" dirty="0" smtClean="0">
                <a:solidFill>
                  <a:schemeClr val="bg1"/>
                </a:solidFill>
                <a:latin typeface="Eras Bold ITC" panose="020B0907030504020204" pitchFamily="34" charset="0"/>
              </a:rPr>
              <a:t> D - Proof</a:t>
            </a:r>
            <a:br>
              <a:rPr lang="en-AU" sz="6600" dirty="0" smtClean="0">
                <a:solidFill>
                  <a:schemeClr val="bg1"/>
                </a:solidFill>
                <a:latin typeface="Eras Bold ITC" panose="020B0907030504020204" pitchFamily="34" charset="0"/>
              </a:rPr>
            </a:br>
            <a:r>
              <a:rPr lang="en-AU" sz="6600" dirty="0" smtClean="0">
                <a:solidFill>
                  <a:schemeClr val="bg1"/>
                </a:solidFill>
                <a:latin typeface="Eras Bold ITC" panose="020B0907030504020204" pitchFamily="34" charset="0"/>
              </a:rPr>
              <a:t>2</a:t>
            </a:r>
            <a:r>
              <a:rPr lang="en-AU" sz="6600" baseline="30000" dirty="0" smtClean="0">
                <a:solidFill>
                  <a:schemeClr val="bg1"/>
                </a:solidFill>
                <a:latin typeface="Eras Bold ITC" panose="020B0907030504020204" pitchFamily="34" charset="0"/>
              </a:rPr>
              <a:t>nd</a:t>
            </a:r>
            <a:r>
              <a:rPr lang="en-AU" sz="6600" dirty="0" smtClean="0">
                <a:solidFill>
                  <a:schemeClr val="bg1"/>
                </a:solidFill>
                <a:latin typeface="Eras Bold ITC" panose="020B0907030504020204" pitchFamily="34" charset="0"/>
              </a:rPr>
              <a:t> D - Promise</a:t>
            </a:r>
            <a:br>
              <a:rPr lang="en-AU" sz="6600" dirty="0" smtClean="0">
                <a:solidFill>
                  <a:schemeClr val="bg1"/>
                </a:solidFill>
                <a:latin typeface="Eras Bold ITC" panose="020B0907030504020204" pitchFamily="34" charset="0"/>
              </a:rPr>
            </a:br>
            <a:r>
              <a:rPr lang="en-AU" sz="6600" dirty="0" smtClean="0">
                <a:solidFill>
                  <a:schemeClr val="bg1"/>
                </a:solidFill>
                <a:latin typeface="Eras Bold ITC" panose="020B0907030504020204" pitchFamily="34" charset="0"/>
              </a:rPr>
              <a:t>3</a:t>
            </a:r>
            <a:r>
              <a:rPr lang="en-AU" sz="6600" baseline="30000" dirty="0" smtClean="0">
                <a:solidFill>
                  <a:schemeClr val="bg1"/>
                </a:solidFill>
                <a:latin typeface="Eras Bold ITC" panose="020B0907030504020204" pitchFamily="34" charset="0"/>
              </a:rPr>
              <a:t>rd</a:t>
            </a:r>
            <a:r>
              <a:rPr lang="en-AU" sz="6600" dirty="0" smtClean="0">
                <a:solidFill>
                  <a:schemeClr val="bg1"/>
                </a:solidFill>
                <a:latin typeface="Eras Bold ITC" panose="020B0907030504020204" pitchFamily="34" charset="0"/>
              </a:rPr>
              <a:t> D - Power</a:t>
            </a:r>
            <a:endParaRPr lang="en-US" sz="6600" dirty="0">
              <a:solidFill>
                <a:schemeClr val="bg1"/>
              </a:solidFill>
              <a:latin typeface="Eras Bold ITC" panose="020B0907030504020204" pitchFamily="34" charset="0"/>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Ephesians 3:19-20</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3539430"/>
          </a:xfrm>
          <a:prstGeom prst="rect">
            <a:avLst/>
          </a:prstGeom>
        </p:spPr>
        <p:txBody>
          <a:bodyPr wrap="square">
            <a:spAutoFit/>
          </a:bodyPr>
          <a:lstStyle/>
          <a:p>
            <a:r>
              <a:rPr lang="en-US" sz="3200" dirty="0">
                <a:solidFill>
                  <a:schemeClr val="bg1"/>
                </a:solidFill>
              </a:rPr>
              <a:t>May you experience the love of Christ, though it is so great you’ll never fully understand it. Then you will be filled with the fullness of life and power that comes from God. By his mighty power at work within us, he is able to accomplish infinitely more than we would ever dare to ask or hope!</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4032448"/>
          </a:xfrm>
        </p:spPr>
        <p:txBody>
          <a:bodyPr>
            <a:normAutofit/>
          </a:bodyPr>
          <a:lstStyle/>
          <a:p>
            <a:pPr>
              <a:spcAft>
                <a:spcPts val="1200"/>
              </a:spcAft>
            </a:pPr>
            <a:r>
              <a:rPr lang="en-AU" u="sng" dirty="0" smtClean="0">
                <a:solidFill>
                  <a:schemeClr val="bg1"/>
                </a:solidFill>
                <a:latin typeface="Eras Bold ITC" panose="020B0907030504020204" pitchFamily="34" charset="0"/>
              </a:rPr>
              <a:t>How do I get the Full Benefit of the Resurrection?</a:t>
            </a:r>
            <a:endParaRPr lang="en-US" sz="4000" dirty="0">
              <a:solidFill>
                <a:schemeClr val="bg1"/>
              </a:solidFill>
              <a:latin typeface="Eras Bold ITC" panose="020B0907030504020204" pitchFamily="34" charset="0"/>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4032448"/>
          </a:xfrm>
        </p:spPr>
        <p:txBody>
          <a:bodyPr>
            <a:normAutofit/>
          </a:bodyPr>
          <a:lstStyle/>
          <a:p>
            <a:pPr>
              <a:spcAft>
                <a:spcPts val="1200"/>
              </a:spcAft>
            </a:pPr>
            <a:r>
              <a:rPr lang="en-AU" sz="4800" dirty="0" smtClean="0">
                <a:solidFill>
                  <a:schemeClr val="bg1"/>
                </a:solidFill>
                <a:latin typeface="Eras Bold ITC" panose="020B0907030504020204" pitchFamily="34" charset="0"/>
              </a:rPr>
              <a:t>1. I accept His proof</a:t>
            </a:r>
            <a:endParaRPr lang="en-US" sz="4800" dirty="0">
              <a:solidFill>
                <a:schemeClr val="bg1"/>
              </a:solidFill>
              <a:latin typeface="Eras Bold ITC" panose="020B0907030504020204" pitchFamily="34" charset="0"/>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Romans 10:9</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1569660"/>
          </a:xfrm>
          <a:prstGeom prst="rect">
            <a:avLst/>
          </a:prstGeom>
        </p:spPr>
        <p:txBody>
          <a:bodyPr wrap="square">
            <a:spAutoFit/>
          </a:bodyPr>
          <a:lstStyle/>
          <a:p>
            <a:r>
              <a:rPr lang="en-US" sz="3200" dirty="0">
                <a:solidFill>
                  <a:schemeClr val="bg1"/>
                </a:solidFill>
              </a:rPr>
              <a:t>If you confess with your mouth, ‘Jesus is Lord,’ and believe in your heart that God raised him from the dead, you will be saved.</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4032448"/>
          </a:xfrm>
        </p:spPr>
        <p:txBody>
          <a:bodyPr>
            <a:normAutofit/>
          </a:bodyPr>
          <a:lstStyle/>
          <a:p>
            <a:pPr>
              <a:spcAft>
                <a:spcPts val="1200"/>
              </a:spcAft>
            </a:pPr>
            <a:r>
              <a:rPr lang="en-AU" sz="4800" dirty="0" smtClean="0">
                <a:solidFill>
                  <a:schemeClr val="bg1"/>
                </a:solidFill>
                <a:latin typeface="Eras Bold ITC" panose="020B0907030504020204" pitchFamily="34" charset="0"/>
              </a:rPr>
              <a:t>2. I believe His promise</a:t>
            </a:r>
            <a:endParaRPr lang="en-US" sz="4800" dirty="0">
              <a:solidFill>
                <a:schemeClr val="bg1"/>
              </a:solidFill>
              <a:latin typeface="Eras Bold ITC" panose="020B0907030504020204" pitchFamily="34" charset="0"/>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John 3:16</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1569660"/>
          </a:xfrm>
          <a:prstGeom prst="rect">
            <a:avLst/>
          </a:prstGeom>
        </p:spPr>
        <p:txBody>
          <a:bodyPr wrap="square">
            <a:spAutoFit/>
          </a:bodyPr>
          <a:lstStyle/>
          <a:p>
            <a:r>
              <a:rPr lang="en-US" sz="3200" dirty="0">
                <a:solidFill>
                  <a:schemeClr val="bg1"/>
                </a:solidFill>
              </a:rPr>
              <a:t>God so loved the world that he gave his one and only Son, that whoever believes in him shall not perish but have eternal life.</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4032448"/>
          </a:xfrm>
        </p:spPr>
        <p:txBody>
          <a:bodyPr>
            <a:normAutofit/>
          </a:bodyPr>
          <a:lstStyle/>
          <a:p>
            <a:pPr>
              <a:spcAft>
                <a:spcPts val="1200"/>
              </a:spcAft>
            </a:pPr>
            <a:r>
              <a:rPr lang="en-AU" sz="4800" dirty="0" smtClean="0">
                <a:solidFill>
                  <a:schemeClr val="bg1"/>
                </a:solidFill>
                <a:latin typeface="Eras Bold ITC" panose="020B0907030504020204" pitchFamily="34" charset="0"/>
              </a:rPr>
              <a:t>3. I count on His power</a:t>
            </a:r>
            <a:endParaRPr lang="en-US" sz="4800" dirty="0">
              <a:solidFill>
                <a:schemeClr val="bg1"/>
              </a:solidFill>
              <a:latin typeface="Eras Bold ITC" panose="020B0907030504020204" pitchFamily="34" charset="0"/>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2 Corinthians 1:8-10</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3046988"/>
          </a:xfrm>
          <a:prstGeom prst="rect">
            <a:avLst/>
          </a:prstGeom>
        </p:spPr>
        <p:txBody>
          <a:bodyPr wrap="square">
            <a:spAutoFit/>
          </a:bodyPr>
          <a:lstStyle/>
          <a:p>
            <a:r>
              <a:rPr lang="en-US" sz="3200" dirty="0">
                <a:solidFill>
                  <a:schemeClr val="bg1"/>
                </a:solidFill>
              </a:rPr>
              <a:t>I think you ought to know about the hard time we went through in Asia. We were really crushed and overwhelmed, and feared we would never live through it. We felt we were doomed to die and saw how powerless we were to help ourselves; </a:t>
            </a:r>
            <a:r>
              <a:rPr lang="en-US" sz="3200" dirty="0" smtClean="0">
                <a:solidFill>
                  <a:schemeClr val="bg1"/>
                </a:solidFill>
              </a:rPr>
              <a:t>but that was good…</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2 Corinthians 1:8-10</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2554545"/>
          </a:xfrm>
          <a:prstGeom prst="rect">
            <a:avLst/>
          </a:prstGeom>
        </p:spPr>
        <p:txBody>
          <a:bodyPr wrap="square">
            <a:spAutoFit/>
          </a:bodyPr>
          <a:lstStyle/>
          <a:p>
            <a:r>
              <a:rPr lang="en-US" sz="3200" dirty="0" smtClean="0">
                <a:solidFill>
                  <a:schemeClr val="bg1"/>
                </a:solidFill>
              </a:rPr>
              <a:t>… for then we put everything into the hands of God, who alone could save us, for he can even raise the dead. And he did help us and saved us… and we expect him to do it again and again!</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chemeClr val="bg1"/>
                </a:solidFill>
              </a:rPr>
              <a:t>Matthew 12:39-40</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1569660"/>
          </a:xfrm>
          <a:prstGeom prst="rect">
            <a:avLst/>
          </a:prstGeom>
        </p:spPr>
        <p:txBody>
          <a:bodyPr wrap="square">
            <a:spAutoFit/>
          </a:bodyPr>
          <a:lstStyle/>
          <a:p>
            <a:r>
              <a:rPr lang="en-US" sz="3200" dirty="0" smtClean="0">
                <a:solidFill>
                  <a:schemeClr val="bg1"/>
                </a:solidFill>
              </a:rPr>
              <a:t>Just </a:t>
            </a:r>
            <a:r>
              <a:rPr lang="en-US" sz="3200" dirty="0">
                <a:solidFill>
                  <a:schemeClr val="bg1"/>
                </a:solidFill>
              </a:rPr>
              <a:t>as Jonah was in the belly of the great fish for 3 days &amp; nights, so I will be in the heart of the earth for 3 days &amp; nights</a:t>
            </a:r>
            <a:r>
              <a:rPr lang="en-US" sz="3200" dirty="0" smtClean="0">
                <a:solidFill>
                  <a:schemeClr val="bg1"/>
                </a:solidFill>
              </a:rPr>
              <a:t>.</a:t>
            </a:r>
            <a:endParaRPr lang="en-US"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chemeClr val="bg1"/>
                </a:solidFill>
              </a:rPr>
              <a:t>John 2:19-22</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4031873"/>
          </a:xfrm>
          <a:prstGeom prst="rect">
            <a:avLst/>
          </a:prstGeom>
        </p:spPr>
        <p:txBody>
          <a:bodyPr wrap="square">
            <a:spAutoFit/>
          </a:bodyPr>
          <a:lstStyle/>
          <a:p>
            <a:r>
              <a:rPr lang="en-AU" sz="3200" baseline="30000" dirty="0" smtClean="0">
                <a:solidFill>
                  <a:schemeClr val="bg1"/>
                </a:solidFill>
              </a:rPr>
              <a:t>19 </a:t>
            </a:r>
            <a:r>
              <a:rPr lang="en-AU" sz="3200" dirty="0" smtClean="0">
                <a:solidFill>
                  <a:schemeClr val="bg1"/>
                </a:solidFill>
              </a:rPr>
              <a:t>“All right,” Jesus replied. “Destroy this temple, and in three days I will raise it up.”</a:t>
            </a:r>
          </a:p>
          <a:p>
            <a:r>
              <a:rPr lang="en-AU" sz="3200" baseline="30000" dirty="0" smtClean="0">
                <a:solidFill>
                  <a:schemeClr val="bg1"/>
                </a:solidFill>
              </a:rPr>
              <a:t>20 </a:t>
            </a:r>
            <a:r>
              <a:rPr lang="en-AU" sz="3200" dirty="0" smtClean="0">
                <a:solidFill>
                  <a:schemeClr val="bg1"/>
                </a:solidFill>
              </a:rPr>
              <a:t>“What!” they exclaimed. “It has taken forty-six years to build this Temple, and you can rebuild it in three days?” </a:t>
            </a:r>
            <a:r>
              <a:rPr lang="en-AU" sz="3200" baseline="30000" dirty="0" smtClean="0">
                <a:solidFill>
                  <a:schemeClr val="bg1"/>
                </a:solidFill>
              </a:rPr>
              <a:t>21 </a:t>
            </a:r>
            <a:r>
              <a:rPr lang="en-AU" sz="3200" dirty="0" smtClean="0">
                <a:solidFill>
                  <a:schemeClr val="bg1"/>
                </a:solidFill>
              </a:rPr>
              <a:t>But when Jesus said “this temple,” he meant his own body. </a:t>
            </a:r>
            <a:r>
              <a:rPr lang="en-AU" sz="3200" baseline="30000" dirty="0" smtClean="0">
                <a:solidFill>
                  <a:schemeClr val="bg1"/>
                </a:solidFill>
              </a:rPr>
              <a:t>22 </a:t>
            </a:r>
            <a:r>
              <a:rPr lang="en-AU" sz="3200" dirty="0" smtClean="0">
                <a:solidFill>
                  <a:schemeClr val="bg1"/>
                </a:solidFill>
              </a:rPr>
              <a:t>After he was raised from the dead, his disciples </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chemeClr val="bg1"/>
                </a:solidFill>
              </a:rPr>
              <a:t>Matthew 17:22-23</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2554545"/>
          </a:xfrm>
          <a:prstGeom prst="rect">
            <a:avLst/>
          </a:prstGeom>
        </p:spPr>
        <p:txBody>
          <a:bodyPr wrap="square">
            <a:spAutoFit/>
          </a:bodyPr>
          <a:lstStyle/>
          <a:p>
            <a:r>
              <a:rPr lang="en-AU" sz="3200" dirty="0" smtClean="0">
                <a:solidFill>
                  <a:schemeClr val="bg1"/>
                </a:solidFill>
              </a:rPr>
              <a:t>Jesus told them, “The Son of Man is going to be betrayed into the hands of his enemies.  He will be killed, but on the third day he will be raised from the dead.” And the disciples were filled with grief.</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chemeClr val="bg1"/>
                </a:solidFill>
              </a:rPr>
              <a:t>Matthew 20:18-19</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4031873"/>
          </a:xfrm>
          <a:prstGeom prst="rect">
            <a:avLst/>
          </a:prstGeom>
        </p:spPr>
        <p:txBody>
          <a:bodyPr wrap="square">
            <a:spAutoFit/>
          </a:bodyPr>
          <a:lstStyle/>
          <a:p>
            <a:r>
              <a:rPr lang="en-AU" sz="3200" baseline="30000" dirty="0" smtClean="0">
                <a:solidFill>
                  <a:schemeClr val="bg1"/>
                </a:solidFill>
              </a:rPr>
              <a:t>18 </a:t>
            </a:r>
            <a:r>
              <a:rPr lang="en-AU" sz="3200" dirty="0" smtClean="0">
                <a:solidFill>
                  <a:schemeClr val="bg1"/>
                </a:solidFill>
              </a:rPr>
              <a:t>“Listen,” he said, “we’re going up to Jerusalem, where the Son of Man will be betrayed to the leading priests and the teachers of religious law. They will sentence him to die. </a:t>
            </a:r>
            <a:r>
              <a:rPr lang="en-AU" sz="3200" baseline="30000" dirty="0" smtClean="0">
                <a:solidFill>
                  <a:schemeClr val="bg1"/>
                </a:solidFill>
              </a:rPr>
              <a:t>19 </a:t>
            </a:r>
            <a:r>
              <a:rPr lang="en-AU" sz="3200" dirty="0" smtClean="0">
                <a:solidFill>
                  <a:schemeClr val="bg1"/>
                </a:solidFill>
              </a:rPr>
              <a:t>Then they will hand him over to the Romans to be mocked, flogged with a whip, and crucified. But on the third day he will be raised from the dead.”</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4032448"/>
          </a:xfrm>
        </p:spPr>
        <p:txBody>
          <a:bodyPr>
            <a:normAutofit/>
          </a:bodyPr>
          <a:lstStyle/>
          <a:p>
            <a:pPr>
              <a:spcAft>
                <a:spcPts val="1200"/>
              </a:spcAft>
            </a:pPr>
            <a:r>
              <a:rPr lang="en-AU" sz="6600" u="sng" dirty="0" smtClean="0">
                <a:solidFill>
                  <a:schemeClr val="bg1"/>
                </a:solidFill>
                <a:latin typeface="Eras Bold ITC" panose="020B0907030504020204" pitchFamily="34" charset="0"/>
              </a:rPr>
              <a:t>1</a:t>
            </a:r>
            <a:r>
              <a:rPr lang="en-AU" sz="6600" u="sng" baseline="30000" dirty="0" smtClean="0">
                <a:solidFill>
                  <a:schemeClr val="bg1"/>
                </a:solidFill>
                <a:latin typeface="Eras Bold ITC" panose="020B0907030504020204" pitchFamily="34" charset="0"/>
              </a:rPr>
              <a:t>st</a:t>
            </a:r>
            <a:r>
              <a:rPr lang="en-AU" sz="6600" u="sng" dirty="0" smtClean="0">
                <a:solidFill>
                  <a:schemeClr val="bg1"/>
                </a:solidFill>
                <a:latin typeface="Eras Bold ITC" panose="020B0907030504020204" pitchFamily="34" charset="0"/>
              </a:rPr>
              <a:t> D – Proof</a:t>
            </a:r>
            <a:r>
              <a:rPr lang="en-AU" sz="6600" dirty="0" smtClean="0">
                <a:solidFill>
                  <a:schemeClr val="bg1"/>
                </a:solidFill>
                <a:latin typeface="Eras Bold ITC" panose="020B0907030504020204" pitchFamily="34" charset="0"/>
              </a:rPr>
              <a:t/>
            </a:r>
            <a:br>
              <a:rPr lang="en-AU" sz="6600" dirty="0" smtClean="0">
                <a:solidFill>
                  <a:schemeClr val="bg1"/>
                </a:solidFill>
                <a:latin typeface="Eras Bold ITC" panose="020B0907030504020204" pitchFamily="34" charset="0"/>
              </a:rPr>
            </a:br>
            <a:r>
              <a:rPr lang="en-AU" dirty="0" smtClean="0">
                <a:solidFill>
                  <a:schemeClr val="bg1"/>
                </a:solidFill>
                <a:latin typeface="Eras Bold ITC" panose="020B0907030504020204" pitchFamily="34" charset="0"/>
              </a:rPr>
              <a:t/>
            </a:r>
            <a:br>
              <a:rPr lang="en-AU" dirty="0" smtClean="0">
                <a:solidFill>
                  <a:schemeClr val="bg1"/>
                </a:solidFill>
                <a:latin typeface="Eras Bold ITC" panose="020B0907030504020204" pitchFamily="34" charset="0"/>
              </a:rPr>
            </a:br>
            <a:r>
              <a:rPr lang="en-AU" sz="6600" dirty="0" smtClean="0">
                <a:solidFill>
                  <a:schemeClr val="bg1"/>
                </a:solidFill>
                <a:latin typeface="Eras Bold ITC" panose="020B0907030504020204" pitchFamily="34" charset="0"/>
              </a:rPr>
              <a:t>Jesus proved that He was God</a:t>
            </a:r>
            <a:endParaRPr lang="en-US" sz="6600" dirty="0">
              <a:solidFill>
                <a:schemeClr val="bg1"/>
              </a:solidFill>
              <a:latin typeface="Eras Bold ITC" panose="020B0907030504020204" pitchFamily="34" charset="0"/>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chemeClr val="bg1"/>
                </a:solidFill>
              </a:rPr>
              <a:t>Matthew 27:62-66</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3539430"/>
          </a:xfrm>
          <a:prstGeom prst="rect">
            <a:avLst/>
          </a:prstGeom>
        </p:spPr>
        <p:txBody>
          <a:bodyPr wrap="square">
            <a:spAutoFit/>
          </a:bodyPr>
          <a:lstStyle/>
          <a:p>
            <a:r>
              <a:rPr lang="en-US" sz="3200" dirty="0" smtClean="0">
                <a:solidFill>
                  <a:schemeClr val="bg1"/>
                </a:solidFill>
              </a:rPr>
              <a:t>The </a:t>
            </a:r>
            <a:r>
              <a:rPr lang="en-US" sz="3200" dirty="0">
                <a:solidFill>
                  <a:schemeClr val="bg1"/>
                </a:solidFill>
              </a:rPr>
              <a:t>next day …the leading priests and Pharisees went to see Pilate the Governor. They told him, ‘Sir, we remember what that deceiver once said while he was still alive: 'After three days I will be raised from the dead.' So we request that you seal the tomb until the third day. </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lstStyle/>
          <a:p>
            <a:pPr algn="l"/>
            <a:r>
              <a:rPr lang="en-AU" b="1" dirty="0" smtClean="0">
                <a:solidFill>
                  <a:schemeClr val="bg1"/>
                </a:solidFill>
              </a:rPr>
              <a:t>Matthew 27:62-66</a:t>
            </a:r>
            <a:endParaRPr lang="en-US" b="1" dirty="0">
              <a:solidFill>
                <a:schemeClr val="bg1"/>
              </a:solidFill>
            </a:endParaRPr>
          </a:p>
        </p:txBody>
      </p:sp>
      <p:pic>
        <p:nvPicPr>
          <p:cNvPr id="4" name="Content Placeholder 3" descr="NicePng_3d-glasses-png_1530451.png"/>
          <p:cNvPicPr>
            <a:picLocks noGrp="1" noChangeAspect="1"/>
          </p:cNvPicPr>
          <p:nvPr>
            <p:ph idx="1"/>
          </p:nvPr>
        </p:nvPicPr>
        <p:blipFill>
          <a:blip r:embed="rId3" cstate="print"/>
          <a:stretch>
            <a:fillRect/>
          </a:stretch>
        </p:blipFill>
        <p:spPr>
          <a:xfrm flipH="1">
            <a:off x="7160870" y="260648"/>
            <a:ext cx="1859277" cy="1080120"/>
          </a:xfrm>
        </p:spPr>
      </p:pic>
      <p:sp>
        <p:nvSpPr>
          <p:cNvPr id="5" name="Rectangle 4"/>
          <p:cNvSpPr/>
          <p:nvPr/>
        </p:nvSpPr>
        <p:spPr>
          <a:xfrm>
            <a:off x="539552" y="1700808"/>
            <a:ext cx="7776864" cy="3539430"/>
          </a:xfrm>
          <a:prstGeom prst="rect">
            <a:avLst/>
          </a:prstGeom>
        </p:spPr>
        <p:txBody>
          <a:bodyPr wrap="square">
            <a:spAutoFit/>
          </a:bodyPr>
          <a:lstStyle/>
          <a:p>
            <a:r>
              <a:rPr lang="en-US" sz="3200" dirty="0" smtClean="0">
                <a:solidFill>
                  <a:schemeClr val="bg1"/>
                </a:solidFill>
              </a:rPr>
              <a:t>This will prevent his disciples from coming and stealing his body and then telling everyone he came back to life! If that happens, we'll be worse off than we were at first.’ Pilate replied, ‘Take guards and secure it the best you can.’ So they sealed the tomb and posted guards to protect it!</a:t>
            </a:r>
            <a:endParaRPr lang="en-AU" sz="3200" dirty="0">
              <a:solidFill>
                <a:schemeClr val="bg1"/>
              </a:solidFill>
            </a:endParaRPr>
          </a:p>
        </p:txBody>
      </p:sp>
      <p:cxnSp>
        <p:nvCxnSpPr>
          <p:cNvPr id="7" name="Straight Connector 6"/>
          <p:cNvCxnSpPr/>
          <p:nvPr/>
        </p:nvCxnSpPr>
        <p:spPr>
          <a:xfrm>
            <a:off x="611560" y="1484784"/>
            <a:ext cx="784887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784</Words>
  <Application>Microsoft Office PowerPoint</Application>
  <PresentationFormat>On-screen Show (4:3)</PresentationFormat>
  <Paragraphs>47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Eras Bold ITC</vt:lpstr>
      <vt:lpstr>Office Theme</vt:lpstr>
      <vt:lpstr>PowerPoint Presentation</vt:lpstr>
      <vt:lpstr>1st D - Proof 2nd D - Promise 3rd D - Power</vt:lpstr>
      <vt:lpstr>Matthew 12:39-40</vt:lpstr>
      <vt:lpstr>John 2:19-22</vt:lpstr>
      <vt:lpstr>Matthew 17:22-23</vt:lpstr>
      <vt:lpstr>Matthew 20:18-19</vt:lpstr>
      <vt:lpstr>1st D – Proof  Jesus proved that He was God</vt:lpstr>
      <vt:lpstr>Matthew 27:62-66</vt:lpstr>
      <vt:lpstr>Matthew 27:62-66</vt:lpstr>
      <vt:lpstr>Acts 1:3</vt:lpstr>
      <vt:lpstr>1 Corinthians 15:3-8</vt:lpstr>
      <vt:lpstr>2nd D – Promise  Jesus will resurrect me!</vt:lpstr>
      <vt:lpstr>John 11:25</vt:lpstr>
      <vt:lpstr>1 Corinthians 6:14</vt:lpstr>
      <vt:lpstr>1 Peter 1:3b-5</vt:lpstr>
      <vt:lpstr>Romans 5:5</vt:lpstr>
      <vt:lpstr>3rd D – Power  Jesus offers His power to me every day</vt:lpstr>
      <vt:lpstr>2 Corinthians 5:15</vt:lpstr>
      <vt:lpstr>Philippians 3:10</vt:lpstr>
      <vt:lpstr>Ephesians 3:19-20</vt:lpstr>
      <vt:lpstr>How do I get the Full Benefit of the Resurrection?</vt:lpstr>
      <vt:lpstr>1. I accept His proof</vt:lpstr>
      <vt:lpstr>Romans 10:9</vt:lpstr>
      <vt:lpstr>2. I believe His promise</vt:lpstr>
      <vt:lpstr>John 3:16</vt:lpstr>
      <vt:lpstr>3. I count on His power</vt:lpstr>
      <vt:lpstr>2 Corinthians 1:8-10</vt:lpstr>
      <vt:lpstr>2 Corinthians 1:8-10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Caleb Stott</dc:creator>
  <cp:lastModifiedBy>Data Pro</cp:lastModifiedBy>
  <cp:revision>15</cp:revision>
  <dcterms:created xsi:type="dcterms:W3CDTF">2019-04-20T14:15:14Z</dcterms:created>
  <dcterms:modified xsi:type="dcterms:W3CDTF">2019-04-21T00:29:54Z</dcterms:modified>
</cp:coreProperties>
</file>