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73" r:id="rId8"/>
    <p:sldId id="267" r:id="rId9"/>
    <p:sldId id="264" r:id="rId10"/>
    <p:sldId id="275" r:id="rId11"/>
    <p:sldId id="276" r:id="rId12"/>
    <p:sldId id="274" r:id="rId13"/>
    <p:sldId id="269" r:id="rId14"/>
    <p:sldId id="271" r:id="rId15"/>
    <p:sldId id="279" r:id="rId16"/>
    <p:sldId id="277" r:id="rId17"/>
    <p:sldId id="280" r:id="rId18"/>
    <p:sldId id="278" r:id="rId19"/>
    <p:sldId id="281" r:id="rId20"/>
    <p:sldId id="27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E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2D573-6950-4B5F-B901-A9D8C62E75B4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A334-91DD-47A0-BA6B-26AD75D1F8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11500" dirty="0" smtClean="0">
                <a:solidFill>
                  <a:srgbClr val="6B9EDB"/>
                </a:solidFill>
                <a:latin typeface="Agency FB" pitchFamily="34" charset="0"/>
              </a:rPr>
              <a:t>REALITY</a:t>
            </a:r>
            <a:r>
              <a:rPr lang="en-AU" sz="11500" dirty="0" smtClean="0">
                <a:solidFill>
                  <a:schemeClr val="bg1"/>
                </a:solidFill>
                <a:latin typeface="Agency FB" pitchFamily="34" charset="0"/>
              </a:rPr>
              <a:t>CHECK</a:t>
            </a:r>
            <a:endParaRPr lang="en-GB" sz="115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560840" cy="1489720"/>
          </a:xfrm>
        </p:spPr>
        <p:txBody>
          <a:bodyPr>
            <a:normAutofit/>
          </a:bodyPr>
          <a:lstStyle/>
          <a:p>
            <a:r>
              <a:rPr lang="en-AU" sz="2800" i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(noun): </a:t>
            </a:r>
            <a:r>
              <a:rPr lang="en-GB" sz="28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an occasion or opportunity to consider a matter realistically or honestly</a:t>
            </a:r>
            <a:endParaRPr lang="en-GB" sz="28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Emotional/Relational Needs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>
                <a:solidFill>
                  <a:schemeClr val="bg1"/>
                </a:solidFill>
              </a:rPr>
              <a:t>Security</a:t>
            </a:r>
            <a:endParaRPr lang="en-GB" dirty="0" smtClean="0">
              <a:solidFill>
                <a:schemeClr val="bg1"/>
              </a:solidFill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Volition </a:t>
            </a:r>
            <a:r>
              <a:rPr lang="en-GB" sz="2800" i="1" dirty="0" smtClean="0">
                <a:solidFill>
                  <a:schemeClr val="bg1"/>
                </a:solidFill>
              </a:rPr>
              <a:t>(power to make our own choices</a:t>
            </a:r>
            <a:r>
              <a:rPr lang="en-GB" sz="2800" i="1" dirty="0" smtClean="0">
                <a:solidFill>
                  <a:schemeClr val="bg1"/>
                </a:solidFill>
              </a:rPr>
              <a:t>)</a:t>
            </a:r>
            <a:endParaRPr lang="en-GB" i="1" dirty="0" smtClean="0">
              <a:solidFill>
                <a:schemeClr val="bg1"/>
              </a:solidFill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Attention </a:t>
            </a:r>
            <a:r>
              <a:rPr lang="en-GB" sz="2800" i="1" dirty="0" smtClean="0">
                <a:solidFill>
                  <a:schemeClr val="bg1"/>
                </a:solidFill>
              </a:rPr>
              <a:t>(</a:t>
            </a:r>
            <a:r>
              <a:rPr lang="en-GB" sz="2800" i="1" dirty="0" smtClean="0">
                <a:solidFill>
                  <a:schemeClr val="bg1"/>
                </a:solidFill>
              </a:rPr>
              <a:t>giving </a:t>
            </a:r>
            <a:r>
              <a:rPr lang="en-GB" sz="2800" i="1" dirty="0" smtClean="0">
                <a:solidFill>
                  <a:schemeClr val="bg1"/>
                </a:solidFill>
              </a:rPr>
              <a:t>and </a:t>
            </a:r>
            <a:r>
              <a:rPr lang="en-GB" sz="2800" i="1" dirty="0" smtClean="0">
                <a:solidFill>
                  <a:schemeClr val="bg1"/>
                </a:solidFill>
              </a:rPr>
              <a:t>receiving)</a:t>
            </a:r>
            <a:endParaRPr lang="en-GB" i="1" dirty="0" smtClean="0">
              <a:solidFill>
                <a:schemeClr val="bg1"/>
              </a:solidFill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Emotional </a:t>
            </a:r>
            <a:r>
              <a:rPr lang="en-GB" dirty="0" smtClean="0">
                <a:solidFill>
                  <a:schemeClr val="bg1"/>
                </a:solidFill>
              </a:rPr>
              <a:t>connection </a:t>
            </a:r>
            <a:r>
              <a:rPr lang="en-GB" sz="2800" i="1" dirty="0" smtClean="0">
                <a:solidFill>
                  <a:schemeClr val="bg1"/>
                </a:solidFill>
              </a:rPr>
              <a:t>(friendship, </a:t>
            </a:r>
            <a:r>
              <a:rPr lang="en-GB" sz="2800" i="1" dirty="0" smtClean="0">
                <a:solidFill>
                  <a:schemeClr val="bg1"/>
                </a:solidFill>
              </a:rPr>
              <a:t>love)</a:t>
            </a:r>
            <a:endParaRPr lang="en-GB" i="1" dirty="0" smtClean="0">
              <a:solidFill>
                <a:schemeClr val="bg1"/>
              </a:solidFill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Privacy</a:t>
            </a:r>
            <a:endParaRPr lang="en-GB" dirty="0" smtClean="0">
              <a:solidFill>
                <a:schemeClr val="bg1"/>
              </a:solidFill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A sense of </a:t>
            </a:r>
            <a:r>
              <a:rPr lang="en-GB" dirty="0" smtClean="0">
                <a:solidFill>
                  <a:schemeClr val="bg1"/>
                </a:solidFill>
              </a:rPr>
              <a:t>status</a:t>
            </a:r>
            <a:endParaRPr lang="en-GB" dirty="0" smtClean="0">
              <a:solidFill>
                <a:schemeClr val="bg1"/>
              </a:solidFill>
            </a:endParaRP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A sense of </a:t>
            </a:r>
            <a:r>
              <a:rPr lang="en-GB" dirty="0" smtClean="0">
                <a:solidFill>
                  <a:schemeClr val="bg1"/>
                </a:solidFill>
              </a:rPr>
              <a:t>Achievement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Matthe</a:t>
            </a:r>
            <a:r>
              <a:rPr lang="en-AU" b="1" dirty="0" smtClean="0">
                <a:solidFill>
                  <a:schemeClr val="bg1"/>
                </a:solidFill>
              </a:rPr>
              <a:t>w 25:35b-36</a:t>
            </a:r>
            <a:r>
              <a:rPr lang="en-AU" b="1" dirty="0" smtClean="0">
                <a:solidFill>
                  <a:schemeClr val="bg1"/>
                </a:solidFill>
              </a:rPr>
              <a:t/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600" i="1" dirty="0" smtClean="0">
                <a:solidFill>
                  <a:schemeClr val="bg1"/>
                </a:solidFill>
              </a:rPr>
              <a:t>New Living Translation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‘...I </a:t>
            </a:r>
            <a:r>
              <a:rPr lang="en-GB" dirty="0" smtClean="0">
                <a:solidFill>
                  <a:schemeClr val="bg1"/>
                </a:solidFill>
              </a:rPr>
              <a:t>was a stranger, and you invited me into your home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baseline="30000" dirty="0" smtClean="0">
                <a:solidFill>
                  <a:schemeClr val="bg1"/>
                </a:solidFill>
              </a:rPr>
              <a:t>36 </a:t>
            </a:r>
            <a:r>
              <a:rPr lang="en-GB" dirty="0" smtClean="0">
                <a:solidFill>
                  <a:schemeClr val="bg1"/>
                </a:solidFill>
              </a:rPr>
              <a:t>I was naked, and you gave me clothing. I was sick, and you cared for me. I was in prison, and you visited me.’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Different Types of Needs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269875">
              <a:spcBef>
                <a:spcPts val="1800"/>
              </a:spcBef>
            </a:pPr>
            <a:r>
              <a:rPr lang="en-GB" sz="3600" b="1" dirty="0" smtClean="0">
                <a:solidFill>
                  <a:schemeClr val="bg1"/>
                </a:solidFill>
              </a:rPr>
              <a:t>Spiritual Needs</a:t>
            </a:r>
            <a:endParaRPr lang="en-GB" sz="3600" dirty="0">
              <a:solidFill>
                <a:schemeClr val="bg1"/>
              </a:solidFill>
            </a:endParaRPr>
          </a:p>
          <a:p>
            <a:pPr marL="269875" indent="-269875">
              <a:spcBef>
                <a:spcPts val="1800"/>
              </a:spcBef>
            </a:pPr>
            <a:r>
              <a:rPr lang="en-AU" sz="3600" b="1" dirty="0" smtClean="0">
                <a:solidFill>
                  <a:schemeClr val="bg1"/>
                </a:solidFill>
              </a:rPr>
              <a:t>Emotional Needs</a:t>
            </a:r>
            <a:endParaRPr lang="en-GB" sz="3600" dirty="0">
              <a:solidFill>
                <a:schemeClr val="bg1"/>
              </a:solidFill>
            </a:endParaRPr>
          </a:p>
          <a:p>
            <a:pPr marL="269875" indent="-269875">
              <a:spcBef>
                <a:spcPts val="1800"/>
              </a:spcBef>
            </a:pPr>
            <a:r>
              <a:rPr lang="en-AU" sz="3600" b="1" dirty="0" smtClean="0">
                <a:solidFill>
                  <a:schemeClr val="bg1"/>
                </a:solidFill>
              </a:rPr>
              <a:t>Relational Needs</a:t>
            </a:r>
            <a:endParaRPr lang="en-GB" sz="3600" dirty="0">
              <a:solidFill>
                <a:schemeClr val="bg1"/>
              </a:solidFill>
            </a:endParaRPr>
          </a:p>
          <a:p>
            <a:pPr marL="269875" indent="-269875">
              <a:spcBef>
                <a:spcPts val="1800"/>
              </a:spcBef>
            </a:pPr>
            <a:r>
              <a:rPr lang="en-AU" sz="3600" b="1" dirty="0" smtClean="0">
                <a:solidFill>
                  <a:schemeClr val="bg1"/>
                </a:solidFill>
              </a:rPr>
              <a:t>Physical Needs</a:t>
            </a:r>
            <a:endParaRPr lang="en-GB" sz="3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2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QUESTION:</a:t>
            </a:r>
            <a:b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</a:b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WHAT NEEDS SHOULD WE TRY TO MEET?</a:t>
            </a:r>
            <a:endParaRPr lang="en-GB" sz="5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Which Needs?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742950" lvl="0" indent="-742950">
              <a:spcBef>
                <a:spcPts val="2400"/>
              </a:spcBef>
              <a:buFont typeface="+mj-lt"/>
              <a:buAutoNum type="arabicPeriod"/>
            </a:pPr>
            <a:r>
              <a:rPr lang="en-AU" sz="4000" dirty="0" smtClean="0">
                <a:solidFill>
                  <a:schemeClr val="bg1"/>
                </a:solidFill>
              </a:rPr>
              <a:t>What Does God Say?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uture Is Vegan, According to the Netflix Sci-Fi Series 'Travelers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9536"/>
            <a:ext cx="9144000" cy="5138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Which Needs?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742950" lvl="0" indent="-742950">
              <a:spcBef>
                <a:spcPts val="2400"/>
              </a:spcBef>
              <a:buFont typeface="+mj-lt"/>
              <a:buAutoNum type="arabicPeriod"/>
            </a:pPr>
            <a:r>
              <a:rPr lang="en-AU" sz="4000" dirty="0" smtClean="0">
                <a:solidFill>
                  <a:schemeClr val="bg1"/>
                </a:solidFill>
              </a:rPr>
              <a:t>What Does God Say?</a:t>
            </a:r>
            <a:endParaRPr lang="en-GB" sz="4000" dirty="0">
              <a:solidFill>
                <a:schemeClr val="bg1"/>
              </a:solidFill>
            </a:endParaRPr>
          </a:p>
          <a:p>
            <a:pPr marL="742950" lvl="0" indent="-742950">
              <a:spcBef>
                <a:spcPts val="2400"/>
              </a:spcBef>
              <a:buFont typeface="+mj-lt"/>
              <a:buAutoNum type="arabicPeriod"/>
            </a:pPr>
            <a:r>
              <a:rPr lang="en-AU" sz="4000" dirty="0" smtClean="0">
                <a:solidFill>
                  <a:schemeClr val="bg1"/>
                </a:solidFill>
              </a:rPr>
              <a:t>What’s In Your Hand?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Exodus 35:25</a:t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600" i="1" dirty="0" smtClean="0">
                <a:solidFill>
                  <a:schemeClr val="bg1"/>
                </a:solidFill>
              </a:rPr>
              <a:t>New Living Translation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All the women who were skilled in sewing and spinning prepared blue, purple, and scarlet thread, and fine linen cloth.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Which Needs?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742950" lvl="0" indent="-742950">
              <a:spcBef>
                <a:spcPts val="2400"/>
              </a:spcBef>
              <a:buFont typeface="+mj-lt"/>
              <a:buAutoNum type="arabicPeriod"/>
            </a:pPr>
            <a:r>
              <a:rPr lang="en-AU" sz="4000" dirty="0" smtClean="0">
                <a:solidFill>
                  <a:schemeClr val="bg1"/>
                </a:solidFill>
              </a:rPr>
              <a:t>What Does God Say?</a:t>
            </a:r>
            <a:endParaRPr lang="en-GB" sz="4000" dirty="0">
              <a:solidFill>
                <a:schemeClr val="bg1"/>
              </a:solidFill>
            </a:endParaRPr>
          </a:p>
          <a:p>
            <a:pPr marL="742950" lvl="0" indent="-742950">
              <a:spcBef>
                <a:spcPts val="2400"/>
              </a:spcBef>
              <a:buFont typeface="+mj-lt"/>
              <a:buAutoNum type="arabicPeriod"/>
            </a:pPr>
            <a:r>
              <a:rPr lang="en-AU" sz="4000" dirty="0" smtClean="0">
                <a:solidFill>
                  <a:schemeClr val="bg1"/>
                </a:solidFill>
              </a:rPr>
              <a:t>What’s In Your Hand?</a:t>
            </a:r>
            <a:endParaRPr lang="en-GB" sz="4000" dirty="0">
              <a:solidFill>
                <a:schemeClr val="bg1"/>
              </a:solidFill>
            </a:endParaRPr>
          </a:p>
          <a:p>
            <a:pPr marL="742950" lvl="0" indent="-742950">
              <a:spcBef>
                <a:spcPts val="2400"/>
              </a:spcBef>
              <a:buFont typeface="+mj-lt"/>
              <a:buAutoNum type="arabicPeriod"/>
            </a:pPr>
            <a:r>
              <a:rPr lang="en-AU" sz="4000" dirty="0" smtClean="0">
                <a:solidFill>
                  <a:schemeClr val="bg1"/>
                </a:solidFill>
              </a:rPr>
              <a:t>What’s On Your Heart?</a:t>
            </a:r>
            <a:endParaRPr lang="en-GB" sz="4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Psalm 37:4</a:t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600" i="1" dirty="0" smtClean="0">
                <a:solidFill>
                  <a:schemeClr val="bg1"/>
                </a:solidFill>
              </a:rPr>
              <a:t>English Standard Version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Delight yourself in the </a:t>
            </a:r>
            <a:r>
              <a:rPr lang="en-GB" cap="small" dirty="0" smtClean="0">
                <a:solidFill>
                  <a:schemeClr val="bg1"/>
                </a:solidFill>
              </a:rPr>
              <a:t>Lord</a:t>
            </a:r>
            <a:r>
              <a:rPr lang="en-GB" dirty="0" smtClean="0">
                <a:solidFill>
                  <a:schemeClr val="bg1"/>
                </a:solidFill>
              </a:rPr>
              <a:t>, and he will give you the desires of your heart.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Matthew </a:t>
            </a:r>
            <a:r>
              <a:rPr lang="en-AU" b="1" dirty="0" smtClean="0">
                <a:solidFill>
                  <a:schemeClr val="bg1"/>
                </a:solidFill>
              </a:rPr>
              <a:t>22:37-40</a:t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800" i="1" dirty="0" smtClean="0">
                <a:solidFill>
                  <a:schemeClr val="bg1"/>
                </a:solidFill>
              </a:rPr>
              <a:t>New Living Translation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30000" dirty="0">
                <a:solidFill>
                  <a:schemeClr val="bg1"/>
                </a:solidFill>
              </a:rPr>
              <a:t>37 </a:t>
            </a:r>
            <a:r>
              <a:rPr lang="en-GB" dirty="0">
                <a:solidFill>
                  <a:schemeClr val="bg1"/>
                </a:solidFill>
              </a:rPr>
              <a:t>Jesus replied, “‘You must love the </a:t>
            </a:r>
            <a:r>
              <a:rPr lang="en-GB" cap="small" dirty="0">
                <a:solidFill>
                  <a:schemeClr val="bg1"/>
                </a:solidFill>
              </a:rPr>
              <a:t>Lord</a:t>
            </a:r>
            <a:r>
              <a:rPr lang="en-GB" dirty="0">
                <a:solidFill>
                  <a:schemeClr val="bg1"/>
                </a:solidFill>
              </a:rPr>
              <a:t> your God with all your heart, all your soul, and all your mind.’ </a:t>
            </a:r>
            <a:r>
              <a:rPr lang="en-GB" baseline="30000" dirty="0">
                <a:solidFill>
                  <a:schemeClr val="bg1"/>
                </a:solidFill>
              </a:rPr>
              <a:t>38 </a:t>
            </a:r>
            <a:r>
              <a:rPr lang="en-GB" dirty="0">
                <a:solidFill>
                  <a:schemeClr val="bg1"/>
                </a:solidFill>
              </a:rPr>
              <a:t>This is the first and greatest commandment. </a:t>
            </a:r>
            <a:r>
              <a:rPr lang="en-GB" baseline="30000" dirty="0">
                <a:solidFill>
                  <a:schemeClr val="bg1"/>
                </a:solidFill>
              </a:rPr>
              <a:t>39 </a:t>
            </a:r>
            <a:r>
              <a:rPr lang="en-GB" dirty="0">
                <a:solidFill>
                  <a:schemeClr val="bg1"/>
                </a:solidFill>
              </a:rPr>
              <a:t>A second is equally important: ‘Love your </a:t>
            </a:r>
            <a:r>
              <a:rPr lang="en-GB" dirty="0" err="1">
                <a:solidFill>
                  <a:schemeClr val="bg1"/>
                </a:solidFill>
              </a:rPr>
              <a:t>neighbor</a:t>
            </a:r>
            <a:r>
              <a:rPr lang="en-GB" dirty="0">
                <a:solidFill>
                  <a:schemeClr val="bg1"/>
                </a:solidFill>
              </a:rPr>
              <a:t> as yourself.’ </a:t>
            </a:r>
            <a:r>
              <a:rPr lang="en-GB" baseline="30000" dirty="0">
                <a:solidFill>
                  <a:schemeClr val="bg1"/>
                </a:solidFill>
              </a:rPr>
              <a:t>40 </a:t>
            </a:r>
            <a:r>
              <a:rPr lang="en-GB" dirty="0">
                <a:solidFill>
                  <a:schemeClr val="bg1"/>
                </a:solidFill>
              </a:rPr>
              <a:t>The entire law and all the demands of the prophets are based on these two commandments.”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2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QUESTION:</a:t>
            </a:r>
            <a:b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</a:b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HOW </a:t>
            </a: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WILLING ARE YOU TO PARTICIPATE?</a:t>
            </a:r>
            <a:endParaRPr lang="en-GB" sz="5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24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QUESTION:</a:t>
            </a:r>
            <a:b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</a:b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HOW </a:t>
            </a:r>
            <a:r>
              <a:rPr lang="en-AU" sz="5400" dirty="0" smtClean="0">
                <a:solidFill>
                  <a:schemeClr val="bg1"/>
                </a:solidFill>
                <a:latin typeface="Agency FB" pitchFamily="34" charset="0"/>
              </a:rPr>
              <a:t>WILLING ARE YOU TO PRAY AND MAKE SUGGESTIONS?</a:t>
            </a:r>
            <a:endParaRPr lang="en-GB" sz="5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Matthew </a:t>
            </a:r>
            <a:r>
              <a:rPr lang="en-AU" b="1" dirty="0" smtClean="0">
                <a:solidFill>
                  <a:schemeClr val="bg1"/>
                </a:solidFill>
              </a:rPr>
              <a:t>28:18-20</a:t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800" i="1" dirty="0" smtClean="0">
                <a:solidFill>
                  <a:schemeClr val="bg1"/>
                </a:solidFill>
              </a:rPr>
              <a:t>New Living Translation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30000" dirty="0">
                <a:solidFill>
                  <a:schemeClr val="bg1"/>
                </a:solidFill>
              </a:rPr>
              <a:t>18 </a:t>
            </a:r>
            <a:r>
              <a:rPr lang="en-GB" dirty="0">
                <a:solidFill>
                  <a:schemeClr val="bg1"/>
                </a:solidFill>
              </a:rPr>
              <a:t>Jesus came and told his disciples, “I have been given all authority in heaven and on earth. </a:t>
            </a:r>
            <a:r>
              <a:rPr lang="en-GB" baseline="30000" dirty="0">
                <a:solidFill>
                  <a:schemeClr val="bg1"/>
                </a:solidFill>
              </a:rPr>
              <a:t>19 </a:t>
            </a:r>
            <a:r>
              <a:rPr lang="en-GB" dirty="0">
                <a:solidFill>
                  <a:schemeClr val="bg1"/>
                </a:solidFill>
              </a:rPr>
              <a:t>Therefore, go and make disciples of all the nations, baptizing them in the name of the Father and the Son and the Holy Spirit. </a:t>
            </a:r>
            <a:r>
              <a:rPr lang="en-GB" baseline="30000" dirty="0">
                <a:solidFill>
                  <a:schemeClr val="bg1"/>
                </a:solidFill>
              </a:rPr>
              <a:t>20 </a:t>
            </a:r>
            <a:r>
              <a:rPr lang="en-GB" dirty="0">
                <a:solidFill>
                  <a:schemeClr val="bg1"/>
                </a:solidFill>
              </a:rPr>
              <a:t>Teach these new disciples to obey all the commands I have given you. And be sure of this: I am with you always, even to the end of the age.”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The Purpose Driven Church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Love the Lord with all your heart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Love your neighbour as yourself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Go and make disciples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Baptising them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Teaching them to obey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11500" dirty="0" smtClean="0">
                <a:solidFill>
                  <a:srgbClr val="6B9EDB"/>
                </a:solidFill>
                <a:latin typeface="Agency FB" pitchFamily="34" charset="0"/>
              </a:rPr>
              <a:t>PURPOSE</a:t>
            </a:r>
            <a:r>
              <a:rPr lang="en-AU" sz="11500" dirty="0" smtClean="0">
                <a:solidFill>
                  <a:schemeClr val="bg1"/>
                </a:solidFill>
                <a:latin typeface="Agency FB" pitchFamily="34" charset="0"/>
              </a:rPr>
              <a:t>MINISTRY</a:t>
            </a:r>
            <a:endParaRPr lang="en-GB" sz="115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560840" cy="1489720"/>
          </a:xfrm>
        </p:spPr>
        <p:txBody>
          <a:bodyPr>
            <a:normAutofit/>
          </a:bodyPr>
          <a:lstStyle/>
          <a:p>
            <a:r>
              <a:rPr lang="en-AU" sz="2800" i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(noun):</a:t>
            </a:r>
            <a:r>
              <a:rPr lang="en-AU" sz="28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en-AU" sz="28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the action of </a:t>
            </a:r>
            <a:r>
              <a:rPr lang="en-GB" sz="28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meeting someone’s needs</a:t>
            </a:r>
            <a:endParaRPr lang="en-GB" sz="28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Ephesians 4:11-12</a:t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600" i="1" dirty="0" smtClean="0">
                <a:solidFill>
                  <a:schemeClr val="bg1"/>
                </a:solidFill>
              </a:rPr>
              <a:t>English Standard Version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30000" dirty="0" smtClean="0">
                <a:solidFill>
                  <a:schemeClr val="bg1"/>
                </a:solidFill>
              </a:rPr>
              <a:t>11 </a:t>
            </a:r>
            <a:r>
              <a:rPr lang="en-GB" dirty="0" smtClean="0">
                <a:solidFill>
                  <a:schemeClr val="bg1"/>
                </a:solidFill>
              </a:rPr>
              <a:t>And he gave the apostles, the prophets, the evangelists, the shepherds and teachers, </a:t>
            </a:r>
            <a:r>
              <a:rPr lang="en-GB" baseline="30000" dirty="0" smtClean="0">
                <a:solidFill>
                  <a:schemeClr val="bg1"/>
                </a:solidFill>
              </a:rPr>
              <a:t>12 </a:t>
            </a:r>
            <a:r>
              <a:rPr lang="en-GB" dirty="0" smtClean="0">
                <a:solidFill>
                  <a:schemeClr val="bg1"/>
                </a:solidFill>
              </a:rPr>
              <a:t>to equip the saints for the work of ministry, for building up the body of </a:t>
            </a:r>
            <a:r>
              <a:rPr lang="en-GB" dirty="0" smtClean="0">
                <a:solidFill>
                  <a:schemeClr val="bg1"/>
                </a:solidFill>
              </a:rPr>
              <a:t>Christ...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Matthe</a:t>
            </a:r>
            <a:r>
              <a:rPr lang="en-AU" b="1" dirty="0" smtClean="0">
                <a:solidFill>
                  <a:schemeClr val="bg1"/>
                </a:solidFill>
              </a:rPr>
              <a:t>w 5:14-16</a:t>
            </a:r>
            <a:r>
              <a:rPr lang="en-AU" b="1" dirty="0" smtClean="0">
                <a:solidFill>
                  <a:schemeClr val="bg1"/>
                </a:solidFill>
              </a:rPr>
              <a:t/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en-AU" sz="1600" i="1" dirty="0" smtClean="0">
                <a:solidFill>
                  <a:schemeClr val="bg1"/>
                </a:solidFill>
              </a:rPr>
              <a:t>New Living Translation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aseline="30000" dirty="0" smtClean="0">
                <a:solidFill>
                  <a:schemeClr val="bg1"/>
                </a:solidFill>
              </a:rPr>
              <a:t>14 </a:t>
            </a:r>
            <a:r>
              <a:rPr lang="en-GB" dirty="0" smtClean="0">
                <a:solidFill>
                  <a:schemeClr val="bg1"/>
                </a:solidFill>
              </a:rPr>
              <a:t>“You are the light of the world—like a city on a hilltop that cannot be hidden. </a:t>
            </a:r>
            <a:r>
              <a:rPr lang="en-GB" baseline="30000" dirty="0" smtClean="0">
                <a:solidFill>
                  <a:schemeClr val="bg1"/>
                </a:solidFill>
              </a:rPr>
              <a:t>15 </a:t>
            </a:r>
            <a:r>
              <a:rPr lang="en-GB" dirty="0" smtClean="0">
                <a:solidFill>
                  <a:schemeClr val="bg1"/>
                </a:solidFill>
              </a:rPr>
              <a:t>No one lights a lamp and then puts it under a basket. Instead, a lamp is placed on a stand, where it gives light to everyone in the house. </a:t>
            </a:r>
            <a:r>
              <a:rPr lang="en-GB" baseline="30000" dirty="0" smtClean="0">
                <a:solidFill>
                  <a:schemeClr val="bg1"/>
                </a:solidFill>
              </a:rPr>
              <a:t>16 </a:t>
            </a:r>
            <a:r>
              <a:rPr lang="en-GB" dirty="0" smtClean="0">
                <a:solidFill>
                  <a:schemeClr val="bg1"/>
                </a:solidFill>
              </a:rPr>
              <a:t>In the same way, let your good deeds shine out for all to see, so that everyone will praise your heavenly Father.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9600" dirty="0" smtClean="0">
                <a:solidFill>
                  <a:srgbClr val="6B9EDB"/>
                </a:solidFill>
                <a:latin typeface="Agency FB" pitchFamily="34" charset="0"/>
              </a:rPr>
              <a:t>HUMAN</a:t>
            </a:r>
            <a:r>
              <a:rPr lang="en-AU" sz="9600" dirty="0" smtClean="0">
                <a:solidFill>
                  <a:schemeClr val="bg1"/>
                </a:solidFill>
                <a:latin typeface="Agency FB" pitchFamily="34" charset="0"/>
              </a:rPr>
              <a:t>NEEDS</a:t>
            </a:r>
            <a:endParaRPr lang="en-GB" sz="9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>
                <a:solidFill>
                  <a:schemeClr val="bg1"/>
                </a:solidFill>
              </a:rPr>
              <a:t>Different Types of Needs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269875">
              <a:spcBef>
                <a:spcPts val="1800"/>
              </a:spcBef>
            </a:pPr>
            <a:r>
              <a:rPr lang="en-GB" sz="3600" b="1" dirty="0" smtClean="0">
                <a:solidFill>
                  <a:schemeClr val="bg1"/>
                </a:solidFill>
              </a:rPr>
              <a:t>Spiritual Needs</a:t>
            </a:r>
            <a:endParaRPr lang="en-GB" sz="3600" dirty="0">
              <a:solidFill>
                <a:schemeClr val="bg1"/>
              </a:solidFill>
            </a:endParaRPr>
          </a:p>
          <a:p>
            <a:pPr marL="269875" indent="-269875">
              <a:spcBef>
                <a:spcPts val="1800"/>
              </a:spcBef>
            </a:pPr>
            <a:r>
              <a:rPr lang="en-AU" sz="3600" b="1" dirty="0" smtClean="0">
                <a:solidFill>
                  <a:schemeClr val="bg1"/>
                </a:solidFill>
              </a:rPr>
              <a:t>Emotional Needs</a:t>
            </a:r>
            <a:endParaRPr lang="en-GB" sz="3600" dirty="0">
              <a:solidFill>
                <a:schemeClr val="bg1"/>
              </a:solidFill>
            </a:endParaRPr>
          </a:p>
          <a:p>
            <a:pPr marL="269875" indent="-269875">
              <a:spcBef>
                <a:spcPts val="1800"/>
              </a:spcBef>
            </a:pPr>
            <a:r>
              <a:rPr lang="en-AU" sz="3600" b="1" dirty="0" smtClean="0">
                <a:solidFill>
                  <a:schemeClr val="bg1"/>
                </a:solidFill>
              </a:rPr>
              <a:t>Relational Needs</a:t>
            </a:r>
            <a:endParaRPr lang="en-GB" sz="3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227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REALITYCHECK</vt:lpstr>
      <vt:lpstr>Matthew 22:37-40 New Living Translation</vt:lpstr>
      <vt:lpstr>Matthew 28:18-20 New Living Translation</vt:lpstr>
      <vt:lpstr>The Purpose Driven Church</vt:lpstr>
      <vt:lpstr>PURPOSEMINISTRY</vt:lpstr>
      <vt:lpstr>Ephesians 4:11-12 English Standard Version</vt:lpstr>
      <vt:lpstr>Matthew 5:14-16 New Living Translation</vt:lpstr>
      <vt:lpstr>HUMANNEEDS</vt:lpstr>
      <vt:lpstr>Different Types of Needs</vt:lpstr>
      <vt:lpstr>Emotional/Relational Needs</vt:lpstr>
      <vt:lpstr>Matthew 25:35b-36 New Living Translation</vt:lpstr>
      <vt:lpstr>Different Types of Needs</vt:lpstr>
      <vt:lpstr>QUESTION: WHAT NEEDS SHOULD WE TRY TO MEET?</vt:lpstr>
      <vt:lpstr>Which Needs?</vt:lpstr>
      <vt:lpstr>Slide 15</vt:lpstr>
      <vt:lpstr>Which Needs?</vt:lpstr>
      <vt:lpstr>Exodus 35:25 New Living Translation</vt:lpstr>
      <vt:lpstr>Which Needs?</vt:lpstr>
      <vt:lpstr>Psalm 37:4 English Standard Version</vt:lpstr>
      <vt:lpstr>QUESTION: HOW WILLING ARE YOU TO PARTICIPATE?</vt:lpstr>
      <vt:lpstr>QUESTION: HOW WILLING ARE YOU TO PRAY AND MAKE SUGGESTIONS?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REALITYCHECK</dc:title>
  <dc:creator>Caleb</dc:creator>
  <cp:lastModifiedBy>Caleb</cp:lastModifiedBy>
  <cp:revision>6</cp:revision>
  <dcterms:created xsi:type="dcterms:W3CDTF">2019-01-26T21:53:02Z</dcterms:created>
  <dcterms:modified xsi:type="dcterms:W3CDTF">2019-02-02T23:08:11Z</dcterms:modified>
</cp:coreProperties>
</file>