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2" r:id="rId3"/>
    <p:sldId id="287" r:id="rId4"/>
    <p:sldId id="286" r:id="rId5"/>
    <p:sldId id="285" r:id="rId6"/>
    <p:sldId id="289" r:id="rId7"/>
    <p:sldId id="290" r:id="rId8"/>
    <p:sldId id="291" r:id="rId9"/>
    <p:sldId id="292" r:id="rId10"/>
    <p:sldId id="293" r:id="rId11"/>
    <p:sldId id="294" r:id="rId12"/>
    <p:sldId id="295" r:id="rId13"/>
    <p:sldId id="296" r:id="rId14"/>
    <p:sldId id="297" r:id="rId15"/>
    <p:sldId id="298" r:id="rId16"/>
    <p:sldId id="299" r:id="rId17"/>
    <p:sldId id="300" r:id="rId18"/>
    <p:sldId id="288"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F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A3D7C0F-EAD7-4D46-BB95-0C8C903CB501}" type="datetimeFigureOut">
              <a:rPr lang="en-US"/>
              <a:pPr/>
              <a:t>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7A58EA-A34E-4132-8381-FFCA3B22DFF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E749A1-F06A-45E6-9411-777A08835C7F}" type="datetimeFigureOut">
              <a:rPr lang="en-US"/>
              <a:pPr/>
              <a:t>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384E10-B9FF-4EF1-8B01-5FDED76836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B1EABC-91E6-4E9A-9B5F-25F9180E257A}" type="datetimeFigureOut">
              <a:rPr lang="en-US"/>
              <a:pPr/>
              <a:t>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0E3F72-DB44-4E83-8EEC-FCBA693FE4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D684D1-69BC-41A2-977E-6E11C3B5C4DD}" type="datetimeFigureOut">
              <a:rPr lang="en-US"/>
              <a:pPr/>
              <a:t>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505090-DD9A-44FE-BB77-513C15A48C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D383D9-4673-4B33-AAAD-51FF03CB9F94}" type="datetimeFigureOut">
              <a:rPr lang="en-US"/>
              <a:pPr/>
              <a:t>12/8/2018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5E1CBB-E94F-4102-A885-8091AC4CAC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6B0DAF7-4521-4A04-AE29-470D26596A80}" type="datetimeFigureOut">
              <a:rPr lang="en-US"/>
              <a:pPr/>
              <a:t>12/8/2018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94DD16-D651-4327-8B95-159D211165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C477C82-CCAC-4ED8-BC19-E4295363EF07}" type="datetimeFigureOut">
              <a:rPr lang="en-US"/>
              <a:pPr/>
              <a:t>12/8/2018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77C875D-17E1-407A-AA75-B474BA0DC3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072878D-5430-4B06-8A7B-7C630B3391FD}" type="datetimeFigureOut">
              <a:rPr lang="en-US"/>
              <a:pPr/>
              <a:t>12/8/2018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E182E7-70A4-4137-AD71-8DB64102A6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64AB09F-E364-4E98-86AD-24696249C349}" type="datetimeFigureOut">
              <a:rPr lang="en-US"/>
              <a:pPr/>
              <a:t>12/8/2018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B3C247D-3A4A-4F1B-9BC3-28FFBD87DA9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4D7AF16-55FE-4070-924C-B042456949D6}" type="datetimeFigureOut">
              <a:rPr lang="en-US"/>
              <a:pPr/>
              <a:t>12/8/2018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3EB067-C0F3-4B9D-BB88-554ED96F54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75C644-2326-4E21-9FE5-B593350ADE29}" type="datetimeFigureOut">
              <a:rPr lang="en-US"/>
              <a:pPr/>
              <a:t>12/8/2018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2E6CE0-0B14-496B-A4AC-1085AAFDF9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04081F2-8B4C-461F-AFB0-61C5037E90FE}" type="datetimeFigureOut">
              <a:rPr lang="en-US"/>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02BB320-B6C1-4EBE-A1C6-E6AB9E23AA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KeepChrist-Welcome.jpg"/>
          <p:cNvPicPr>
            <a:picLocks noChangeAspect="1"/>
          </p:cNvPicPr>
          <p:nvPr/>
        </p:nvPicPr>
        <p:blipFill>
          <a:blip r:embed="rId2"/>
          <a:srcRect/>
          <a:stretch>
            <a:fillRect/>
          </a:stretch>
        </p:blipFill>
        <p:spPr bwMode="auto">
          <a:xfrm>
            <a:off x="0" y="0"/>
            <a:ext cx="9139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1:26-38</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a:solidFill>
                  <a:schemeClr val="bg1"/>
                </a:solidFill>
              </a:rPr>
              <a:t>34 </a:t>
            </a:r>
            <a:r>
              <a:rPr lang="en-US" sz="3200" dirty="0">
                <a:solidFill>
                  <a:schemeClr val="bg1"/>
                </a:solidFill>
              </a:rPr>
              <a:t>“How will this be,” Mary asked the angel, “since I am a virgin?”</a:t>
            </a:r>
          </a:p>
          <a:p>
            <a:r>
              <a:rPr lang="en-US" sz="3200" baseline="30000" dirty="0">
                <a:solidFill>
                  <a:schemeClr val="bg1"/>
                </a:solidFill>
              </a:rPr>
              <a:t>35 </a:t>
            </a:r>
            <a:r>
              <a:rPr lang="en-US" sz="3200" dirty="0">
                <a:solidFill>
                  <a:schemeClr val="bg1"/>
                </a:solidFill>
              </a:rPr>
              <a:t>The angel answered, “The Holy Spirit will come on you, and the power of the Most High will overshadow you. So the holy one to be born will be called the Son of God. </a:t>
            </a:r>
            <a:r>
              <a:rPr lang="en-US" sz="3200" baseline="30000" dirty="0">
                <a:solidFill>
                  <a:schemeClr val="bg1"/>
                </a:solidFill>
              </a:rPr>
              <a:t>36 </a:t>
            </a:r>
            <a:r>
              <a:rPr lang="en-US" sz="3200" dirty="0">
                <a:solidFill>
                  <a:schemeClr val="bg1"/>
                </a:solidFill>
              </a:rPr>
              <a:t>Even Elizabeth your relative is going to have a child in her old age, and she who was said to be unable to conceive is in her sixth month. </a:t>
            </a:r>
            <a:r>
              <a:rPr lang="en-US" sz="3200" baseline="30000" dirty="0">
                <a:solidFill>
                  <a:schemeClr val="bg1"/>
                </a:solidFill>
              </a:rPr>
              <a:t>37 </a:t>
            </a:r>
            <a:r>
              <a:rPr lang="en-US" sz="3200" dirty="0">
                <a:solidFill>
                  <a:schemeClr val="bg1"/>
                </a:solidFill>
              </a:rPr>
              <a:t>For no word from God will ever fail.”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1:26-38</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dirty="0">
                <a:solidFill>
                  <a:schemeClr val="bg1"/>
                </a:solidFill>
              </a:rPr>
              <a:t>“I am the Lord’s servant,” Mary answered. “May your word to me be fulfilled.” Then the angel left her.</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Related image"/>
          <p:cNvPicPr>
            <a:picLocks noChangeAspect="1" noChangeArrowheads="1"/>
          </p:cNvPicPr>
          <p:nvPr/>
        </p:nvPicPr>
        <p:blipFill>
          <a:blip r:embed="rId2"/>
          <a:srcRect l="5050"/>
          <a:stretch>
            <a:fillRect/>
          </a:stretch>
        </p:blipFill>
        <p:spPr bwMode="auto">
          <a:xfrm>
            <a:off x="-1" y="0"/>
            <a:ext cx="9121319" cy="6858001"/>
          </a:xfrm>
          <a:prstGeom prst="rect">
            <a:avLst/>
          </a:prstGeom>
          <a:noFill/>
        </p:spPr>
      </p:pic>
      <p:sp>
        <p:nvSpPr>
          <p:cNvPr id="5" name="TextBox 4"/>
          <p:cNvSpPr txBox="1"/>
          <p:nvPr/>
        </p:nvSpPr>
        <p:spPr>
          <a:xfrm>
            <a:off x="1135782" y="274638"/>
            <a:ext cx="2868328"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6600" dirty="0" smtClean="0">
                <a:solidFill>
                  <a:schemeClr val="bg1"/>
                </a:solidFill>
                <a:latin typeface="Josefin Slab" pitchFamily="2" charset="0"/>
              </a:rPr>
              <a:t>Joseph</a:t>
            </a:r>
            <a:endParaRPr lang="en-US" sz="6600" dirty="0">
              <a:solidFill>
                <a:schemeClr val="bg1"/>
              </a:solidFill>
              <a:latin typeface="Josefin Slab" pitchFamily="2" charset="0"/>
            </a:endParaRPr>
          </a:p>
        </p:txBody>
      </p:sp>
      <p:sp>
        <p:nvSpPr>
          <p:cNvPr id="6" name="Right Arrow 5"/>
          <p:cNvSpPr/>
          <p:nvPr/>
        </p:nvSpPr>
        <p:spPr>
          <a:xfrm>
            <a:off x="3647975" y="702644"/>
            <a:ext cx="866273" cy="2983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Matthew 1:19-21</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a:solidFill>
                  <a:schemeClr val="bg1"/>
                </a:solidFill>
              </a:rPr>
              <a:t>19 </a:t>
            </a:r>
            <a:r>
              <a:rPr lang="en-AU" sz="3200" dirty="0">
                <a:solidFill>
                  <a:schemeClr val="bg1"/>
                </a:solidFill>
              </a:rPr>
              <a:t>Joseph, to whom she was engaged, was a righteous man and did not want to disgrace her publicly, so he decided to break the engagement quietly</a:t>
            </a:r>
            <a:r>
              <a:rPr lang="en-AU" sz="3200" dirty="0" smtClean="0">
                <a:solidFill>
                  <a:schemeClr val="bg1"/>
                </a:solidFill>
              </a:rPr>
              <a:t>.</a:t>
            </a:r>
          </a:p>
          <a:p>
            <a:r>
              <a:rPr lang="en-AU" sz="3200" baseline="30000" dirty="0">
                <a:solidFill>
                  <a:schemeClr val="bg1"/>
                </a:solidFill>
              </a:rPr>
              <a:t>20 </a:t>
            </a:r>
            <a:r>
              <a:rPr lang="en-AU" sz="3200" dirty="0">
                <a:solidFill>
                  <a:schemeClr val="bg1"/>
                </a:solidFill>
              </a:rPr>
              <a:t>As he considered this, an angel of the Lord appeared to him in a dream. “Joseph, son of David,” the angel said, “do not be afraid to take Mary as your wife. For the child within her was conceived by the Holy Spirit.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Matthew 1:19-21</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a:solidFill>
                  <a:schemeClr val="bg1"/>
                </a:solidFill>
              </a:rPr>
              <a:t>21 </a:t>
            </a:r>
            <a:r>
              <a:rPr lang="en-AU" sz="3200" dirty="0">
                <a:solidFill>
                  <a:schemeClr val="bg1"/>
                </a:solidFill>
              </a:rPr>
              <a:t>And she will have a son, and you are to name him Jesus, for he will save his people from their sins.”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5:4-5</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a:solidFill>
                  <a:schemeClr val="bg1"/>
                </a:solidFill>
              </a:rPr>
              <a:t>4 </a:t>
            </a:r>
            <a:r>
              <a:rPr lang="en-US" sz="3200" dirty="0">
                <a:solidFill>
                  <a:schemeClr val="bg1"/>
                </a:solidFill>
              </a:rPr>
              <a:t>When [Jesus] had finished speaking, he said to Simon, “Put out into deep water, and let down the nets for a catch.”</a:t>
            </a:r>
          </a:p>
          <a:p>
            <a:r>
              <a:rPr lang="en-US" sz="3200" baseline="30000" dirty="0">
                <a:solidFill>
                  <a:schemeClr val="bg1"/>
                </a:solidFill>
              </a:rPr>
              <a:t>5 </a:t>
            </a:r>
            <a:r>
              <a:rPr lang="en-US" sz="3200" dirty="0">
                <a:solidFill>
                  <a:schemeClr val="bg1"/>
                </a:solidFill>
              </a:rPr>
              <a:t>Simon answered, “Master, we’ve worked hard all night and haven’t caught anything. But because you say so, I will let down the nets.”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KeepChrist-Theme-Blank.jpg"/>
          <p:cNvPicPr>
            <a:picLocks noChangeAspect="1"/>
          </p:cNvPicPr>
          <p:nvPr/>
        </p:nvPicPr>
        <p:blipFill>
          <a:blip r:embed="rId2"/>
          <a:srcRect/>
          <a:stretch>
            <a:fillRect/>
          </a:stretch>
        </p:blipFill>
        <p:spPr bwMode="auto">
          <a:xfrm>
            <a:off x="0" y="0"/>
            <a:ext cx="9139237" cy="6858000"/>
          </a:xfrm>
          <a:prstGeom prst="rect">
            <a:avLst/>
          </a:prstGeom>
          <a:noFill/>
          <a:ln w="9525">
            <a:noFill/>
            <a:miter lim="800000"/>
            <a:headEnd/>
            <a:tailEnd/>
          </a:ln>
        </p:spPr>
      </p:pic>
      <p:sp>
        <p:nvSpPr>
          <p:cNvPr id="5" name="TextBox 4"/>
          <p:cNvSpPr txBox="1"/>
          <p:nvPr/>
        </p:nvSpPr>
        <p:spPr>
          <a:xfrm>
            <a:off x="1078029" y="2502568"/>
            <a:ext cx="7055318"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5400" dirty="0" smtClean="0">
                <a:solidFill>
                  <a:schemeClr val="bg1"/>
                </a:solidFill>
                <a:latin typeface="Candara" pitchFamily="34" charset="0"/>
              </a:rPr>
              <a:t>Will you say “Yes”?</a:t>
            </a:r>
            <a:endParaRPr lang="en-US" sz="5400"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KeepChrist-Theme-Blank.jpg"/>
          <p:cNvPicPr>
            <a:picLocks noChangeAspect="1"/>
          </p:cNvPicPr>
          <p:nvPr/>
        </p:nvPicPr>
        <p:blipFill>
          <a:blip r:embed="rId2"/>
          <a:srcRect/>
          <a:stretch>
            <a:fillRect/>
          </a:stretch>
        </p:blipFill>
        <p:spPr bwMode="auto">
          <a:xfrm>
            <a:off x="0" y="0"/>
            <a:ext cx="9139237" cy="6858000"/>
          </a:xfrm>
          <a:prstGeom prst="rect">
            <a:avLst/>
          </a:prstGeom>
          <a:noFill/>
          <a:ln w="9525">
            <a:noFill/>
            <a:miter lim="800000"/>
            <a:headEnd/>
            <a:tailEnd/>
          </a:ln>
        </p:spPr>
      </p:pic>
      <p:sp>
        <p:nvSpPr>
          <p:cNvPr id="3" name="TextBox 2"/>
          <p:cNvSpPr txBox="1"/>
          <p:nvPr/>
        </p:nvSpPr>
        <p:spPr>
          <a:xfrm>
            <a:off x="240632" y="1930188"/>
            <a:ext cx="8585734"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7200" dirty="0" smtClean="0">
                <a:solidFill>
                  <a:schemeClr val="bg1"/>
                </a:solidFill>
                <a:latin typeface="Nexa Light" pitchFamily="50" charset="0"/>
              </a:rPr>
              <a:t>CHRISTMAS </a:t>
            </a:r>
            <a:r>
              <a:rPr lang="en-AU" sz="7200" dirty="0">
                <a:solidFill>
                  <a:schemeClr val="bg1"/>
                </a:solidFill>
                <a:latin typeface="Nexa Light" pitchFamily="50" charset="0"/>
              </a:rPr>
              <a:t> </a:t>
            </a:r>
            <a:r>
              <a:rPr lang="en-AU" sz="7200" dirty="0" smtClean="0">
                <a:solidFill>
                  <a:schemeClr val="bg1"/>
                </a:solidFill>
                <a:latin typeface="Nexa Light" pitchFamily="50" charset="0"/>
              </a:rPr>
              <a:t>IS...</a:t>
            </a:r>
            <a:endParaRPr lang="en-US" sz="7200" dirty="0">
              <a:solidFill>
                <a:schemeClr val="bg1"/>
              </a:solidFill>
              <a:latin typeface="Nexa Light" pitchFamily="50" charset="0"/>
            </a:endParaRPr>
          </a:p>
        </p:txBody>
      </p:sp>
      <p:sp>
        <p:nvSpPr>
          <p:cNvPr id="4" name="Rectangle 3"/>
          <p:cNvSpPr/>
          <p:nvPr/>
        </p:nvSpPr>
        <p:spPr>
          <a:xfrm>
            <a:off x="2993457" y="2713233"/>
            <a:ext cx="3166711" cy="1107996"/>
          </a:xfrm>
          <a:prstGeom prst="rect">
            <a:avLst/>
          </a:prstGeom>
          <a:noFill/>
        </p:spPr>
        <p:txBody>
          <a:bodyPr wrap="square" lIns="91440" tIns="45720" rIns="91440" bIns="45720">
            <a:spAutoFit/>
          </a:bodyPr>
          <a:lstStyle/>
          <a:p>
            <a:pPr algn="ctr"/>
            <a:r>
              <a:rPr lang="en-US" sz="6600" b="1" cap="none" spc="0" dirty="0" smtClean="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CDF8C"/>
                </a:solidFill>
                <a:effectLst>
                  <a:outerShdw blurRad="41275" dist="20320" dir="1800000" algn="tl" rotWithShape="0">
                    <a:srgbClr val="000000">
                      <a:alpha val="40000"/>
                    </a:srgbClr>
                  </a:outerShdw>
                </a:effectLst>
                <a:latin typeface="Brisa" pitchFamily="66" charset="0"/>
              </a:rPr>
              <a:t>Saying Yes</a:t>
            </a:r>
            <a:endParaRPr lang="en-US" sz="6600" b="1" cap="none" spc="0" dirty="0">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rgbClr val="FCDF8C"/>
              </a:solidFill>
              <a:effectLst>
                <a:outerShdw blurRad="41275" dist="20320" dir="1800000" algn="tl" rotWithShape="0">
                  <a:srgbClr val="000000">
                    <a:alpha val="40000"/>
                  </a:srgbClr>
                </a:outerShdw>
              </a:effectLst>
              <a:latin typeface="Bris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Yes Man"/>
          <p:cNvPicPr>
            <a:picLocks noChangeAspect="1" noChangeArrowheads="1"/>
          </p:cNvPicPr>
          <p:nvPr/>
        </p:nvPicPr>
        <p:blipFill>
          <a:blip r:embed="rId2"/>
          <a:srcRect r="6339" b="12218"/>
          <a:stretch>
            <a:fillRect/>
          </a:stretch>
        </p:blipFill>
        <p:spPr bwMode="auto">
          <a:xfrm>
            <a:off x="-2"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Related image"/>
          <p:cNvPicPr/>
          <p:nvPr/>
        </p:nvPicPr>
        <p:blipFill>
          <a:blip r:embed="rId2"/>
          <a:srcRect/>
          <a:stretch>
            <a:fillRect/>
          </a:stretch>
        </p:blipFill>
        <p:spPr bwMode="auto">
          <a:xfrm>
            <a:off x="0" y="-14917"/>
            <a:ext cx="9144000" cy="6887834"/>
          </a:xfrm>
          <a:prstGeom prst="rect">
            <a:avLst/>
          </a:prstGeom>
          <a:noFill/>
          <a:ln w="9525">
            <a:noFill/>
            <a:miter lim="800000"/>
            <a:headEnd/>
            <a:tailEnd/>
          </a:ln>
        </p:spPr>
      </p:pic>
      <p:sp>
        <p:nvSpPr>
          <p:cNvPr id="6" name="TextBox 5"/>
          <p:cNvSpPr txBox="1"/>
          <p:nvPr/>
        </p:nvSpPr>
        <p:spPr>
          <a:xfrm>
            <a:off x="144378" y="274638"/>
            <a:ext cx="3128211" cy="147732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AU" sz="6600" dirty="0" smtClean="0">
                <a:latin typeface="Josefin Slab" pitchFamily="2" charset="0"/>
              </a:rPr>
              <a:t>Jesus</a:t>
            </a:r>
          </a:p>
          <a:p>
            <a:pPr algn="ctr"/>
            <a:r>
              <a:rPr lang="en-AU" sz="2400" dirty="0" smtClean="0">
                <a:latin typeface="Josefin Slab" pitchFamily="2" charset="0"/>
              </a:rPr>
              <a:t>(not an actual photo)</a:t>
            </a:r>
            <a:endParaRPr lang="en-US" sz="2400" dirty="0">
              <a:latin typeface="Josefin Slab" pitchFamily="2"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John 17:5</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206210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aseline="30000" dirty="0">
                <a:solidFill>
                  <a:schemeClr val="bg1"/>
                </a:solidFill>
                <a:latin typeface="+mn-lt"/>
              </a:rPr>
              <a:t>4 </a:t>
            </a:r>
            <a:r>
              <a:rPr lang="en-AU" sz="3200" dirty="0">
                <a:solidFill>
                  <a:schemeClr val="bg1"/>
                </a:solidFill>
                <a:latin typeface="+mn-lt"/>
              </a:rPr>
              <a:t>I brought glory to you here on earth by completing the work you gave me to do. </a:t>
            </a:r>
            <a:r>
              <a:rPr lang="en-AU" sz="3200" baseline="30000" dirty="0">
                <a:solidFill>
                  <a:schemeClr val="bg1"/>
                </a:solidFill>
                <a:latin typeface="+mn-lt"/>
              </a:rPr>
              <a:t>5 </a:t>
            </a:r>
            <a:r>
              <a:rPr lang="en-AU" sz="3200" dirty="0">
                <a:solidFill>
                  <a:schemeClr val="bg1"/>
                </a:solidFill>
                <a:latin typeface="+mn-lt"/>
              </a:rPr>
              <a:t>Now, Father, bring me into the glory we shared before the world began. </a:t>
            </a:r>
            <a:endParaRPr lang="en-US" sz="320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Colossians 1:15</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dirty="0">
                <a:solidFill>
                  <a:schemeClr val="bg1"/>
                </a:solidFill>
              </a:rPr>
              <a:t>Christ is the visible image of the invisible God. He existed before anything was created and is supreme over all creation</a:t>
            </a:r>
            <a:r>
              <a:rPr lang="en-AU" sz="3200" dirty="0" smtClean="0">
                <a:solidFill>
                  <a:schemeClr val="bg1"/>
                </a:solidFill>
              </a:rPr>
              <a: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Image result for mary jesus mother"/>
          <p:cNvPicPr>
            <a:picLocks noChangeAspect="1" noChangeArrowheads="1"/>
          </p:cNvPicPr>
          <p:nvPr/>
        </p:nvPicPr>
        <p:blipFill>
          <a:blip r:embed="rId2"/>
          <a:srcRect l="8697" r="19368"/>
          <a:stretch>
            <a:fillRect/>
          </a:stretch>
        </p:blipFill>
        <p:spPr bwMode="auto">
          <a:xfrm>
            <a:off x="0" y="0"/>
            <a:ext cx="9144000" cy="6858001"/>
          </a:xfrm>
          <a:prstGeom prst="rect">
            <a:avLst/>
          </a:prstGeom>
          <a:noFill/>
        </p:spPr>
      </p:pic>
      <p:sp>
        <p:nvSpPr>
          <p:cNvPr id="5" name="TextBox 4"/>
          <p:cNvSpPr txBox="1"/>
          <p:nvPr/>
        </p:nvSpPr>
        <p:spPr>
          <a:xfrm>
            <a:off x="5319252" y="492204"/>
            <a:ext cx="3113353" cy="1477328"/>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AU" sz="6600" dirty="0" smtClean="0">
                <a:solidFill>
                  <a:schemeClr val="bg1"/>
                </a:solidFill>
                <a:latin typeface="Josefin Slab" pitchFamily="2" charset="0"/>
              </a:rPr>
              <a:t>Mary</a:t>
            </a:r>
          </a:p>
          <a:p>
            <a:pPr algn="ctr"/>
            <a:r>
              <a:rPr lang="en-AU" sz="2400" dirty="0" smtClean="0">
                <a:solidFill>
                  <a:schemeClr val="bg1"/>
                </a:solidFill>
                <a:latin typeface="Josefin Slab" pitchFamily="2" charset="0"/>
              </a:rPr>
              <a:t>(also not actual photo)</a:t>
            </a:r>
            <a:endParaRPr lang="en-US" sz="2400" dirty="0">
              <a:solidFill>
                <a:schemeClr val="bg1"/>
              </a:solidFill>
              <a:latin typeface="Josefin Slab"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1:26-38</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35394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a:solidFill>
                  <a:schemeClr val="bg1"/>
                </a:solidFill>
              </a:rPr>
              <a:t>26 </a:t>
            </a:r>
            <a:r>
              <a:rPr lang="en-US" sz="3200" dirty="0">
                <a:solidFill>
                  <a:schemeClr val="bg1"/>
                </a:solidFill>
              </a:rPr>
              <a:t>In the sixth month of Elizabeth’s pregnancy, God sent the angel Gabriel to Nazareth, a town in Galilee, </a:t>
            </a:r>
            <a:r>
              <a:rPr lang="en-US" sz="3200" baseline="30000" dirty="0">
                <a:solidFill>
                  <a:schemeClr val="bg1"/>
                </a:solidFill>
              </a:rPr>
              <a:t>27 </a:t>
            </a:r>
            <a:r>
              <a:rPr lang="en-US" sz="3200" dirty="0">
                <a:solidFill>
                  <a:schemeClr val="bg1"/>
                </a:solidFill>
              </a:rPr>
              <a:t>to a virgin pledged to be married to a man named Joseph, a descendant of David. The virgin’s name was Mary. </a:t>
            </a:r>
            <a:r>
              <a:rPr lang="en-US" sz="3200" baseline="30000" dirty="0">
                <a:solidFill>
                  <a:schemeClr val="bg1"/>
                </a:solidFill>
              </a:rPr>
              <a:t>28 </a:t>
            </a:r>
            <a:r>
              <a:rPr lang="en-US" sz="3200" dirty="0">
                <a:solidFill>
                  <a:schemeClr val="bg1"/>
                </a:solidFill>
              </a:rPr>
              <a:t>The angel went to her and said, “Greetings, you who are highly favored! The Lord is with you</a:t>
            </a:r>
            <a:r>
              <a:rPr lang="en-US" sz="3200" dirty="0" smtClean="0">
                <a:solidFill>
                  <a:schemeClr val="bg1"/>
                </a:solidFill>
              </a:rPr>
              <a:t>.”</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KeepChrist-Back3.jpg"/>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3" name="TextBox 2"/>
          <p:cNvSpPr txBox="1"/>
          <p:nvPr/>
        </p:nvSpPr>
        <p:spPr>
          <a:xfrm>
            <a:off x="510139" y="317634"/>
            <a:ext cx="8075596"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solidFill>
                  <a:schemeClr val="bg1"/>
                </a:solidFill>
                <a:latin typeface="Candara" pitchFamily="34" charset="0"/>
              </a:rPr>
              <a:t>Luke 1:26-38</a:t>
            </a:r>
          </a:p>
          <a:p>
            <a:r>
              <a:rPr lang="en-AU" sz="1400" b="1" i="1" dirty="0" smtClean="0">
                <a:solidFill>
                  <a:schemeClr val="bg1"/>
                </a:solidFill>
                <a:latin typeface="Candara" pitchFamily="34" charset="0"/>
              </a:rPr>
              <a:t>New Living Translation</a:t>
            </a:r>
            <a:endParaRPr lang="en-US" sz="1400" b="1" i="1" dirty="0">
              <a:solidFill>
                <a:schemeClr val="bg1"/>
              </a:solidFill>
              <a:latin typeface="Candara" pitchFamily="34" charset="0"/>
            </a:endParaRPr>
          </a:p>
        </p:txBody>
      </p:sp>
      <p:cxnSp>
        <p:nvCxnSpPr>
          <p:cNvPr id="5" name="Straight Connector 4"/>
          <p:cNvCxnSpPr/>
          <p:nvPr/>
        </p:nvCxnSpPr>
        <p:spPr>
          <a:xfrm>
            <a:off x="510139" y="1299411"/>
            <a:ext cx="82488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10139" y="1626669"/>
            <a:ext cx="8248850"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aseline="30000" dirty="0">
                <a:solidFill>
                  <a:schemeClr val="bg1"/>
                </a:solidFill>
              </a:rPr>
              <a:t>29 </a:t>
            </a:r>
            <a:r>
              <a:rPr lang="en-US" sz="3200" dirty="0">
                <a:solidFill>
                  <a:schemeClr val="bg1"/>
                </a:solidFill>
              </a:rPr>
              <a:t>Mary was greatly troubled at his words and wondered what kind of greeting this might be. </a:t>
            </a:r>
            <a:r>
              <a:rPr lang="en-US" sz="3200" baseline="30000" dirty="0">
                <a:solidFill>
                  <a:schemeClr val="bg1"/>
                </a:solidFill>
              </a:rPr>
              <a:t>30 </a:t>
            </a:r>
            <a:r>
              <a:rPr lang="en-US" sz="3200" dirty="0">
                <a:solidFill>
                  <a:schemeClr val="bg1"/>
                </a:solidFill>
              </a:rPr>
              <a:t>But the angel said to her, “Do not be afraid, Mary; you have found favor with God. </a:t>
            </a:r>
            <a:r>
              <a:rPr lang="en-US" sz="3200" baseline="30000" dirty="0">
                <a:solidFill>
                  <a:schemeClr val="bg1"/>
                </a:solidFill>
              </a:rPr>
              <a:t>31 </a:t>
            </a:r>
            <a:r>
              <a:rPr lang="en-US" sz="3200" dirty="0">
                <a:solidFill>
                  <a:schemeClr val="bg1"/>
                </a:solidFill>
              </a:rPr>
              <a:t>You will conceive and give birth to a son, and you are to call him Jesus. </a:t>
            </a:r>
            <a:r>
              <a:rPr lang="en-US" sz="3200" baseline="30000" dirty="0">
                <a:solidFill>
                  <a:schemeClr val="bg1"/>
                </a:solidFill>
              </a:rPr>
              <a:t>32 </a:t>
            </a:r>
            <a:r>
              <a:rPr lang="en-US" sz="3200" dirty="0">
                <a:solidFill>
                  <a:schemeClr val="bg1"/>
                </a:solidFill>
              </a:rPr>
              <a:t>He will be great and will be called the Son of the Most High. The Lord God will give him the throne of his father David, </a:t>
            </a:r>
            <a:r>
              <a:rPr lang="en-US" sz="3200" baseline="30000" dirty="0">
                <a:solidFill>
                  <a:schemeClr val="bg1"/>
                </a:solidFill>
              </a:rPr>
              <a:t>33 </a:t>
            </a:r>
            <a:r>
              <a:rPr lang="en-US" sz="3200" dirty="0">
                <a:solidFill>
                  <a:schemeClr val="bg1"/>
                </a:solidFill>
              </a:rPr>
              <a:t>and he will reign over Jacob’s descendants forever; his kingdom will never end.”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126</Words>
  <Application>Microsoft Office PowerPoint</Application>
  <PresentationFormat>On-screen Show (4:3)</PresentationFormat>
  <Paragraphs>38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MS PGothic</vt:lpstr>
      <vt:lpstr>Arial</vt:lpstr>
      <vt:lpstr>MS PGothic</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188</cp:revision>
  <dcterms:created xsi:type="dcterms:W3CDTF">2012-12-17T21:57:22Z</dcterms:created>
  <dcterms:modified xsi:type="dcterms:W3CDTF">2018-12-08T23:19:03Z</dcterms:modified>
</cp:coreProperties>
</file>