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7" r:id="rId3"/>
    <p:sldId id="307" r:id="rId4"/>
    <p:sldId id="288" r:id="rId5"/>
    <p:sldId id="299" r:id="rId6"/>
    <p:sldId id="308" r:id="rId7"/>
    <p:sldId id="309" r:id="rId8"/>
    <p:sldId id="310" r:id="rId9"/>
    <p:sldId id="311" r:id="rId10"/>
    <p:sldId id="312" r:id="rId11"/>
    <p:sldId id="313" r:id="rId12"/>
    <p:sldId id="314" r:id="rId13"/>
    <p:sldId id="304" r:id="rId14"/>
    <p:sldId id="284" r:id="rId15"/>
    <p:sldId id="315" r:id="rId16"/>
    <p:sldId id="316" r:id="rId17"/>
    <p:sldId id="317" r:id="rId18"/>
    <p:sldId id="318" r:id="rId19"/>
    <p:sldId id="319" r:id="rId20"/>
    <p:sldId id="306" r:id="rId21"/>
    <p:sldId id="320" r:id="rId22"/>
    <p:sldId id="321" r:id="rId23"/>
    <p:sldId id="322" r:id="rId24"/>
    <p:sldId id="324" r:id="rId25"/>
    <p:sldId id="325" r:id="rId26"/>
    <p:sldId id="323" r:id="rId27"/>
    <p:sldId id="326" r:id="rId28"/>
    <p:sldId id="265" r:id="rId2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snapToObjects="1">
      <p:cViewPr varScale="1">
        <p:scale>
          <a:sx n="80" d="100"/>
          <a:sy n="80" d="100"/>
        </p:scale>
        <p:origin x="-84" y="-4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472AA13-AF34-4D5D-9EAB-3C74F087E51B}" type="datetimeFigureOut">
              <a:rPr lang="en-US"/>
              <a:pPr/>
              <a:t>10/6/2018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C7A9C5-0D8E-4CEF-83CE-5323761D47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F0A7242-5EFC-47D6-8A36-38E1E313C266}" type="datetimeFigureOut">
              <a:rPr lang="en-US"/>
              <a:pPr/>
              <a:t>10/6/2018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3382C80-F2AB-4219-BC9A-9032FAB9009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32CF2E9-1FE7-4A11-9C60-29A7D822E11A}" type="datetimeFigureOut">
              <a:rPr lang="en-US"/>
              <a:pPr/>
              <a:t>10/6/2018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95D4CAF-5E1A-44CA-8139-E76DF07E74D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CD03C62-C5CD-40FD-91FA-C0B1DA0E34C1}" type="datetimeFigureOut">
              <a:rPr lang="en-US"/>
              <a:pPr/>
              <a:t>10/6/2018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429739-F327-4BF7-8BBC-B3D0D91CAEC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D317FEC-D0B8-4EE7-95F6-25862112F841}" type="datetimeFigureOut">
              <a:rPr lang="en-US"/>
              <a:pPr/>
              <a:t>10/6/2018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A84A488-9DAD-42F2-A85D-68544A25B7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C0547A4-25E9-48C8-9EF1-A5D10AE58481}" type="datetimeFigureOut">
              <a:rPr lang="en-US"/>
              <a:pPr/>
              <a:t>10/6/2018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02FCA28-BEE0-4438-8137-34D7C90F3A5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C89F47B-F906-4B44-B49B-DE4565F8E47B}" type="datetimeFigureOut">
              <a:rPr lang="en-US"/>
              <a:pPr/>
              <a:t>10/6/2018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2E00AA8-D2D1-4E81-8310-382B585FB9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5C344DC-F99E-48E9-BFD4-5A0735A9DDA9}" type="datetimeFigureOut">
              <a:rPr lang="en-US"/>
              <a:pPr/>
              <a:t>10/6/2018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55B09FF-F473-4D88-BB15-F4CB4D07485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1FE62D7-E1A2-4EAF-955D-9141D748174B}" type="datetimeFigureOut">
              <a:rPr lang="en-US"/>
              <a:pPr/>
              <a:t>10/6/2018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0375487-26F0-4EC9-A556-411A216BC70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16246A6-D3B5-4923-894B-A32524B24E50}" type="datetimeFigureOut">
              <a:rPr lang="en-US"/>
              <a:pPr/>
              <a:t>10/6/2018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55E628-E490-43AE-A4DF-46C61284716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08600F2-4E46-432D-BFA7-DB4027CAAF83}" type="datetimeFigureOut">
              <a:rPr lang="en-US"/>
              <a:pPr/>
              <a:t>10/6/2018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B32DD1-BD84-426D-9AB8-929F379999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847B688E-85AB-41C2-B41A-34AE39E171E0}" type="datetimeFigureOut">
              <a:rPr lang="en-US"/>
              <a:pPr/>
              <a:t>10/6/2018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5B736B7-ECDE-4438-88BD-6FB6FBA900E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Substitutes</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369668" y="2640661"/>
            <a:ext cx="2898433" cy="923330"/>
          </a:xfrm>
          <a:prstGeom prst="rect">
            <a:avLst/>
          </a:prstGeom>
          <a:noFill/>
        </p:spPr>
        <p:txBody>
          <a:bodyPr wrap="square" rtlCol="0">
            <a:spAutoFit/>
          </a:bodyPr>
          <a:lstStyle/>
          <a:p>
            <a:r>
              <a:rPr lang="en-AU" sz="5400" dirty="0" smtClean="0"/>
              <a:t>“Minced”</a:t>
            </a:r>
            <a:endParaRPr lang="en-US" sz="5400" dirty="0"/>
          </a:p>
        </p:txBody>
      </p:sp>
      <p:pic>
        <p:nvPicPr>
          <p:cNvPr id="8" name="Picture 7" descr="Image result for woolworths vegan meat"/>
          <p:cNvPicPr/>
          <p:nvPr/>
        </p:nvPicPr>
        <p:blipFill>
          <a:blip r:embed="rId3"/>
          <a:srcRect r="7214"/>
          <a:stretch>
            <a:fillRect/>
          </a:stretch>
        </p:blipFill>
        <p:spPr bwMode="auto">
          <a:xfrm>
            <a:off x="780438" y="1905405"/>
            <a:ext cx="4346039" cy="2637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Substitutes</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descr="Image result for vegan chicken australia"/>
          <p:cNvPicPr/>
          <p:nvPr/>
        </p:nvPicPr>
        <p:blipFill>
          <a:blip r:embed="rId3"/>
          <a:srcRect l="10557" r="9971"/>
          <a:stretch>
            <a:fillRect/>
          </a:stretch>
        </p:blipFill>
        <p:spPr bwMode="auto">
          <a:xfrm>
            <a:off x="1854639" y="1239528"/>
            <a:ext cx="4847719" cy="4005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Substitutes</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167319" y="1624519"/>
            <a:ext cx="6809362" cy="2739211"/>
          </a:xfrm>
          <a:prstGeom prst="rect">
            <a:avLst/>
          </a:prstGeom>
          <a:noFill/>
        </p:spPr>
        <p:txBody>
          <a:bodyPr wrap="square" rtlCol="0">
            <a:spAutoFit/>
          </a:bodyPr>
          <a:lstStyle/>
          <a:p>
            <a:pPr algn="ctr">
              <a:spcBef>
                <a:spcPts val="0"/>
              </a:spcBef>
              <a:spcAft>
                <a:spcPts val="0"/>
              </a:spcAft>
            </a:pPr>
            <a:r>
              <a:rPr lang="en-AU" sz="3600" b="1" dirty="0" smtClean="0"/>
              <a:t>The Counterfeit Goods industry was worth an estimated </a:t>
            </a:r>
          </a:p>
          <a:p>
            <a:pPr algn="ctr">
              <a:spcBef>
                <a:spcPts val="1200"/>
              </a:spcBef>
              <a:spcAft>
                <a:spcPts val="1200"/>
              </a:spcAft>
            </a:pPr>
            <a:r>
              <a:rPr lang="en-AU" sz="4400" b="1" dirty="0" smtClean="0"/>
              <a:t>USD - </a:t>
            </a:r>
            <a:r>
              <a:rPr lang="en-AU" sz="4400" b="1" u="sng" dirty="0" smtClean="0"/>
              <a:t>$1,200,000,000,000 </a:t>
            </a:r>
          </a:p>
          <a:p>
            <a:pPr algn="ctr"/>
            <a:r>
              <a:rPr lang="en-AU" sz="3600" b="1" dirty="0" smtClean="0"/>
              <a:t>in 2017!</a:t>
            </a:r>
            <a:endParaRPr lang="en-US"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83660" y="1177048"/>
            <a:ext cx="7830766" cy="3170099"/>
          </a:xfrm>
          <a:prstGeom prst="rect">
            <a:avLst/>
          </a:prstGeom>
          <a:noFill/>
        </p:spPr>
        <p:txBody>
          <a:bodyPr wrap="square" rtlCol="0">
            <a:spAutoFit/>
          </a:bodyPr>
          <a:lstStyle/>
          <a:p>
            <a:pPr algn="ctr"/>
            <a:r>
              <a:rPr lang="en-AU" sz="4000" b="1" dirty="0" smtClean="0"/>
              <a:t>This second law insists that the object of our worship must never be something </a:t>
            </a:r>
            <a:r>
              <a:rPr lang="en-AU" sz="4000" b="1" u="sng" dirty="0" smtClean="0"/>
              <a:t>of our own construction</a:t>
            </a:r>
            <a:r>
              <a:rPr lang="en-AU" sz="4000" b="1" dirty="0" smtClean="0"/>
              <a:t> or something that is </a:t>
            </a:r>
            <a:r>
              <a:rPr lang="en-AU" sz="4000" b="1" u="sng" dirty="0" smtClean="0"/>
              <a:t>under our control</a:t>
            </a:r>
            <a:r>
              <a:rPr lang="en-AU" sz="4000" b="1" dirty="0" smtClean="0"/>
              <a:t>.</a:t>
            </a:r>
            <a:endParaRPr lang="en-US" sz="4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Romans 1:21-23</a:t>
            </a:r>
          </a:p>
          <a:p>
            <a:r>
              <a:rPr lang="en-AU" sz="1600" i="1" dirty="0" smtClean="0"/>
              <a:t>The Passion </a:t>
            </a:r>
            <a:r>
              <a:rPr lang="en-AU" sz="1600" i="1" dirty="0" smtClean="0"/>
              <a:t>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3539430"/>
          </a:xfrm>
          <a:prstGeom prst="rect">
            <a:avLst/>
          </a:prstGeom>
          <a:noFill/>
        </p:spPr>
        <p:txBody>
          <a:bodyPr wrap="square" rtlCol="0">
            <a:spAutoFit/>
          </a:bodyPr>
          <a:lstStyle/>
          <a:p>
            <a:r>
              <a:rPr lang="en-AU" sz="3200" b="1" baseline="30000" dirty="0" smtClean="0"/>
              <a:t>21 </a:t>
            </a:r>
            <a:r>
              <a:rPr lang="en-AU" sz="3200" b="1" dirty="0" smtClean="0"/>
              <a:t>Throughout human history the fingerprints of God were upon them, yet they refused to </a:t>
            </a:r>
            <a:r>
              <a:rPr lang="en-AU" sz="3200" b="1" dirty="0" err="1" smtClean="0"/>
              <a:t>honor</a:t>
            </a:r>
            <a:r>
              <a:rPr lang="en-AU" sz="3200" b="1" dirty="0" smtClean="0"/>
              <a:t> him as God or even be thankful for his kindness. Instead, they entertained corrupt and foolish thoughts about what God was like. This left them with nothing but misguided hearts, steeped in moral darkness. </a:t>
            </a:r>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Romans 1:21-23</a:t>
            </a:r>
          </a:p>
          <a:p>
            <a:r>
              <a:rPr lang="en-AU" sz="1600" i="1" dirty="0" smtClean="0"/>
              <a:t>New </a:t>
            </a:r>
            <a:r>
              <a:rPr lang="en-AU" sz="1600" i="1" dirty="0" smtClean="0"/>
              <a:t>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3046988"/>
          </a:xfrm>
          <a:prstGeom prst="rect">
            <a:avLst/>
          </a:prstGeom>
          <a:noFill/>
        </p:spPr>
        <p:txBody>
          <a:bodyPr wrap="square" rtlCol="0">
            <a:spAutoFit/>
          </a:bodyPr>
          <a:lstStyle/>
          <a:p>
            <a:r>
              <a:rPr lang="en-AU" sz="3200" b="1" baseline="30000" dirty="0" smtClean="0"/>
              <a:t>22 </a:t>
            </a:r>
            <a:r>
              <a:rPr lang="en-AU" sz="3200" b="1" dirty="0" smtClean="0"/>
              <a:t>Although claiming to be super-intelligent, they were in fact shallow fools. </a:t>
            </a:r>
            <a:r>
              <a:rPr lang="en-US" sz="3200" b="1" baseline="30000" dirty="0" smtClean="0"/>
              <a:t>23 </a:t>
            </a:r>
            <a:r>
              <a:rPr lang="en-US" sz="3200" b="1" dirty="0" smtClean="0"/>
              <a:t>For only a fool would trade </a:t>
            </a:r>
            <a:r>
              <a:rPr lang="en-AU" sz="3200" b="1" dirty="0" smtClean="0"/>
              <a:t>the </a:t>
            </a:r>
            <a:r>
              <a:rPr lang="en-AU" sz="3200" b="1" dirty="0" smtClean="0"/>
              <a:t>unfading </a:t>
            </a:r>
            <a:r>
              <a:rPr lang="en-AU" sz="3200" b="1" dirty="0" err="1" smtClean="0"/>
              <a:t>splendor</a:t>
            </a:r>
            <a:r>
              <a:rPr lang="en-AU" sz="3200" b="1" dirty="0" smtClean="0"/>
              <a:t> of the immortal God to worship the fading image of other humans, idols made to look like people, animals, birds, and even creeping reptiles!</a:t>
            </a:r>
            <a:endParaRPr lang="en-US"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Romans 1:25</a:t>
            </a:r>
          </a:p>
          <a:p>
            <a:r>
              <a:rPr lang="en-AU" sz="1600" i="1" dirty="0" smtClean="0"/>
              <a:t>New </a:t>
            </a:r>
            <a:r>
              <a:rPr lang="en-AU" sz="1600" i="1" dirty="0" smtClean="0"/>
              <a:t>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1569660"/>
          </a:xfrm>
          <a:prstGeom prst="rect">
            <a:avLst/>
          </a:prstGeom>
          <a:noFill/>
        </p:spPr>
        <p:txBody>
          <a:bodyPr wrap="square" rtlCol="0">
            <a:spAutoFit/>
          </a:bodyPr>
          <a:lstStyle/>
          <a:p>
            <a:r>
              <a:rPr lang="en-AU" sz="3200" b="1" dirty="0" smtClean="0"/>
              <a:t>They worshiped and served the </a:t>
            </a:r>
            <a:r>
              <a:rPr lang="en-AU" sz="3200" b="1" i="1" dirty="0" smtClean="0"/>
              <a:t>things God made</a:t>
            </a:r>
            <a:r>
              <a:rPr lang="en-AU" sz="3200" b="1" dirty="0" smtClean="0"/>
              <a:t> rather than the </a:t>
            </a:r>
            <a:r>
              <a:rPr lang="en-AU" sz="3200" b="1" i="1" dirty="0" smtClean="0"/>
              <a:t>God who made all things</a:t>
            </a:r>
            <a:r>
              <a:rPr lang="en-US" sz="3200" b="1" dirty="0" smtClean="0"/>
              <a:t>...</a:t>
            </a:r>
            <a:endParaRPr lang="en-US"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cartoon modern idols"/>
          <p:cNvPicPr/>
          <p:nvPr/>
        </p:nvPicPr>
        <p:blipFill>
          <a:blip r:embed="rId2"/>
          <a:srcRect/>
          <a:stretch>
            <a:fillRect/>
          </a:stretch>
        </p:blipFill>
        <p:spPr bwMode="auto">
          <a:xfrm>
            <a:off x="894945" y="145914"/>
            <a:ext cx="7179974" cy="6566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Modern Idols</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42762" y="1352145"/>
            <a:ext cx="7825339" cy="1077218"/>
          </a:xfrm>
          <a:prstGeom prst="rect">
            <a:avLst/>
          </a:prstGeom>
          <a:noFill/>
        </p:spPr>
        <p:txBody>
          <a:bodyPr wrap="square" rtlCol="0">
            <a:spAutoFit/>
          </a:bodyPr>
          <a:lstStyle/>
          <a:p>
            <a:r>
              <a:rPr lang="en-AU" sz="3200" b="1" dirty="0" smtClean="0"/>
              <a:t>SELF </a:t>
            </a:r>
            <a:r>
              <a:rPr lang="en-AU" sz="3200" dirty="0" smtClean="0"/>
              <a:t>– </a:t>
            </a:r>
            <a:r>
              <a:rPr lang="en-AU" sz="3200" dirty="0" err="1" smtClean="0"/>
              <a:t>Selfies</a:t>
            </a:r>
            <a:r>
              <a:rPr lang="en-AU" sz="3200" dirty="0" smtClean="0"/>
              <a:t>, Self-help books, </a:t>
            </a:r>
            <a:r>
              <a:rPr lang="en-AU" sz="3200" dirty="0" err="1" smtClean="0"/>
              <a:t>Facebook</a:t>
            </a:r>
            <a:r>
              <a:rPr lang="en-AU" sz="3200" dirty="0" smtClean="0"/>
              <a:t> Likes, Fashion, Body Alterations</a:t>
            </a:r>
            <a:endParaRPr lang="en-US" sz="3200" dirty="0"/>
          </a:p>
        </p:txBody>
      </p:sp>
      <p:sp>
        <p:nvSpPr>
          <p:cNvPr id="7" name="TextBox 6"/>
          <p:cNvSpPr txBox="1"/>
          <p:nvPr/>
        </p:nvSpPr>
        <p:spPr>
          <a:xfrm>
            <a:off x="442762" y="2833301"/>
            <a:ext cx="7825339" cy="1569660"/>
          </a:xfrm>
          <a:prstGeom prst="rect">
            <a:avLst/>
          </a:prstGeom>
          <a:noFill/>
        </p:spPr>
        <p:txBody>
          <a:bodyPr wrap="square" rtlCol="0">
            <a:spAutoFit/>
          </a:bodyPr>
          <a:lstStyle/>
          <a:p>
            <a:r>
              <a:rPr lang="en-AU" sz="3200" b="1" dirty="0" smtClean="0"/>
              <a:t>MATERIALISM </a:t>
            </a:r>
            <a:r>
              <a:rPr lang="en-AU" sz="3200" dirty="0" smtClean="0"/>
              <a:t>– Pursuit of wealth, Money, Possessions, Technology, Upgrades, Comfort, Career, House, Car, etc.</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Modern Idols</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42762" y="1352145"/>
            <a:ext cx="7825339" cy="1077218"/>
          </a:xfrm>
          <a:prstGeom prst="rect">
            <a:avLst/>
          </a:prstGeom>
          <a:noFill/>
        </p:spPr>
        <p:txBody>
          <a:bodyPr wrap="square" rtlCol="0">
            <a:spAutoFit/>
          </a:bodyPr>
          <a:lstStyle/>
          <a:p>
            <a:r>
              <a:rPr lang="en-AU" sz="3200" b="1" dirty="0" smtClean="0"/>
              <a:t>CELEBRITIES </a:t>
            </a:r>
            <a:r>
              <a:rPr lang="en-AU" sz="3200" dirty="0" smtClean="0"/>
              <a:t>– Idolisation of People, Movie stars, Singers/Musicians, Sports Stars, Royalty</a:t>
            </a:r>
            <a:endParaRPr lang="en-US" sz="3200" dirty="0"/>
          </a:p>
        </p:txBody>
      </p:sp>
      <p:sp>
        <p:nvSpPr>
          <p:cNvPr id="7" name="TextBox 6"/>
          <p:cNvSpPr txBox="1"/>
          <p:nvPr/>
        </p:nvSpPr>
        <p:spPr>
          <a:xfrm>
            <a:off x="442762" y="2833301"/>
            <a:ext cx="7825339" cy="1569660"/>
          </a:xfrm>
          <a:prstGeom prst="rect">
            <a:avLst/>
          </a:prstGeom>
          <a:noFill/>
        </p:spPr>
        <p:txBody>
          <a:bodyPr wrap="square" rtlCol="0">
            <a:spAutoFit/>
          </a:bodyPr>
          <a:lstStyle/>
          <a:p>
            <a:r>
              <a:rPr lang="en-AU" sz="3200" b="1" dirty="0" smtClean="0"/>
              <a:t>FREEDOM / PERSONAL HAPPINESS </a:t>
            </a:r>
            <a:r>
              <a:rPr lang="en-AU" sz="3200" dirty="0" smtClean="0"/>
              <a:t>– “I have the right to decide for myself how to live my life and pursue my own happiness.”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20:4-6</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437362" cy="3046988"/>
          </a:xfrm>
          <a:prstGeom prst="rect">
            <a:avLst/>
          </a:prstGeom>
          <a:noFill/>
        </p:spPr>
        <p:txBody>
          <a:bodyPr wrap="square" rtlCol="0">
            <a:spAutoFit/>
          </a:bodyPr>
          <a:lstStyle/>
          <a:p>
            <a:r>
              <a:rPr lang="en-AU" sz="3200" b="1" dirty="0" smtClean="0"/>
              <a:t>“You must not make for yourself an idol of any kind or an image of anything in the heavens or on the earth or in the sea. </a:t>
            </a:r>
            <a:r>
              <a:rPr lang="en-AU" sz="3200" b="1" baseline="30000" dirty="0" smtClean="0"/>
              <a:t>5 </a:t>
            </a:r>
            <a:r>
              <a:rPr lang="en-AU" sz="3200" b="1" dirty="0" smtClean="0"/>
              <a:t>You must not bow down to them or worship them, for I, the </a:t>
            </a:r>
            <a:r>
              <a:rPr lang="en-AU" sz="3200" b="1" cap="small" dirty="0" smtClean="0"/>
              <a:t>Lord</a:t>
            </a:r>
            <a:r>
              <a:rPr lang="en-AU" sz="3200" b="1" dirty="0" smtClean="0"/>
              <a:t> your God, am a jealous God who will not tolerate your affection for any other gods</a:t>
            </a:r>
            <a:r>
              <a:rPr lang="en-AU" sz="3200" b="1" dirty="0" smtClean="0"/>
              <a:t>.</a:t>
            </a:r>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descr="http://www.ccminternational.org/English/who_said_that/taylor.jpg"/>
          <p:cNvPicPr/>
          <p:nvPr/>
        </p:nvPicPr>
        <p:blipFill>
          <a:blip r:embed="rId3"/>
          <a:srcRect/>
          <a:stretch>
            <a:fillRect/>
          </a:stretch>
        </p:blipFill>
        <p:spPr bwMode="auto">
          <a:xfrm>
            <a:off x="1566950" y="465104"/>
            <a:ext cx="3238514" cy="4636394"/>
          </a:xfrm>
          <a:prstGeom prst="rect">
            <a:avLst/>
          </a:prstGeom>
          <a:noFill/>
          <a:ln w="9525">
            <a:noFill/>
            <a:miter lim="800000"/>
            <a:headEnd/>
            <a:tailEnd/>
          </a:ln>
        </p:spPr>
      </p:pic>
      <p:sp>
        <p:nvSpPr>
          <p:cNvPr id="7" name="TextBox 6"/>
          <p:cNvSpPr txBox="1"/>
          <p:nvPr/>
        </p:nvSpPr>
        <p:spPr>
          <a:xfrm>
            <a:off x="5145932" y="1750979"/>
            <a:ext cx="2529191" cy="1569660"/>
          </a:xfrm>
          <a:prstGeom prst="rect">
            <a:avLst/>
          </a:prstGeom>
          <a:noFill/>
        </p:spPr>
        <p:txBody>
          <a:bodyPr wrap="square" rtlCol="0">
            <a:spAutoFit/>
          </a:bodyPr>
          <a:lstStyle/>
          <a:p>
            <a:r>
              <a:rPr lang="en-AU" sz="4800" b="1" dirty="0" smtClean="0"/>
              <a:t>Hudson Taylor</a:t>
            </a:r>
            <a:endParaRPr lang="en-US" sz="4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797684" y="1750979"/>
            <a:ext cx="1877439" cy="1569660"/>
          </a:xfrm>
          <a:prstGeom prst="rect">
            <a:avLst/>
          </a:prstGeom>
          <a:noFill/>
        </p:spPr>
        <p:txBody>
          <a:bodyPr wrap="square" rtlCol="0">
            <a:spAutoFit/>
          </a:bodyPr>
          <a:lstStyle/>
          <a:p>
            <a:r>
              <a:rPr lang="en-AU" sz="4800" b="1" dirty="0" smtClean="0"/>
              <a:t>Eric Liddell</a:t>
            </a:r>
          </a:p>
        </p:txBody>
      </p:sp>
      <p:pic>
        <p:nvPicPr>
          <p:cNvPr id="4" name="Picture 3" descr="Related image"/>
          <p:cNvPicPr/>
          <p:nvPr/>
        </p:nvPicPr>
        <p:blipFill>
          <a:blip r:embed="rId3"/>
          <a:srcRect/>
          <a:stretch>
            <a:fillRect/>
          </a:stretch>
        </p:blipFill>
        <p:spPr bwMode="auto">
          <a:xfrm>
            <a:off x="819149" y="706308"/>
            <a:ext cx="4630729" cy="41283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342433" y="1750979"/>
            <a:ext cx="1877439" cy="2062103"/>
          </a:xfrm>
          <a:prstGeom prst="rect">
            <a:avLst/>
          </a:prstGeom>
          <a:noFill/>
        </p:spPr>
        <p:txBody>
          <a:bodyPr wrap="square" rtlCol="0">
            <a:spAutoFit/>
          </a:bodyPr>
          <a:lstStyle/>
          <a:p>
            <a:r>
              <a:rPr lang="en-AU" sz="4800" b="1" dirty="0" smtClean="0"/>
              <a:t>Jim Elliot</a:t>
            </a:r>
          </a:p>
          <a:p>
            <a:r>
              <a:rPr lang="en-AU" sz="3200" dirty="0" smtClean="0"/>
              <a:t>(right)</a:t>
            </a:r>
          </a:p>
        </p:txBody>
      </p:sp>
      <p:pic>
        <p:nvPicPr>
          <p:cNvPr id="5" name="Picture 4" descr="Image result for jim elliot"/>
          <p:cNvPicPr/>
          <p:nvPr/>
        </p:nvPicPr>
        <p:blipFill>
          <a:blip r:embed="rId3"/>
          <a:srcRect l="13893"/>
          <a:stretch>
            <a:fillRect/>
          </a:stretch>
        </p:blipFill>
        <p:spPr bwMode="auto">
          <a:xfrm>
            <a:off x="851562" y="1157287"/>
            <a:ext cx="5218496" cy="34049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Why Does God Hate Idolatry?</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42762" y="1352145"/>
            <a:ext cx="7825339" cy="2554545"/>
          </a:xfrm>
          <a:prstGeom prst="rect">
            <a:avLst/>
          </a:prstGeom>
          <a:noFill/>
        </p:spPr>
        <p:txBody>
          <a:bodyPr wrap="square" rtlCol="0">
            <a:spAutoFit/>
          </a:bodyPr>
          <a:lstStyle/>
          <a:p>
            <a:r>
              <a:rPr lang="en-AU" sz="3200" b="1" dirty="0" smtClean="0"/>
              <a:t>1. It Steals our Freedom</a:t>
            </a:r>
          </a:p>
          <a:p>
            <a:endParaRPr lang="en-AU" sz="3200" b="1" dirty="0" smtClean="0"/>
          </a:p>
          <a:p>
            <a:r>
              <a:rPr lang="en-AU" sz="3200" b="1" dirty="0" smtClean="0"/>
              <a:t>2. It Hurts our Children</a:t>
            </a:r>
          </a:p>
          <a:p>
            <a:endParaRPr lang="en-AU" sz="3200" b="1" dirty="0" smtClean="0"/>
          </a:p>
          <a:p>
            <a:r>
              <a:rPr lang="en-AU" sz="3200" b="1" dirty="0" smtClean="0"/>
              <a:t>3. Our Idols Shape our Lives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Jeremiah 2:5</a:t>
            </a:r>
          </a:p>
          <a:p>
            <a:r>
              <a:rPr lang="en-AU" sz="1600" i="1" dirty="0" smtClean="0"/>
              <a:t>New </a:t>
            </a:r>
            <a:r>
              <a:rPr lang="en-AU" sz="1600" i="1" dirty="0" smtClean="0"/>
              <a:t>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2062103"/>
          </a:xfrm>
          <a:prstGeom prst="rect">
            <a:avLst/>
          </a:prstGeom>
          <a:noFill/>
        </p:spPr>
        <p:txBody>
          <a:bodyPr wrap="square" rtlCol="0">
            <a:spAutoFit/>
          </a:bodyPr>
          <a:lstStyle/>
          <a:p>
            <a:r>
              <a:rPr lang="en-AU" sz="3200" b="1" dirty="0" smtClean="0"/>
              <a:t>This is what the </a:t>
            </a:r>
            <a:r>
              <a:rPr lang="en-AU" sz="3200" b="1" cap="small" dirty="0" smtClean="0"/>
              <a:t>Lord</a:t>
            </a:r>
            <a:r>
              <a:rPr lang="en-AU" sz="3200" b="1" dirty="0" smtClean="0"/>
              <a:t> says:</a:t>
            </a:r>
            <a:r>
              <a:rPr lang="en-US" sz="3200" b="1" dirty="0" smtClean="0"/>
              <a:t> “What did your ancestors find wrong with me that led them to stray so far from me? They worshiped worthless idols, only to become worthless themselves.</a:t>
            </a:r>
            <a:endParaRPr lang="en-US" sz="3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Romans 8:29</a:t>
            </a:r>
          </a:p>
          <a:p>
            <a:r>
              <a:rPr lang="en-AU" sz="1600" i="1" dirty="0" smtClean="0"/>
              <a:t>New </a:t>
            </a:r>
            <a:r>
              <a:rPr lang="en-AU" sz="1600" i="1" dirty="0" smtClean="0"/>
              <a:t>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1077218"/>
          </a:xfrm>
          <a:prstGeom prst="rect">
            <a:avLst/>
          </a:prstGeom>
          <a:noFill/>
        </p:spPr>
        <p:txBody>
          <a:bodyPr wrap="square" rtlCol="0">
            <a:spAutoFit/>
          </a:bodyPr>
          <a:lstStyle/>
          <a:p>
            <a:r>
              <a:rPr lang="en-AU" sz="3200" b="1" dirty="0" smtClean="0"/>
              <a:t>For </a:t>
            </a:r>
            <a:r>
              <a:rPr lang="en-AU" sz="3200" b="1" dirty="0" smtClean="0"/>
              <a:t>God knew his people in advance, and he chose them to become like his Son</a:t>
            </a:r>
            <a:r>
              <a:rPr lang="en-US" sz="3200" b="1" dirty="0" smtClean="0"/>
              <a:t>...</a:t>
            </a:r>
            <a:endParaRPr lang="en-US" sz="32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Why Does God Hate Idolatry?</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42762" y="1352145"/>
            <a:ext cx="7825339" cy="3539430"/>
          </a:xfrm>
          <a:prstGeom prst="rect">
            <a:avLst/>
          </a:prstGeom>
          <a:noFill/>
        </p:spPr>
        <p:txBody>
          <a:bodyPr wrap="square" rtlCol="0">
            <a:spAutoFit/>
          </a:bodyPr>
          <a:lstStyle/>
          <a:p>
            <a:r>
              <a:rPr lang="en-AU" sz="3200" b="1" dirty="0" smtClean="0"/>
              <a:t>1. It Steals our Freedom</a:t>
            </a:r>
          </a:p>
          <a:p>
            <a:endParaRPr lang="en-AU" sz="3200" b="1" dirty="0" smtClean="0"/>
          </a:p>
          <a:p>
            <a:r>
              <a:rPr lang="en-AU" sz="3200" b="1" dirty="0" smtClean="0"/>
              <a:t>2. It Hurts our Children</a:t>
            </a:r>
          </a:p>
          <a:p>
            <a:endParaRPr lang="en-AU" sz="3200" b="1" dirty="0" smtClean="0"/>
          </a:p>
          <a:p>
            <a:r>
              <a:rPr lang="en-AU" sz="3200" b="1" dirty="0" smtClean="0"/>
              <a:t>3. Our Idols Shape our Lives</a:t>
            </a:r>
          </a:p>
          <a:p>
            <a:endParaRPr lang="en-AU" sz="3200" b="1" dirty="0" smtClean="0"/>
          </a:p>
          <a:p>
            <a:r>
              <a:rPr lang="en-AU" sz="3200" b="1" dirty="0" smtClean="0"/>
              <a:t>4. It Hurts God</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 calcmode="lin" valueType="num">
                                      <p:cBhvr additive="base">
                                        <p:cTn id="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20:5</a:t>
            </a:r>
          </a:p>
          <a:p>
            <a:r>
              <a:rPr lang="en-AU" sz="1600" i="1" dirty="0" smtClean="0"/>
              <a:t>New </a:t>
            </a:r>
            <a:r>
              <a:rPr lang="en-AU" sz="1600" i="1" dirty="0" smtClean="0"/>
              <a:t>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1569660"/>
          </a:xfrm>
          <a:prstGeom prst="rect">
            <a:avLst/>
          </a:prstGeom>
          <a:noFill/>
        </p:spPr>
        <p:txBody>
          <a:bodyPr wrap="square" rtlCol="0">
            <a:spAutoFit/>
          </a:bodyPr>
          <a:lstStyle/>
          <a:p>
            <a:r>
              <a:rPr lang="en-AU" sz="3200" b="1" dirty="0" smtClean="0"/>
              <a:t>"... I, the </a:t>
            </a:r>
            <a:r>
              <a:rPr lang="en-AU" sz="3200" b="1" cap="small" dirty="0" smtClean="0"/>
              <a:t>Lord</a:t>
            </a:r>
            <a:r>
              <a:rPr lang="en-AU" sz="3200" b="1" dirty="0" smtClean="0"/>
              <a:t> your God, am a jealous God who will not tolerate your affection for any other gods."</a:t>
            </a:r>
            <a:endParaRPr lang="en-US" sz="3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20:4-6</a:t>
            </a:r>
            <a:endParaRPr lang="en-AU" sz="4000" b="1" dirty="0" smtClean="0"/>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437362" cy="3046988"/>
          </a:xfrm>
          <a:prstGeom prst="rect">
            <a:avLst/>
          </a:prstGeom>
          <a:noFill/>
        </p:spPr>
        <p:txBody>
          <a:bodyPr wrap="square" rtlCol="0">
            <a:spAutoFit/>
          </a:bodyPr>
          <a:lstStyle/>
          <a:p>
            <a:r>
              <a:rPr lang="en-AU" sz="3200" b="1" dirty="0" smtClean="0"/>
              <a:t>I lay the sins of the parents upon their children; the entire family is affected—even children in the third and fourth generations of those who reject me. </a:t>
            </a:r>
            <a:r>
              <a:rPr lang="en-AU" sz="3200" b="1" baseline="30000" dirty="0" smtClean="0"/>
              <a:t>6 </a:t>
            </a:r>
            <a:r>
              <a:rPr lang="en-AU" sz="3200" b="1" dirty="0" smtClean="0"/>
              <a:t>But I lavish unfailing love for a thousand generations on those who love me and obey my commands. </a:t>
            </a:r>
            <a:endParaRPr lang="en-US"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954107"/>
          </a:xfrm>
          <a:prstGeom prst="rect">
            <a:avLst/>
          </a:prstGeom>
          <a:noFill/>
        </p:spPr>
        <p:txBody>
          <a:bodyPr wrap="square" rtlCol="0">
            <a:spAutoFit/>
          </a:bodyPr>
          <a:lstStyle/>
          <a:p>
            <a:r>
              <a:rPr lang="en-AU" sz="4000" b="1" dirty="0" smtClean="0"/>
              <a:t>Exodus 20:2-3</a:t>
            </a:r>
          </a:p>
          <a:p>
            <a:r>
              <a:rPr lang="en-AU" sz="1600" i="1" dirty="0" smtClean="0"/>
              <a:t>New Living Translation</a:t>
            </a:r>
            <a:endParaRPr lang="en-US" sz="1600" i="1" dirty="0"/>
          </a:p>
        </p:txBody>
      </p:sp>
      <p:cxnSp>
        <p:nvCxnSpPr>
          <p:cNvPr id="4" name="Straight Connector 3"/>
          <p:cNvCxnSpPr/>
          <p:nvPr/>
        </p:nvCxnSpPr>
        <p:spPr>
          <a:xfrm>
            <a:off x="442762" y="1271741"/>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7259" y="1520792"/>
            <a:ext cx="8287352" cy="2062103"/>
          </a:xfrm>
          <a:prstGeom prst="rect">
            <a:avLst/>
          </a:prstGeom>
          <a:noFill/>
        </p:spPr>
        <p:txBody>
          <a:bodyPr wrap="square" rtlCol="0">
            <a:spAutoFit/>
          </a:bodyPr>
          <a:lstStyle/>
          <a:p>
            <a:r>
              <a:rPr lang="en-US" sz="3200" b="1" baseline="30000" dirty="0" smtClean="0"/>
              <a:t>2 </a:t>
            </a:r>
            <a:r>
              <a:rPr lang="en-US" sz="3200" b="1" dirty="0" smtClean="0"/>
              <a:t>“I am the </a:t>
            </a:r>
            <a:r>
              <a:rPr lang="en-US" sz="3200" b="1" cap="small" dirty="0" smtClean="0"/>
              <a:t>Lord</a:t>
            </a:r>
            <a:r>
              <a:rPr lang="en-US" sz="3200" b="1" dirty="0" smtClean="0"/>
              <a:t> your God, who rescued you from the land of Egypt, the place of your slavery. </a:t>
            </a:r>
            <a:r>
              <a:rPr lang="en-US" sz="3200" b="1" baseline="30000" dirty="0" smtClean="0"/>
              <a:t>3 </a:t>
            </a:r>
            <a:r>
              <a:rPr lang="en-US" sz="3200" b="1" dirty="0" smtClean="0"/>
              <a:t>You must not have any other god but me. </a:t>
            </a:r>
            <a:endParaRPr lang="en-US"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Substitutes</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90681" y="2178996"/>
            <a:ext cx="2422187" cy="1754326"/>
          </a:xfrm>
          <a:prstGeom prst="rect">
            <a:avLst/>
          </a:prstGeom>
          <a:noFill/>
        </p:spPr>
        <p:txBody>
          <a:bodyPr wrap="square" rtlCol="0">
            <a:spAutoFit/>
          </a:bodyPr>
          <a:lstStyle/>
          <a:p>
            <a:r>
              <a:rPr lang="en-AU" sz="5400" dirty="0" smtClean="0"/>
              <a:t>Steve</a:t>
            </a:r>
          </a:p>
          <a:p>
            <a:r>
              <a:rPr lang="en-AU" sz="5400" dirty="0" smtClean="0"/>
              <a:t>Irwin</a:t>
            </a:r>
            <a:endParaRPr lang="en-US" sz="5400" dirty="0"/>
          </a:p>
        </p:txBody>
      </p:sp>
      <p:pic>
        <p:nvPicPr>
          <p:cNvPr id="8" name="Picture 7" descr="Steve Irwin Impersonator"/>
          <p:cNvPicPr/>
          <p:nvPr/>
        </p:nvPicPr>
        <p:blipFill>
          <a:blip r:embed="rId3"/>
          <a:srcRect/>
          <a:stretch>
            <a:fillRect/>
          </a:stretch>
        </p:blipFill>
        <p:spPr bwMode="auto">
          <a:xfrm>
            <a:off x="1473537" y="1421771"/>
            <a:ext cx="3769672" cy="3769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Substitutes</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33481" y="2178996"/>
            <a:ext cx="2808426" cy="1754326"/>
          </a:xfrm>
          <a:prstGeom prst="rect">
            <a:avLst/>
          </a:prstGeom>
          <a:noFill/>
        </p:spPr>
        <p:txBody>
          <a:bodyPr wrap="square" rtlCol="0">
            <a:spAutoFit/>
          </a:bodyPr>
          <a:lstStyle/>
          <a:p>
            <a:r>
              <a:rPr lang="en-AU" sz="5400" dirty="0" smtClean="0"/>
              <a:t>Marilyn</a:t>
            </a:r>
          </a:p>
          <a:p>
            <a:r>
              <a:rPr lang="en-AU" sz="5400" dirty="0" smtClean="0"/>
              <a:t>Monroe</a:t>
            </a:r>
            <a:endParaRPr lang="en-US" sz="5400" dirty="0"/>
          </a:p>
        </p:txBody>
      </p:sp>
      <p:pic>
        <p:nvPicPr>
          <p:cNvPr id="6" name="Picture 5" descr="Marilyn Monroe Tribute Show"/>
          <p:cNvPicPr/>
          <p:nvPr/>
        </p:nvPicPr>
        <p:blipFill>
          <a:blip r:embed="rId3"/>
          <a:srcRect/>
          <a:stretch>
            <a:fillRect/>
          </a:stretch>
        </p:blipFill>
        <p:spPr bwMode="auto">
          <a:xfrm>
            <a:off x="1468877" y="1431483"/>
            <a:ext cx="3482502" cy="3482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Substitutes</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33481" y="2442440"/>
            <a:ext cx="2808426" cy="923330"/>
          </a:xfrm>
          <a:prstGeom prst="rect">
            <a:avLst/>
          </a:prstGeom>
          <a:noFill/>
        </p:spPr>
        <p:txBody>
          <a:bodyPr wrap="square" rtlCol="0">
            <a:spAutoFit/>
          </a:bodyPr>
          <a:lstStyle/>
          <a:p>
            <a:r>
              <a:rPr lang="en-AU" sz="5400" dirty="0" smtClean="0"/>
              <a:t>Mr </a:t>
            </a:r>
            <a:r>
              <a:rPr lang="en-AU" sz="5400" dirty="0" smtClean="0"/>
              <a:t>Bean</a:t>
            </a:r>
            <a:endParaRPr lang="en-US" sz="5400" dirty="0"/>
          </a:p>
        </p:txBody>
      </p:sp>
      <p:pic>
        <p:nvPicPr>
          <p:cNvPr id="8" name="Picture 7" descr="Mr Bean Lookalike"/>
          <p:cNvPicPr/>
          <p:nvPr/>
        </p:nvPicPr>
        <p:blipFill>
          <a:blip r:embed="rId3"/>
          <a:srcRect l="9091" t="6098" r="15151"/>
          <a:stretch>
            <a:fillRect/>
          </a:stretch>
        </p:blipFill>
        <p:spPr bwMode="auto">
          <a:xfrm>
            <a:off x="1736995" y="1293170"/>
            <a:ext cx="3204656" cy="39737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Substitutes</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03131" y="2178996"/>
            <a:ext cx="2438775" cy="1754326"/>
          </a:xfrm>
          <a:prstGeom prst="rect">
            <a:avLst/>
          </a:prstGeom>
          <a:noFill/>
        </p:spPr>
        <p:txBody>
          <a:bodyPr wrap="square" rtlCol="0">
            <a:spAutoFit/>
          </a:bodyPr>
          <a:lstStyle/>
          <a:p>
            <a:r>
              <a:rPr lang="en-AU" sz="5400" dirty="0" smtClean="0"/>
              <a:t>The Queen</a:t>
            </a:r>
            <a:endParaRPr lang="en-US" sz="5400" dirty="0"/>
          </a:p>
        </p:txBody>
      </p:sp>
      <p:pic>
        <p:nvPicPr>
          <p:cNvPr id="8" name="Picture 7" descr="Queen Elizabeth II Lookalike"/>
          <p:cNvPicPr/>
          <p:nvPr/>
        </p:nvPicPr>
        <p:blipFill>
          <a:blip r:embed="rId3"/>
          <a:srcRect/>
          <a:stretch>
            <a:fillRect/>
          </a:stretch>
        </p:blipFill>
        <p:spPr bwMode="auto">
          <a:xfrm>
            <a:off x="1459149" y="1376464"/>
            <a:ext cx="3882856" cy="3882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27259" y="317634"/>
            <a:ext cx="8171848" cy="707886"/>
          </a:xfrm>
          <a:prstGeom prst="rect">
            <a:avLst/>
          </a:prstGeom>
          <a:noFill/>
        </p:spPr>
        <p:txBody>
          <a:bodyPr wrap="square" rtlCol="0">
            <a:spAutoFit/>
          </a:bodyPr>
          <a:lstStyle/>
          <a:p>
            <a:r>
              <a:rPr lang="en-AU" sz="4000" b="1" dirty="0" smtClean="0"/>
              <a:t>Substitutes</a:t>
            </a:r>
            <a:endParaRPr lang="en-AU" sz="4000" b="1" dirty="0" smtClean="0"/>
          </a:p>
        </p:txBody>
      </p:sp>
      <p:cxnSp>
        <p:nvCxnSpPr>
          <p:cNvPr id="4" name="Straight Connector 3"/>
          <p:cNvCxnSpPr/>
          <p:nvPr/>
        </p:nvCxnSpPr>
        <p:spPr>
          <a:xfrm>
            <a:off x="442762" y="1025520"/>
            <a:ext cx="782533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603131" y="2178996"/>
            <a:ext cx="2664970" cy="1754326"/>
          </a:xfrm>
          <a:prstGeom prst="rect">
            <a:avLst/>
          </a:prstGeom>
          <a:noFill/>
        </p:spPr>
        <p:txBody>
          <a:bodyPr wrap="square" rtlCol="0">
            <a:spAutoFit/>
          </a:bodyPr>
          <a:lstStyle/>
          <a:p>
            <a:r>
              <a:rPr lang="en-AU" sz="5400" dirty="0" smtClean="0"/>
              <a:t>Vegan Sausage</a:t>
            </a:r>
            <a:endParaRPr lang="en-US" sz="5400" dirty="0"/>
          </a:p>
        </p:txBody>
      </p:sp>
      <p:pic>
        <p:nvPicPr>
          <p:cNvPr id="6" name="Picture 5" descr="Related image"/>
          <p:cNvPicPr/>
          <p:nvPr/>
        </p:nvPicPr>
        <p:blipFill>
          <a:blip r:embed="rId3"/>
          <a:srcRect/>
          <a:stretch>
            <a:fillRect/>
          </a:stretch>
        </p:blipFill>
        <p:spPr bwMode="auto">
          <a:xfrm>
            <a:off x="1800529" y="1450333"/>
            <a:ext cx="3442680" cy="3442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2417</TotalTime>
  <Words>411</Words>
  <Application>Microsoft Office PowerPoint</Application>
  <PresentationFormat>On-screen Show (4:3)</PresentationFormat>
  <Paragraphs>71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Towner</dc:creator>
  <cp:lastModifiedBy>Caleb Stott</cp:lastModifiedBy>
  <cp:revision>169</cp:revision>
  <dcterms:created xsi:type="dcterms:W3CDTF">2012-12-17T21:57:22Z</dcterms:created>
  <dcterms:modified xsi:type="dcterms:W3CDTF">2018-10-06T22:07:31Z</dcterms:modified>
</cp:coreProperties>
</file>