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65" r:id="rId3"/>
    <p:sldId id="266" r:id="rId4"/>
    <p:sldId id="267" r:id="rId5"/>
    <p:sldId id="281" r:id="rId6"/>
    <p:sldId id="275" r:id="rId7"/>
    <p:sldId id="289" r:id="rId8"/>
    <p:sldId id="285" r:id="rId9"/>
    <p:sldId id="284" r:id="rId10"/>
    <p:sldId id="286" r:id="rId11"/>
    <p:sldId id="287" r:id="rId12"/>
    <p:sldId id="288" r:id="rId13"/>
    <p:sldId id="283" r:id="rId14"/>
    <p:sldId id="282"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191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09" autoAdjust="0"/>
    <p:restoredTop sz="94646"/>
  </p:normalViewPr>
  <p:slideViewPr>
    <p:cSldViewPr snapToGrid="0" snapToObjects="1">
      <p:cViewPr>
        <p:scale>
          <a:sx n="90" d="100"/>
          <a:sy n="90" d="100"/>
        </p:scale>
        <p:origin x="-372" y="-3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EB7D0FC5-3DE0-458C-9FBF-6E7D07047ECB}" type="datetimeFigureOut">
              <a:rPr lang="en-US"/>
              <a:pPr/>
              <a:t>8/11/2018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A8E78B-58DE-4CE6-8E2D-EA6C38D43D7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7A6F3B52-F395-413B-8962-AD9D18DDB182}" type="datetimeFigureOut">
              <a:rPr lang="en-US"/>
              <a:pPr/>
              <a:t>8/11/2018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44A51E-FD3F-499F-88BB-2CBBD2303D2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C025D743-EB92-4FC2-8899-CA20BB49488C}" type="datetimeFigureOut">
              <a:rPr lang="en-US"/>
              <a:pPr/>
              <a:t>8/11/2018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4B263A-4B35-4F22-A538-0A42625B0B1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634FCDCE-92C2-4474-A63C-7E463CB96CDF}" type="datetimeFigureOut">
              <a:rPr lang="en-US"/>
              <a:pPr/>
              <a:t>8/11/2018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999F51-6503-40AE-9947-5972F03371C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FD61A4F-4B97-4396-9770-8FFFCDE8C175}" type="datetimeFigureOut">
              <a:rPr lang="en-US"/>
              <a:pPr/>
              <a:t>8/11/2018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CB5227-0C3F-4F95-B5B6-261AD390889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9EACE0D0-906B-4132-9445-F6B92F1A8BAA}" type="datetimeFigureOut">
              <a:rPr lang="en-US"/>
              <a:pPr/>
              <a:t>8/11/2018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6F67E41-EF7C-4C02-AAF9-41530AE6CFE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37743FF0-2C97-4FE7-B13C-E89B41A73809}" type="datetimeFigureOut">
              <a:rPr lang="en-US"/>
              <a:pPr/>
              <a:t>8/11/2018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2B3145CB-02E5-4FE2-88E9-D1808F381BF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65C78FDD-DFF0-4B25-BF63-1CA08AF5ED75}" type="datetimeFigureOut">
              <a:rPr lang="en-US"/>
              <a:pPr/>
              <a:t>8/11/2018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43FA981D-A87E-4F59-A9E9-729E7D56F44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3F5F26B-3B28-48F1-8302-148254AF25A9}" type="datetimeFigureOut">
              <a:rPr lang="en-US"/>
              <a:pPr/>
              <a:t>8/11/2018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33B8D68-31A2-42DE-9728-279038ADED4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164599A-C332-4F7A-A3F7-15053BA89EAF}" type="datetimeFigureOut">
              <a:rPr lang="en-US"/>
              <a:pPr/>
              <a:t>8/11/2018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43F6475-EBF7-40C1-AF3D-53DBFCE4673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2A7BD0D-5ADC-4AFF-B4C8-16BC3B7DD72C}" type="datetimeFigureOut">
              <a:rPr lang="en-US"/>
              <a:pPr/>
              <a:t>8/11/2018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49DE90C-D061-4771-AE19-4ED16858C0C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8DFC384D-50EA-43B0-BF3E-E827311D99B3}" type="datetimeFigureOut">
              <a:rPr lang="en-US"/>
              <a:pPr/>
              <a:t>8/11/2018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989ADD5-DB99-49A6-A4C9-03BEBE41236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20and%20A%20Time%20Christian%20PowerPoint_presentation.png"/>
          <p:cNvPicPr>
            <a:picLocks noChangeAspect="1"/>
          </p:cNvPicPr>
          <p:nvPr/>
        </p:nvPicPr>
        <p:blipFill>
          <a:blip r:embed="rId2"/>
          <a:srcRect l="12437" r="12562"/>
          <a:stretch>
            <a:fillRect/>
          </a:stretch>
        </p:blipFill>
        <p:spPr>
          <a:xfrm>
            <a:off x="0" y="0"/>
            <a:ext cx="9144000" cy="6858000"/>
          </a:xfrm>
          <a:prstGeom prst="rect">
            <a:avLst/>
          </a:prstGeom>
        </p:spPr>
      </p:pic>
      <p:pic>
        <p:nvPicPr>
          <p:cNvPr id="4" name="Picture 3" descr="scribble.png"/>
          <p:cNvPicPr>
            <a:picLocks noChangeAspect="1"/>
          </p:cNvPicPr>
          <p:nvPr/>
        </p:nvPicPr>
        <p:blipFill>
          <a:blip r:embed="rId3"/>
          <a:stretch>
            <a:fillRect/>
          </a:stretch>
        </p:blipFill>
        <p:spPr>
          <a:xfrm>
            <a:off x="4319366" y="1581912"/>
            <a:ext cx="4431844" cy="3200400"/>
          </a:xfrm>
          <a:prstGeom prst="rect">
            <a:avLst/>
          </a:prstGeom>
        </p:spPr>
      </p:pic>
      <p:sp>
        <p:nvSpPr>
          <p:cNvPr id="7" name="TextBox 6"/>
          <p:cNvSpPr txBox="1"/>
          <p:nvPr/>
        </p:nvSpPr>
        <p:spPr>
          <a:xfrm>
            <a:off x="0" y="5537567"/>
            <a:ext cx="9144000" cy="584775"/>
          </a:xfrm>
          <a:prstGeom prst="rect">
            <a:avLst/>
          </a:prstGeom>
          <a:noFill/>
        </p:spPr>
        <p:txBody>
          <a:bodyPr wrap="square" rtlCol="0">
            <a:spAutoFit/>
          </a:bodyPr>
          <a:lstStyle/>
          <a:p>
            <a:pPr algn="ctr"/>
            <a:r>
              <a:rPr lang="en-AU" sz="3200" dirty="0" smtClean="0">
                <a:solidFill>
                  <a:schemeClr val="bg1"/>
                </a:solidFill>
                <a:latin typeface="Century Gothic" pitchFamily="34" charset="0"/>
              </a:rPr>
              <a:t>Learning to ask ourselves the right questions</a:t>
            </a:r>
            <a:endParaRPr lang="en-US" sz="3200" dirty="0">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srcRect/>
          <a:stretch>
            <a:fillRect/>
          </a:stretch>
        </p:blipFill>
        <p:spPr bwMode="auto">
          <a:xfrm>
            <a:off x="0" y="2"/>
            <a:ext cx="9144000" cy="6858000"/>
          </a:xfrm>
          <a:prstGeom prst="rect">
            <a:avLst/>
          </a:prstGeom>
          <a:noFill/>
          <a:ln w="9525">
            <a:noFill/>
            <a:miter lim="800000"/>
            <a:headEnd/>
            <a:tailEnd/>
          </a:ln>
        </p:spPr>
      </p:pic>
      <p:sp>
        <p:nvSpPr>
          <p:cNvPr id="3" name="TextBox 2"/>
          <p:cNvSpPr txBox="1"/>
          <p:nvPr/>
        </p:nvSpPr>
        <p:spPr>
          <a:xfrm>
            <a:off x="308344" y="714329"/>
            <a:ext cx="8569842" cy="769441"/>
          </a:xfrm>
          <a:prstGeom prst="rect">
            <a:avLst/>
          </a:prstGeom>
          <a:noFill/>
        </p:spPr>
        <p:txBody>
          <a:bodyPr wrap="square" rtlCol="0">
            <a:spAutoFit/>
          </a:bodyPr>
          <a:lstStyle/>
          <a:p>
            <a:r>
              <a:rPr lang="en-AU" sz="4400" b="1" dirty="0" smtClean="0">
                <a:solidFill>
                  <a:schemeClr val="bg1"/>
                </a:solidFill>
                <a:latin typeface="Century Gothic" pitchFamily="34" charset="0"/>
                <a:cs typeface="David" pitchFamily="34" charset="-79"/>
              </a:rPr>
              <a:t>The longer a proble</a:t>
            </a:r>
            <a:r>
              <a:rPr lang="en-AU" sz="4400" b="1" dirty="0" smtClean="0">
                <a:solidFill>
                  <a:schemeClr val="bg1"/>
                </a:solidFill>
                <a:latin typeface="Century Gothic" pitchFamily="34" charset="0"/>
                <a:cs typeface="David" pitchFamily="34" charset="-79"/>
              </a:rPr>
              <a:t>m persists:</a:t>
            </a:r>
            <a:endParaRPr lang="en-AU" sz="4400" b="1" dirty="0" smtClean="0">
              <a:solidFill>
                <a:schemeClr val="bg1"/>
              </a:solidFill>
              <a:latin typeface="Century Gothic" pitchFamily="34" charset="0"/>
              <a:cs typeface="David" pitchFamily="34" charset="-79"/>
            </a:endParaRPr>
          </a:p>
        </p:txBody>
      </p:sp>
      <p:sp>
        <p:nvSpPr>
          <p:cNvPr id="6" name="TextBox 5"/>
          <p:cNvSpPr txBox="1"/>
          <p:nvPr/>
        </p:nvSpPr>
        <p:spPr>
          <a:xfrm>
            <a:off x="308344" y="2248042"/>
            <a:ext cx="8569842" cy="1200329"/>
          </a:xfrm>
          <a:prstGeom prst="rect">
            <a:avLst/>
          </a:prstGeom>
          <a:noFill/>
        </p:spPr>
        <p:txBody>
          <a:bodyPr wrap="square" rtlCol="0">
            <a:spAutoFit/>
          </a:bodyPr>
          <a:lstStyle/>
          <a:p>
            <a:pPr marL="1169988" lvl="1" indent="-457200">
              <a:spcAft>
                <a:spcPts val="3000"/>
              </a:spcAft>
            </a:pPr>
            <a:r>
              <a:rPr lang="en-US" sz="3600" b="1" dirty="0" smtClean="0">
                <a:solidFill>
                  <a:schemeClr val="bg1"/>
                </a:solidFill>
                <a:latin typeface="Century Gothic" pitchFamily="34" charset="0"/>
              </a:rPr>
              <a:t>…the more </a:t>
            </a:r>
            <a:r>
              <a:rPr lang="en-US" sz="3600" b="1" u="sng" dirty="0" smtClean="0">
                <a:solidFill>
                  <a:schemeClr val="bg1"/>
                </a:solidFill>
                <a:latin typeface="Century Gothic" pitchFamily="34" charset="0"/>
              </a:rPr>
              <a:t>discouraged you become</a:t>
            </a:r>
          </a:p>
        </p:txBody>
      </p:sp>
      <p:sp>
        <p:nvSpPr>
          <p:cNvPr id="9" name="Rectangle 8"/>
          <p:cNvSpPr/>
          <p:nvPr/>
        </p:nvSpPr>
        <p:spPr>
          <a:xfrm rot="687523">
            <a:off x="6366398" y="2902469"/>
            <a:ext cx="2998443" cy="4508927"/>
          </a:xfrm>
          <a:prstGeom prst="rect">
            <a:avLst/>
          </a:prstGeom>
          <a:noFill/>
        </p:spPr>
        <p:txBody>
          <a:bodyPr wrap="square" lIns="91440" tIns="45720" rIns="91440" bIns="45720">
            <a:spAutoFit/>
          </a:bodyPr>
          <a:lstStyle/>
          <a:p>
            <a:pPr algn="ctr"/>
            <a:r>
              <a:rPr lang="en-US" sz="28700" b="0" cap="none" spc="0" dirty="0" smtClean="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rPr>
              <a:t>?</a:t>
            </a:r>
            <a:endParaRPr lang="en-US" sz="28700" b="0" cap="none" spc="0" dirty="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srcRect/>
          <a:stretch>
            <a:fillRect/>
          </a:stretch>
        </p:blipFill>
        <p:spPr bwMode="auto">
          <a:xfrm>
            <a:off x="0" y="2"/>
            <a:ext cx="9144000" cy="6858000"/>
          </a:xfrm>
          <a:prstGeom prst="rect">
            <a:avLst/>
          </a:prstGeom>
          <a:noFill/>
          <a:ln w="9525">
            <a:noFill/>
            <a:miter lim="800000"/>
            <a:headEnd/>
            <a:tailEnd/>
          </a:ln>
        </p:spPr>
      </p:pic>
      <p:sp>
        <p:nvSpPr>
          <p:cNvPr id="3" name="TextBox 2"/>
          <p:cNvSpPr txBox="1"/>
          <p:nvPr/>
        </p:nvSpPr>
        <p:spPr>
          <a:xfrm>
            <a:off x="308344" y="714329"/>
            <a:ext cx="8569842" cy="769441"/>
          </a:xfrm>
          <a:prstGeom prst="rect">
            <a:avLst/>
          </a:prstGeom>
          <a:noFill/>
        </p:spPr>
        <p:txBody>
          <a:bodyPr wrap="square" rtlCol="0">
            <a:spAutoFit/>
          </a:bodyPr>
          <a:lstStyle/>
          <a:p>
            <a:r>
              <a:rPr lang="en-AU" sz="4400" b="1" dirty="0" smtClean="0">
                <a:solidFill>
                  <a:schemeClr val="bg1"/>
                </a:solidFill>
                <a:latin typeface="Century Gothic" pitchFamily="34" charset="0"/>
                <a:cs typeface="David" pitchFamily="34" charset="-79"/>
              </a:rPr>
              <a:t>The longer a proble</a:t>
            </a:r>
            <a:r>
              <a:rPr lang="en-AU" sz="4400" b="1" dirty="0" smtClean="0">
                <a:solidFill>
                  <a:schemeClr val="bg1"/>
                </a:solidFill>
                <a:latin typeface="Century Gothic" pitchFamily="34" charset="0"/>
                <a:cs typeface="David" pitchFamily="34" charset="-79"/>
              </a:rPr>
              <a:t>m persists:</a:t>
            </a:r>
            <a:endParaRPr lang="en-AU" sz="4400" b="1" dirty="0" smtClean="0">
              <a:solidFill>
                <a:schemeClr val="bg1"/>
              </a:solidFill>
              <a:latin typeface="Century Gothic" pitchFamily="34" charset="0"/>
              <a:cs typeface="David" pitchFamily="34" charset="-79"/>
            </a:endParaRPr>
          </a:p>
        </p:txBody>
      </p:sp>
      <p:sp>
        <p:nvSpPr>
          <p:cNvPr id="6" name="TextBox 5"/>
          <p:cNvSpPr txBox="1"/>
          <p:nvPr/>
        </p:nvSpPr>
        <p:spPr>
          <a:xfrm>
            <a:off x="308344" y="2248042"/>
            <a:ext cx="8569842" cy="2139047"/>
          </a:xfrm>
          <a:prstGeom prst="rect">
            <a:avLst/>
          </a:prstGeom>
          <a:noFill/>
        </p:spPr>
        <p:txBody>
          <a:bodyPr wrap="square" rtlCol="0">
            <a:spAutoFit/>
          </a:bodyPr>
          <a:lstStyle/>
          <a:p>
            <a:pPr marL="1169988" lvl="1" indent="-457200">
              <a:spcAft>
                <a:spcPts val="3000"/>
              </a:spcAft>
            </a:pPr>
            <a:r>
              <a:rPr lang="en-US" sz="3600" b="1" dirty="0" smtClean="0">
                <a:solidFill>
                  <a:schemeClr val="bg1"/>
                </a:solidFill>
                <a:latin typeface="Century Gothic" pitchFamily="34" charset="0"/>
              </a:rPr>
              <a:t>…the more discouraged you become</a:t>
            </a:r>
          </a:p>
          <a:p>
            <a:pPr marL="1169988" lvl="1" indent="-457200">
              <a:spcAft>
                <a:spcPts val="3000"/>
              </a:spcAft>
            </a:pPr>
            <a:r>
              <a:rPr lang="en-AU" sz="3600" b="1" dirty="0" smtClean="0">
                <a:solidFill>
                  <a:schemeClr val="bg1"/>
                </a:solidFill>
                <a:latin typeface="Century Gothic" pitchFamily="34" charset="0"/>
              </a:rPr>
              <a:t>...the more </a:t>
            </a:r>
            <a:r>
              <a:rPr lang="en-AU" sz="3600" b="1" u="sng" dirty="0" smtClean="0">
                <a:solidFill>
                  <a:schemeClr val="bg1"/>
                </a:solidFill>
                <a:latin typeface="Century Gothic" pitchFamily="34" charset="0"/>
              </a:rPr>
              <a:t>excuses you make</a:t>
            </a:r>
          </a:p>
        </p:txBody>
      </p:sp>
      <p:sp>
        <p:nvSpPr>
          <p:cNvPr id="9" name="Rectangle 8"/>
          <p:cNvSpPr/>
          <p:nvPr/>
        </p:nvSpPr>
        <p:spPr>
          <a:xfrm rot="687523">
            <a:off x="6366398" y="2902469"/>
            <a:ext cx="2998443" cy="4508927"/>
          </a:xfrm>
          <a:prstGeom prst="rect">
            <a:avLst/>
          </a:prstGeom>
          <a:noFill/>
        </p:spPr>
        <p:txBody>
          <a:bodyPr wrap="square" lIns="91440" tIns="45720" rIns="91440" bIns="45720">
            <a:spAutoFit/>
          </a:bodyPr>
          <a:lstStyle/>
          <a:p>
            <a:pPr algn="ctr"/>
            <a:r>
              <a:rPr lang="en-US" sz="28700" b="0" cap="none" spc="0" dirty="0" smtClean="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rPr>
              <a:t>?</a:t>
            </a:r>
            <a:endParaRPr lang="en-US" sz="28700" b="0" cap="none" spc="0" dirty="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srcRect/>
          <a:stretch>
            <a:fillRect/>
          </a:stretch>
        </p:blipFill>
        <p:spPr bwMode="auto">
          <a:xfrm>
            <a:off x="0" y="2"/>
            <a:ext cx="9144000" cy="6858000"/>
          </a:xfrm>
          <a:prstGeom prst="rect">
            <a:avLst/>
          </a:prstGeom>
          <a:noFill/>
          <a:ln w="9525">
            <a:noFill/>
            <a:miter lim="800000"/>
            <a:headEnd/>
            <a:tailEnd/>
          </a:ln>
        </p:spPr>
      </p:pic>
      <p:sp>
        <p:nvSpPr>
          <p:cNvPr id="3" name="TextBox 2"/>
          <p:cNvSpPr txBox="1"/>
          <p:nvPr/>
        </p:nvSpPr>
        <p:spPr>
          <a:xfrm>
            <a:off x="308344" y="714329"/>
            <a:ext cx="8569842" cy="769441"/>
          </a:xfrm>
          <a:prstGeom prst="rect">
            <a:avLst/>
          </a:prstGeom>
          <a:noFill/>
        </p:spPr>
        <p:txBody>
          <a:bodyPr wrap="square" rtlCol="0">
            <a:spAutoFit/>
          </a:bodyPr>
          <a:lstStyle/>
          <a:p>
            <a:r>
              <a:rPr lang="en-AU" sz="4400" b="1" dirty="0" smtClean="0">
                <a:solidFill>
                  <a:schemeClr val="bg1"/>
                </a:solidFill>
                <a:latin typeface="Century Gothic" pitchFamily="34" charset="0"/>
                <a:cs typeface="David" pitchFamily="34" charset="-79"/>
              </a:rPr>
              <a:t>The longer a proble</a:t>
            </a:r>
            <a:r>
              <a:rPr lang="en-AU" sz="4400" b="1" dirty="0" smtClean="0">
                <a:solidFill>
                  <a:schemeClr val="bg1"/>
                </a:solidFill>
                <a:latin typeface="Century Gothic" pitchFamily="34" charset="0"/>
                <a:cs typeface="David" pitchFamily="34" charset="-79"/>
              </a:rPr>
              <a:t>m persists:</a:t>
            </a:r>
            <a:endParaRPr lang="en-AU" sz="4400" b="1" dirty="0" smtClean="0">
              <a:solidFill>
                <a:schemeClr val="bg1"/>
              </a:solidFill>
              <a:latin typeface="Century Gothic" pitchFamily="34" charset="0"/>
              <a:cs typeface="David" pitchFamily="34" charset="-79"/>
            </a:endParaRPr>
          </a:p>
        </p:txBody>
      </p:sp>
      <p:sp>
        <p:nvSpPr>
          <p:cNvPr id="6" name="TextBox 5"/>
          <p:cNvSpPr txBox="1"/>
          <p:nvPr/>
        </p:nvSpPr>
        <p:spPr>
          <a:xfrm>
            <a:off x="308344" y="2248042"/>
            <a:ext cx="8569842" cy="3631763"/>
          </a:xfrm>
          <a:prstGeom prst="rect">
            <a:avLst/>
          </a:prstGeom>
          <a:noFill/>
        </p:spPr>
        <p:txBody>
          <a:bodyPr wrap="square" rtlCol="0">
            <a:spAutoFit/>
          </a:bodyPr>
          <a:lstStyle/>
          <a:p>
            <a:pPr marL="1169988" lvl="1" indent="-457200">
              <a:spcAft>
                <a:spcPts val="3000"/>
              </a:spcAft>
            </a:pPr>
            <a:r>
              <a:rPr lang="en-US" sz="3600" b="1" dirty="0" smtClean="0">
                <a:solidFill>
                  <a:schemeClr val="bg1"/>
                </a:solidFill>
                <a:latin typeface="Century Gothic" pitchFamily="34" charset="0"/>
              </a:rPr>
              <a:t>…the more discouraged you become</a:t>
            </a:r>
          </a:p>
          <a:p>
            <a:pPr marL="1169988" lvl="1" indent="-457200">
              <a:spcAft>
                <a:spcPts val="3000"/>
              </a:spcAft>
            </a:pPr>
            <a:r>
              <a:rPr lang="en-AU" sz="3600" b="1" dirty="0" smtClean="0">
                <a:solidFill>
                  <a:schemeClr val="bg1"/>
                </a:solidFill>
                <a:latin typeface="Century Gothic" pitchFamily="34" charset="0"/>
              </a:rPr>
              <a:t>...the more excuses you make</a:t>
            </a:r>
          </a:p>
          <a:p>
            <a:pPr marL="1169988" lvl="1" indent="-457200">
              <a:spcAft>
                <a:spcPts val="3000"/>
              </a:spcAft>
            </a:pPr>
            <a:r>
              <a:rPr lang="en-AU" sz="3600" b="1" dirty="0" smtClean="0">
                <a:solidFill>
                  <a:schemeClr val="bg1"/>
                </a:solidFill>
                <a:latin typeface="Century Gothic" pitchFamily="34" charset="0"/>
              </a:rPr>
              <a:t>...the more </a:t>
            </a:r>
            <a:r>
              <a:rPr lang="en-AU" sz="3600" b="1" u="sng" dirty="0" smtClean="0">
                <a:solidFill>
                  <a:schemeClr val="bg1"/>
                </a:solidFill>
                <a:latin typeface="Century Gothic" pitchFamily="34" charset="0"/>
              </a:rPr>
              <a:t>you learn to compensate</a:t>
            </a:r>
            <a:endParaRPr lang="en-US" sz="3600" b="1" u="sng" dirty="0">
              <a:solidFill>
                <a:schemeClr val="bg1"/>
              </a:solidFill>
              <a:latin typeface="Century Gothic" pitchFamily="34" charset="0"/>
            </a:endParaRPr>
          </a:p>
        </p:txBody>
      </p:sp>
      <p:sp>
        <p:nvSpPr>
          <p:cNvPr id="9" name="Rectangle 8"/>
          <p:cNvSpPr/>
          <p:nvPr/>
        </p:nvSpPr>
        <p:spPr>
          <a:xfrm rot="687523">
            <a:off x="6366398" y="2902469"/>
            <a:ext cx="2998443" cy="4508927"/>
          </a:xfrm>
          <a:prstGeom prst="rect">
            <a:avLst/>
          </a:prstGeom>
          <a:noFill/>
        </p:spPr>
        <p:txBody>
          <a:bodyPr wrap="square" lIns="91440" tIns="45720" rIns="91440" bIns="45720">
            <a:spAutoFit/>
          </a:bodyPr>
          <a:lstStyle/>
          <a:p>
            <a:pPr algn="ctr"/>
            <a:r>
              <a:rPr lang="en-US" sz="28700" b="0" cap="none" spc="0" dirty="0" smtClean="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rPr>
              <a:t>?</a:t>
            </a:r>
            <a:endParaRPr lang="en-US" sz="28700" b="0" cap="none" spc="0" dirty="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srcRect/>
          <a:stretch>
            <a:fillRect/>
          </a:stretch>
        </p:blipFill>
        <p:spPr bwMode="auto">
          <a:xfrm>
            <a:off x="0" y="2"/>
            <a:ext cx="9144000" cy="6858000"/>
          </a:xfrm>
          <a:prstGeom prst="rect">
            <a:avLst/>
          </a:prstGeom>
          <a:noFill/>
          <a:ln w="9525">
            <a:noFill/>
            <a:miter lim="800000"/>
            <a:headEnd/>
            <a:tailEnd/>
          </a:ln>
        </p:spPr>
      </p:pic>
      <p:sp>
        <p:nvSpPr>
          <p:cNvPr id="3" name="TextBox 2"/>
          <p:cNvSpPr txBox="1"/>
          <p:nvPr/>
        </p:nvSpPr>
        <p:spPr>
          <a:xfrm>
            <a:off x="308344" y="329609"/>
            <a:ext cx="8569842" cy="1015663"/>
          </a:xfrm>
          <a:prstGeom prst="rect">
            <a:avLst/>
          </a:prstGeom>
          <a:noFill/>
        </p:spPr>
        <p:txBody>
          <a:bodyPr wrap="square" rtlCol="0">
            <a:spAutoFit/>
          </a:bodyPr>
          <a:lstStyle/>
          <a:p>
            <a:r>
              <a:rPr lang="en-AU" sz="4000" b="1" dirty="0" smtClean="0">
                <a:solidFill>
                  <a:schemeClr val="bg1"/>
                </a:solidFill>
                <a:latin typeface="Century Gothic" pitchFamily="34" charset="0"/>
                <a:cs typeface="David" pitchFamily="34" charset="-79"/>
              </a:rPr>
              <a:t>John 5:8-9</a:t>
            </a:r>
            <a:endParaRPr lang="en-AU" sz="4000" b="1" dirty="0" smtClean="0">
              <a:solidFill>
                <a:schemeClr val="bg1"/>
              </a:solidFill>
              <a:latin typeface="Century Gothic" pitchFamily="34" charset="0"/>
              <a:cs typeface="David" pitchFamily="34" charset="-79"/>
            </a:endParaRPr>
          </a:p>
          <a:p>
            <a:r>
              <a:rPr lang="en-AU" sz="2000" i="1" dirty="0" smtClean="0">
                <a:solidFill>
                  <a:schemeClr val="bg1"/>
                </a:solidFill>
                <a:latin typeface="Century Gothic" pitchFamily="34" charset="0"/>
              </a:rPr>
              <a:t>New </a:t>
            </a:r>
            <a:r>
              <a:rPr lang="en-AU" sz="2000" i="1" dirty="0" smtClean="0">
                <a:solidFill>
                  <a:schemeClr val="bg1"/>
                </a:solidFill>
                <a:latin typeface="Century Gothic" pitchFamily="34" charset="0"/>
              </a:rPr>
              <a:t>International Version</a:t>
            </a:r>
            <a:endParaRPr lang="en-US" sz="2000" i="1" dirty="0">
              <a:solidFill>
                <a:schemeClr val="bg1"/>
              </a:solidFill>
              <a:latin typeface="Century Gothic" pitchFamily="34" charset="0"/>
            </a:endParaRPr>
          </a:p>
        </p:txBody>
      </p:sp>
      <p:cxnSp>
        <p:nvCxnSpPr>
          <p:cNvPr id="5" name="Straight Connector 4"/>
          <p:cNvCxnSpPr/>
          <p:nvPr/>
        </p:nvCxnSpPr>
        <p:spPr>
          <a:xfrm>
            <a:off x="308344" y="1488558"/>
            <a:ext cx="856984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8344" y="1626780"/>
            <a:ext cx="8569842" cy="2062103"/>
          </a:xfrm>
          <a:prstGeom prst="rect">
            <a:avLst/>
          </a:prstGeom>
          <a:noFill/>
        </p:spPr>
        <p:txBody>
          <a:bodyPr wrap="square" rtlCol="0">
            <a:spAutoFit/>
          </a:bodyPr>
          <a:lstStyle/>
          <a:p>
            <a:pPr>
              <a:spcAft>
                <a:spcPts val="1000"/>
              </a:spcAft>
            </a:pPr>
            <a:r>
              <a:rPr lang="en-US" sz="3200" b="1" baseline="30000" dirty="0" smtClean="0">
                <a:solidFill>
                  <a:schemeClr val="bg1"/>
                </a:solidFill>
                <a:latin typeface="Century Gothic" pitchFamily="34" charset="0"/>
              </a:rPr>
              <a:t>8 </a:t>
            </a:r>
            <a:r>
              <a:rPr lang="en-US" sz="3200" b="1" dirty="0" smtClean="0">
                <a:solidFill>
                  <a:schemeClr val="bg1"/>
                </a:solidFill>
                <a:latin typeface="Century Gothic" pitchFamily="34" charset="0"/>
              </a:rPr>
              <a:t>Then Jesus said to him, “Get up! Pick up your mat and walk.” </a:t>
            </a:r>
            <a:r>
              <a:rPr lang="en-US" sz="3200" b="1" baseline="30000" dirty="0" smtClean="0">
                <a:solidFill>
                  <a:schemeClr val="bg1"/>
                </a:solidFill>
                <a:latin typeface="Century Gothic" pitchFamily="34" charset="0"/>
              </a:rPr>
              <a:t>9 </a:t>
            </a:r>
            <a:r>
              <a:rPr lang="en-US" sz="3200" b="1" dirty="0" smtClean="0">
                <a:solidFill>
                  <a:schemeClr val="bg1"/>
                </a:solidFill>
                <a:latin typeface="Century Gothic" pitchFamily="34" charset="0"/>
              </a:rPr>
              <a:t>At once the man was cured; he picked up his mat and walked. </a:t>
            </a:r>
            <a:endParaRPr lang="en-US" sz="3200" b="1" dirty="0">
              <a:solidFill>
                <a:schemeClr val="bg1"/>
              </a:solidFill>
              <a:latin typeface="Century Gothic" pitchFamily="34" charset="0"/>
            </a:endParaRPr>
          </a:p>
        </p:txBody>
      </p:sp>
      <p:sp>
        <p:nvSpPr>
          <p:cNvPr id="9" name="Rectangle 8"/>
          <p:cNvSpPr/>
          <p:nvPr/>
        </p:nvSpPr>
        <p:spPr>
          <a:xfrm rot="687523">
            <a:off x="6366398" y="2902469"/>
            <a:ext cx="2998443" cy="4508927"/>
          </a:xfrm>
          <a:prstGeom prst="rect">
            <a:avLst/>
          </a:prstGeom>
          <a:noFill/>
        </p:spPr>
        <p:txBody>
          <a:bodyPr wrap="square" lIns="91440" tIns="45720" rIns="91440" bIns="45720">
            <a:spAutoFit/>
          </a:bodyPr>
          <a:lstStyle/>
          <a:p>
            <a:pPr algn="ctr"/>
            <a:r>
              <a:rPr lang="en-US" sz="28700" b="0" cap="none" spc="0" dirty="0" smtClean="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rPr>
              <a:t>?</a:t>
            </a:r>
            <a:endParaRPr lang="en-US" sz="28700" b="0" cap="none" spc="0" dirty="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3720.png"/>
          <p:cNvPicPr>
            <a:picLocks noChangeAspect="1"/>
          </p:cNvPicPr>
          <p:nvPr/>
        </p:nvPicPr>
        <p:blipFill>
          <a:blip r:embed="rId2"/>
          <a:srcRect t="57934"/>
          <a:stretch>
            <a:fillRect/>
          </a:stretch>
        </p:blipFill>
        <p:spPr>
          <a:xfrm>
            <a:off x="0" y="0"/>
            <a:ext cx="9166043" cy="6858000"/>
          </a:xfrm>
          <a:prstGeom prst="rect">
            <a:avLst/>
          </a:prstGeom>
        </p:spPr>
      </p:pic>
      <p:sp>
        <p:nvSpPr>
          <p:cNvPr id="3" name="Rectangle 2"/>
          <p:cNvSpPr/>
          <p:nvPr/>
        </p:nvSpPr>
        <p:spPr>
          <a:xfrm>
            <a:off x="1171575" y="2100352"/>
            <a:ext cx="6800850" cy="1862048"/>
          </a:xfrm>
          <a:prstGeom prst="rect">
            <a:avLst/>
          </a:prstGeom>
          <a:noFill/>
        </p:spPr>
        <p:txBody>
          <a:bodyPr wrap="square" lIns="91440" tIns="45720" rIns="91440" bIns="45720">
            <a:spAutoFit/>
          </a:bodyPr>
          <a:lstStyle/>
          <a:p>
            <a:pPr algn="ctr"/>
            <a:r>
              <a:rPr lang="en-US" sz="11500" b="1"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dmondsans Bold" pitchFamily="50" charset="0"/>
              </a:rPr>
              <a:t>Ask </a:t>
            </a:r>
            <a:r>
              <a:rPr lang="en-US" sz="11500" b="1"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dmondsans Bold" pitchFamily="50" charset="0"/>
              </a:rPr>
              <a:t>Siri</a:t>
            </a:r>
            <a:endParaRPr lang="en-US" sz="11500" b="1"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dmondsans Bold" pitchFamily="50"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3726.png"/>
          <p:cNvPicPr>
            <a:picLocks noChangeAspect="1"/>
          </p:cNvPicPr>
          <p:nvPr/>
        </p:nvPicPr>
        <p:blipFill>
          <a:blip r:embed="rId2"/>
          <a:srcRect b="57798"/>
          <a:stretch>
            <a:fillRect/>
          </a:stretch>
        </p:blipFill>
        <p:spPr>
          <a:xfrm>
            <a:off x="0" y="0"/>
            <a:ext cx="9144000" cy="68636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IMG_3727.png"/>
          <p:cNvPicPr>
            <a:picLocks noChangeAspect="1"/>
          </p:cNvPicPr>
          <p:nvPr/>
        </p:nvPicPr>
        <p:blipFill>
          <a:blip r:embed="rId2"/>
          <a:srcRect b="57833"/>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3729.png"/>
          <p:cNvPicPr>
            <a:picLocks noChangeAspect="1"/>
          </p:cNvPicPr>
          <p:nvPr/>
        </p:nvPicPr>
        <p:blipFill>
          <a:blip r:embed="rId2"/>
          <a:srcRect b="57834"/>
          <a:stretch>
            <a:fillRect/>
          </a:stretch>
        </p:blipFill>
        <p:spPr>
          <a:xfrm>
            <a:off x="0" y="-1"/>
            <a:ext cx="9144000" cy="685800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srcRect/>
          <a:stretch>
            <a:fillRect/>
          </a:stretch>
        </p:blipFill>
        <p:spPr bwMode="auto">
          <a:xfrm>
            <a:off x="0" y="2"/>
            <a:ext cx="9144000" cy="6858000"/>
          </a:xfrm>
          <a:prstGeom prst="rect">
            <a:avLst/>
          </a:prstGeom>
          <a:noFill/>
          <a:ln w="9525">
            <a:noFill/>
            <a:miter lim="800000"/>
            <a:headEnd/>
            <a:tailEnd/>
          </a:ln>
        </p:spPr>
      </p:pic>
      <p:sp>
        <p:nvSpPr>
          <p:cNvPr id="3" name="TextBox 2"/>
          <p:cNvSpPr txBox="1"/>
          <p:nvPr/>
        </p:nvSpPr>
        <p:spPr>
          <a:xfrm>
            <a:off x="308344" y="329609"/>
            <a:ext cx="8569842" cy="1015663"/>
          </a:xfrm>
          <a:prstGeom prst="rect">
            <a:avLst/>
          </a:prstGeom>
          <a:noFill/>
        </p:spPr>
        <p:txBody>
          <a:bodyPr wrap="square" rtlCol="0">
            <a:spAutoFit/>
          </a:bodyPr>
          <a:lstStyle/>
          <a:p>
            <a:r>
              <a:rPr lang="en-AU" sz="4000" b="1" dirty="0" smtClean="0">
                <a:solidFill>
                  <a:schemeClr val="bg1"/>
                </a:solidFill>
                <a:latin typeface="Century Gothic" pitchFamily="34" charset="0"/>
                <a:cs typeface="David" pitchFamily="34" charset="-79"/>
              </a:rPr>
              <a:t>John 5:1-9</a:t>
            </a:r>
            <a:endParaRPr lang="en-AU" sz="4000" b="1" dirty="0" smtClean="0">
              <a:solidFill>
                <a:schemeClr val="bg1"/>
              </a:solidFill>
              <a:latin typeface="Century Gothic" pitchFamily="34" charset="0"/>
              <a:cs typeface="David" pitchFamily="34" charset="-79"/>
            </a:endParaRPr>
          </a:p>
          <a:p>
            <a:r>
              <a:rPr lang="en-AU" sz="2000" i="1" dirty="0" smtClean="0">
                <a:solidFill>
                  <a:schemeClr val="bg1"/>
                </a:solidFill>
                <a:latin typeface="Century Gothic" pitchFamily="34" charset="0"/>
              </a:rPr>
              <a:t>New </a:t>
            </a:r>
            <a:r>
              <a:rPr lang="en-AU" sz="2000" i="1" dirty="0" smtClean="0">
                <a:solidFill>
                  <a:schemeClr val="bg1"/>
                </a:solidFill>
                <a:latin typeface="Century Gothic" pitchFamily="34" charset="0"/>
              </a:rPr>
              <a:t>International Version</a:t>
            </a:r>
            <a:endParaRPr lang="en-US" sz="2000" i="1" dirty="0">
              <a:solidFill>
                <a:schemeClr val="bg1"/>
              </a:solidFill>
              <a:latin typeface="Century Gothic" pitchFamily="34" charset="0"/>
            </a:endParaRPr>
          </a:p>
        </p:txBody>
      </p:sp>
      <p:cxnSp>
        <p:nvCxnSpPr>
          <p:cNvPr id="5" name="Straight Connector 4"/>
          <p:cNvCxnSpPr/>
          <p:nvPr/>
        </p:nvCxnSpPr>
        <p:spPr>
          <a:xfrm>
            <a:off x="308344" y="1488558"/>
            <a:ext cx="856984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8344" y="1626780"/>
            <a:ext cx="8569842" cy="4031873"/>
          </a:xfrm>
          <a:prstGeom prst="rect">
            <a:avLst/>
          </a:prstGeom>
          <a:noFill/>
        </p:spPr>
        <p:txBody>
          <a:bodyPr wrap="square" rtlCol="0">
            <a:spAutoFit/>
          </a:bodyPr>
          <a:lstStyle/>
          <a:p>
            <a:pPr>
              <a:spcAft>
                <a:spcPts val="1000"/>
              </a:spcAft>
            </a:pPr>
            <a:r>
              <a:rPr lang="en-AU" sz="3200" b="1" dirty="0" smtClean="0">
                <a:solidFill>
                  <a:schemeClr val="bg1"/>
                </a:solidFill>
                <a:latin typeface="Century Gothic" pitchFamily="34" charset="0"/>
              </a:rPr>
              <a:t>Some time later, Jesus went up to Jerusalem for one of the Jewish festivals. </a:t>
            </a:r>
            <a:r>
              <a:rPr lang="en-AU" sz="3200" b="1" baseline="30000" dirty="0" smtClean="0">
                <a:solidFill>
                  <a:schemeClr val="bg1"/>
                </a:solidFill>
                <a:latin typeface="Century Gothic" pitchFamily="34" charset="0"/>
              </a:rPr>
              <a:t>2 </a:t>
            </a:r>
            <a:r>
              <a:rPr lang="en-AU" sz="3200" b="1" dirty="0" smtClean="0">
                <a:solidFill>
                  <a:schemeClr val="bg1"/>
                </a:solidFill>
                <a:latin typeface="Century Gothic" pitchFamily="34" charset="0"/>
              </a:rPr>
              <a:t>Now there is in Jerusalem near the Sheep Gate a pool, which in Aramaic is called Bethesda and which is surrounded by five covered colonnades. </a:t>
            </a:r>
            <a:r>
              <a:rPr lang="en-AU" sz="3200" b="1" baseline="30000" dirty="0" smtClean="0">
                <a:solidFill>
                  <a:schemeClr val="bg1"/>
                </a:solidFill>
                <a:latin typeface="Century Gothic" pitchFamily="34" charset="0"/>
              </a:rPr>
              <a:t>3 </a:t>
            </a:r>
            <a:r>
              <a:rPr lang="en-AU" sz="3200" b="1" dirty="0" smtClean="0">
                <a:solidFill>
                  <a:schemeClr val="bg1"/>
                </a:solidFill>
                <a:latin typeface="Century Gothic" pitchFamily="34" charset="0"/>
              </a:rPr>
              <a:t>Here a great number of disabled people used to lie—the blind, the lame, the </a:t>
            </a:r>
            <a:r>
              <a:rPr lang="en-AU" sz="3200" b="1" dirty="0" err="1" smtClean="0">
                <a:solidFill>
                  <a:schemeClr val="bg1"/>
                </a:solidFill>
                <a:latin typeface="Century Gothic" pitchFamily="34" charset="0"/>
              </a:rPr>
              <a:t>paralyzed</a:t>
            </a:r>
            <a:r>
              <a:rPr lang="en-AU" sz="3200" b="1" dirty="0" smtClean="0">
                <a:solidFill>
                  <a:schemeClr val="bg1"/>
                </a:solidFill>
                <a:latin typeface="Century Gothic" pitchFamily="34" charset="0"/>
              </a:rPr>
              <a:t>.</a:t>
            </a:r>
            <a:endParaRPr lang="en-US" sz="3200" b="1" dirty="0">
              <a:solidFill>
                <a:schemeClr val="bg1"/>
              </a:solidFill>
              <a:latin typeface="Century Gothic" pitchFamily="34" charset="0"/>
            </a:endParaRPr>
          </a:p>
        </p:txBody>
      </p:sp>
      <p:sp>
        <p:nvSpPr>
          <p:cNvPr id="9" name="Rectangle 8"/>
          <p:cNvSpPr/>
          <p:nvPr/>
        </p:nvSpPr>
        <p:spPr>
          <a:xfrm rot="687523">
            <a:off x="6366398" y="2902469"/>
            <a:ext cx="2998443" cy="4508927"/>
          </a:xfrm>
          <a:prstGeom prst="rect">
            <a:avLst/>
          </a:prstGeom>
          <a:noFill/>
        </p:spPr>
        <p:txBody>
          <a:bodyPr wrap="square" lIns="91440" tIns="45720" rIns="91440" bIns="45720">
            <a:spAutoFit/>
          </a:bodyPr>
          <a:lstStyle/>
          <a:p>
            <a:pPr algn="ctr"/>
            <a:r>
              <a:rPr lang="en-US" sz="28700" b="0" cap="none" spc="0" dirty="0" smtClean="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rPr>
              <a:t>?</a:t>
            </a:r>
            <a:endParaRPr lang="en-US" sz="28700" b="0" cap="none" spc="0" dirty="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srcRect/>
          <a:stretch>
            <a:fillRect/>
          </a:stretch>
        </p:blipFill>
        <p:spPr bwMode="auto">
          <a:xfrm>
            <a:off x="0" y="2"/>
            <a:ext cx="9144000" cy="6858000"/>
          </a:xfrm>
          <a:prstGeom prst="rect">
            <a:avLst/>
          </a:prstGeom>
          <a:noFill/>
          <a:ln w="9525">
            <a:noFill/>
            <a:miter lim="800000"/>
            <a:headEnd/>
            <a:tailEnd/>
          </a:ln>
        </p:spPr>
      </p:pic>
      <p:sp>
        <p:nvSpPr>
          <p:cNvPr id="3" name="TextBox 2"/>
          <p:cNvSpPr txBox="1"/>
          <p:nvPr/>
        </p:nvSpPr>
        <p:spPr>
          <a:xfrm>
            <a:off x="308344" y="329609"/>
            <a:ext cx="8569842" cy="1015663"/>
          </a:xfrm>
          <a:prstGeom prst="rect">
            <a:avLst/>
          </a:prstGeom>
          <a:noFill/>
        </p:spPr>
        <p:txBody>
          <a:bodyPr wrap="square" rtlCol="0">
            <a:spAutoFit/>
          </a:bodyPr>
          <a:lstStyle/>
          <a:p>
            <a:r>
              <a:rPr lang="en-AU" sz="4000" b="1" dirty="0" smtClean="0">
                <a:solidFill>
                  <a:schemeClr val="bg1"/>
                </a:solidFill>
                <a:latin typeface="Century Gothic" pitchFamily="34" charset="0"/>
                <a:cs typeface="David" pitchFamily="34" charset="-79"/>
              </a:rPr>
              <a:t>John 5:3b-4 – The Missing Verse?</a:t>
            </a:r>
            <a:endParaRPr lang="en-AU" sz="4000" b="1" dirty="0" smtClean="0">
              <a:solidFill>
                <a:schemeClr val="bg1"/>
              </a:solidFill>
              <a:latin typeface="Century Gothic" pitchFamily="34" charset="0"/>
              <a:cs typeface="David" pitchFamily="34" charset="-79"/>
            </a:endParaRPr>
          </a:p>
          <a:p>
            <a:r>
              <a:rPr lang="en-AU" sz="2000" i="1" dirty="0" smtClean="0">
                <a:solidFill>
                  <a:schemeClr val="bg1"/>
                </a:solidFill>
                <a:latin typeface="Century Gothic" pitchFamily="34" charset="0"/>
              </a:rPr>
              <a:t>New </a:t>
            </a:r>
            <a:r>
              <a:rPr lang="en-AU" sz="2000" i="1" dirty="0" smtClean="0">
                <a:solidFill>
                  <a:schemeClr val="bg1"/>
                </a:solidFill>
                <a:latin typeface="Century Gothic" pitchFamily="34" charset="0"/>
              </a:rPr>
              <a:t>International Version</a:t>
            </a:r>
            <a:endParaRPr lang="en-US" sz="2000" i="1" dirty="0">
              <a:solidFill>
                <a:schemeClr val="bg1"/>
              </a:solidFill>
              <a:latin typeface="Century Gothic" pitchFamily="34" charset="0"/>
            </a:endParaRPr>
          </a:p>
        </p:txBody>
      </p:sp>
      <p:cxnSp>
        <p:nvCxnSpPr>
          <p:cNvPr id="5" name="Straight Connector 4"/>
          <p:cNvCxnSpPr/>
          <p:nvPr/>
        </p:nvCxnSpPr>
        <p:spPr>
          <a:xfrm>
            <a:off x="308344" y="1488558"/>
            <a:ext cx="856984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8344" y="1626780"/>
            <a:ext cx="8569842" cy="3416320"/>
          </a:xfrm>
          <a:prstGeom prst="rect">
            <a:avLst/>
          </a:prstGeom>
          <a:noFill/>
        </p:spPr>
        <p:txBody>
          <a:bodyPr wrap="square" rtlCol="0">
            <a:spAutoFit/>
          </a:bodyPr>
          <a:lstStyle/>
          <a:p>
            <a:r>
              <a:rPr lang="en-US" sz="3600" b="1" i="1" dirty="0" smtClean="0">
                <a:solidFill>
                  <a:schemeClr val="bg1"/>
                </a:solidFill>
                <a:latin typeface="+mn-lt"/>
              </a:rPr>
              <a:t>...and they waited for the moving of the waters. </a:t>
            </a:r>
            <a:r>
              <a:rPr lang="en-US" sz="3600" b="1" i="1" baseline="30000" dirty="0" smtClean="0">
                <a:solidFill>
                  <a:schemeClr val="bg1"/>
                </a:solidFill>
                <a:latin typeface="+mn-lt"/>
              </a:rPr>
              <a:t>4 </a:t>
            </a:r>
            <a:r>
              <a:rPr lang="en-US" sz="3600" b="1" i="1" dirty="0" smtClean="0">
                <a:solidFill>
                  <a:schemeClr val="bg1"/>
                </a:solidFill>
                <a:latin typeface="+mn-lt"/>
              </a:rPr>
              <a:t>From time to time an angel of the Lord would come down and stir up the waters. The first one into the pool after each such disturbance would be cured of whatever disease they had.</a:t>
            </a:r>
            <a:endParaRPr lang="en-US" sz="3600" b="1" i="1" dirty="0">
              <a:solidFill>
                <a:schemeClr val="bg1"/>
              </a:solidFill>
              <a:latin typeface="+mn-lt"/>
            </a:endParaRPr>
          </a:p>
        </p:txBody>
      </p:sp>
      <p:sp>
        <p:nvSpPr>
          <p:cNvPr id="9" name="Rectangle 8"/>
          <p:cNvSpPr/>
          <p:nvPr/>
        </p:nvSpPr>
        <p:spPr>
          <a:xfrm rot="687523">
            <a:off x="6366398" y="2902469"/>
            <a:ext cx="2998443" cy="4508927"/>
          </a:xfrm>
          <a:prstGeom prst="rect">
            <a:avLst/>
          </a:prstGeom>
          <a:noFill/>
        </p:spPr>
        <p:txBody>
          <a:bodyPr wrap="square" lIns="91440" tIns="45720" rIns="91440" bIns="45720">
            <a:spAutoFit/>
          </a:bodyPr>
          <a:lstStyle/>
          <a:p>
            <a:pPr algn="ctr"/>
            <a:r>
              <a:rPr lang="en-US" sz="28700" b="0" cap="none" spc="0" dirty="0" smtClean="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rPr>
              <a:t>?</a:t>
            </a:r>
            <a:endParaRPr lang="en-US" sz="28700" b="0" cap="none" spc="0" dirty="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illiamshiggins.files.wordpress.com/2014/07/pool-of-bethesd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1398260" y="287079"/>
            <a:ext cx="639001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lumMod val="7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Pool of Bethesda</a:t>
            </a:r>
            <a:endParaRPr lang="en-US" sz="5400" b="1" spc="50" dirty="0">
              <a:ln w="11430"/>
              <a:gradFill>
                <a:gsLst>
                  <a:gs pos="25000">
                    <a:schemeClr val="accent2">
                      <a:lumMod val="7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srcRect/>
          <a:stretch>
            <a:fillRect/>
          </a:stretch>
        </p:blipFill>
        <p:spPr bwMode="auto">
          <a:xfrm>
            <a:off x="0" y="2"/>
            <a:ext cx="9144000" cy="6858000"/>
          </a:xfrm>
          <a:prstGeom prst="rect">
            <a:avLst/>
          </a:prstGeom>
          <a:noFill/>
          <a:ln w="9525">
            <a:noFill/>
            <a:miter lim="800000"/>
            <a:headEnd/>
            <a:tailEnd/>
          </a:ln>
        </p:spPr>
      </p:pic>
      <p:sp>
        <p:nvSpPr>
          <p:cNvPr id="3" name="TextBox 2"/>
          <p:cNvSpPr txBox="1"/>
          <p:nvPr/>
        </p:nvSpPr>
        <p:spPr>
          <a:xfrm>
            <a:off x="308344" y="329609"/>
            <a:ext cx="8569842" cy="1015663"/>
          </a:xfrm>
          <a:prstGeom prst="rect">
            <a:avLst/>
          </a:prstGeom>
          <a:noFill/>
        </p:spPr>
        <p:txBody>
          <a:bodyPr wrap="square" rtlCol="0">
            <a:spAutoFit/>
          </a:bodyPr>
          <a:lstStyle/>
          <a:p>
            <a:r>
              <a:rPr lang="en-AU" sz="4000" b="1" dirty="0" smtClean="0">
                <a:solidFill>
                  <a:schemeClr val="bg1"/>
                </a:solidFill>
                <a:latin typeface="Century Gothic" pitchFamily="34" charset="0"/>
                <a:cs typeface="David" pitchFamily="34" charset="-79"/>
              </a:rPr>
              <a:t>John 5:5-7</a:t>
            </a:r>
            <a:endParaRPr lang="en-AU" sz="4000" b="1" dirty="0" smtClean="0">
              <a:solidFill>
                <a:schemeClr val="bg1"/>
              </a:solidFill>
              <a:latin typeface="Century Gothic" pitchFamily="34" charset="0"/>
              <a:cs typeface="David" pitchFamily="34" charset="-79"/>
            </a:endParaRPr>
          </a:p>
          <a:p>
            <a:r>
              <a:rPr lang="en-AU" sz="2000" i="1" dirty="0" smtClean="0">
                <a:solidFill>
                  <a:schemeClr val="bg1"/>
                </a:solidFill>
                <a:latin typeface="Century Gothic" pitchFamily="34" charset="0"/>
              </a:rPr>
              <a:t>New </a:t>
            </a:r>
            <a:r>
              <a:rPr lang="en-AU" sz="2000" i="1" dirty="0" smtClean="0">
                <a:solidFill>
                  <a:schemeClr val="bg1"/>
                </a:solidFill>
                <a:latin typeface="Century Gothic" pitchFamily="34" charset="0"/>
              </a:rPr>
              <a:t>International Version</a:t>
            </a:r>
            <a:endParaRPr lang="en-US" sz="2000" i="1" dirty="0">
              <a:solidFill>
                <a:schemeClr val="bg1"/>
              </a:solidFill>
              <a:latin typeface="Century Gothic" pitchFamily="34" charset="0"/>
            </a:endParaRPr>
          </a:p>
        </p:txBody>
      </p:sp>
      <p:cxnSp>
        <p:nvCxnSpPr>
          <p:cNvPr id="5" name="Straight Connector 4"/>
          <p:cNvCxnSpPr/>
          <p:nvPr/>
        </p:nvCxnSpPr>
        <p:spPr>
          <a:xfrm>
            <a:off x="308344" y="1488558"/>
            <a:ext cx="856984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8344" y="1626780"/>
            <a:ext cx="8569842" cy="4652556"/>
          </a:xfrm>
          <a:prstGeom prst="rect">
            <a:avLst/>
          </a:prstGeom>
          <a:noFill/>
        </p:spPr>
        <p:txBody>
          <a:bodyPr wrap="square" rtlCol="0">
            <a:spAutoFit/>
          </a:bodyPr>
          <a:lstStyle/>
          <a:p>
            <a:pPr>
              <a:spcAft>
                <a:spcPts val="1000"/>
              </a:spcAft>
            </a:pPr>
            <a:r>
              <a:rPr lang="en-US" sz="3200" b="1" baseline="30000" dirty="0" smtClean="0">
                <a:solidFill>
                  <a:schemeClr val="bg1"/>
                </a:solidFill>
                <a:latin typeface="Century Gothic" pitchFamily="34" charset="0"/>
              </a:rPr>
              <a:t>5 </a:t>
            </a:r>
            <a:r>
              <a:rPr lang="en-US" sz="3200" b="1" dirty="0" smtClean="0">
                <a:solidFill>
                  <a:schemeClr val="bg1"/>
                </a:solidFill>
                <a:latin typeface="Century Gothic" pitchFamily="34" charset="0"/>
              </a:rPr>
              <a:t>One who was there had been an invalid for thirty-eight years. </a:t>
            </a:r>
            <a:r>
              <a:rPr lang="en-US" sz="3200" b="1" baseline="30000" dirty="0" smtClean="0">
                <a:solidFill>
                  <a:schemeClr val="bg1"/>
                </a:solidFill>
                <a:latin typeface="Century Gothic" pitchFamily="34" charset="0"/>
              </a:rPr>
              <a:t>6 </a:t>
            </a:r>
            <a:r>
              <a:rPr lang="en-US" sz="3200" b="1" dirty="0" smtClean="0">
                <a:solidFill>
                  <a:schemeClr val="bg1"/>
                </a:solidFill>
                <a:latin typeface="Century Gothic" pitchFamily="34" charset="0"/>
              </a:rPr>
              <a:t>When Jesus saw him lying there and learned that he had been in this condition for a long time, he asked him, “Do you want to get well?” </a:t>
            </a:r>
            <a:endParaRPr lang="en-US" sz="3200" b="1" dirty="0" smtClean="0">
              <a:solidFill>
                <a:schemeClr val="bg1"/>
              </a:solidFill>
              <a:latin typeface="Century Gothic" pitchFamily="34" charset="0"/>
            </a:endParaRPr>
          </a:p>
          <a:p>
            <a:pPr>
              <a:spcAft>
                <a:spcPts val="1000"/>
              </a:spcAft>
            </a:pPr>
            <a:r>
              <a:rPr lang="en-US" sz="3200" b="1" baseline="30000" dirty="0" smtClean="0">
                <a:solidFill>
                  <a:schemeClr val="bg1"/>
                </a:solidFill>
                <a:latin typeface="Century Gothic" pitchFamily="34" charset="0"/>
              </a:rPr>
              <a:t>7</a:t>
            </a:r>
            <a:r>
              <a:rPr lang="en-US" sz="3200" b="1" baseline="30000" dirty="0" smtClean="0">
                <a:solidFill>
                  <a:schemeClr val="bg1"/>
                </a:solidFill>
                <a:latin typeface="Century Gothic" pitchFamily="34" charset="0"/>
              </a:rPr>
              <a:t> “</a:t>
            </a:r>
            <a:r>
              <a:rPr lang="en-US" sz="3200" b="1" dirty="0" smtClean="0">
                <a:solidFill>
                  <a:schemeClr val="bg1"/>
                </a:solidFill>
                <a:latin typeface="Century Gothic" pitchFamily="34" charset="0"/>
              </a:rPr>
              <a:t>Sir,” the invalid replied, “I have no one to help me into the pool when the water is stirred. While I am trying to get in, someone else goes down ahead of me.” </a:t>
            </a:r>
            <a:endParaRPr lang="en-US" sz="3200" b="1" dirty="0">
              <a:solidFill>
                <a:schemeClr val="bg1"/>
              </a:solidFill>
              <a:latin typeface="Century Gothic" pitchFamily="34" charset="0"/>
            </a:endParaRPr>
          </a:p>
        </p:txBody>
      </p:sp>
      <p:sp>
        <p:nvSpPr>
          <p:cNvPr id="9" name="Rectangle 8"/>
          <p:cNvSpPr/>
          <p:nvPr/>
        </p:nvSpPr>
        <p:spPr>
          <a:xfrm rot="687523">
            <a:off x="6366398" y="2902469"/>
            <a:ext cx="2998443" cy="4508927"/>
          </a:xfrm>
          <a:prstGeom prst="rect">
            <a:avLst/>
          </a:prstGeom>
          <a:noFill/>
        </p:spPr>
        <p:txBody>
          <a:bodyPr wrap="square" lIns="91440" tIns="45720" rIns="91440" bIns="45720">
            <a:spAutoFit/>
          </a:bodyPr>
          <a:lstStyle/>
          <a:p>
            <a:pPr algn="ctr"/>
            <a:r>
              <a:rPr lang="en-US" sz="28700" b="0" cap="none" spc="0" dirty="0" smtClean="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rPr>
              <a:t>?</a:t>
            </a:r>
            <a:endParaRPr lang="en-US" sz="28700" b="0" cap="none" spc="0" dirty="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1924</TotalTime>
  <Words>131</Words>
  <Application>Microsoft Office PowerPoint</Application>
  <PresentationFormat>On-screen Show (4:3)</PresentationFormat>
  <Paragraphs>32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Caleb Stott</cp:lastModifiedBy>
  <cp:revision>57</cp:revision>
  <dcterms:created xsi:type="dcterms:W3CDTF">2015-09-15T04:16:08Z</dcterms:created>
  <dcterms:modified xsi:type="dcterms:W3CDTF">2018-08-12T00:12:54Z</dcterms:modified>
</cp:coreProperties>
</file>