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58" r:id="rId4"/>
    <p:sldId id="289" r:id="rId5"/>
    <p:sldId id="290" r:id="rId6"/>
    <p:sldId id="311" r:id="rId7"/>
    <p:sldId id="291" r:id="rId8"/>
    <p:sldId id="310" r:id="rId9"/>
    <p:sldId id="286" r:id="rId10"/>
    <p:sldId id="292" r:id="rId11"/>
    <p:sldId id="293" r:id="rId12"/>
    <p:sldId id="294" r:id="rId13"/>
    <p:sldId id="295" r:id="rId14"/>
    <p:sldId id="296" r:id="rId15"/>
    <p:sldId id="287" r:id="rId16"/>
    <p:sldId id="297" r:id="rId17"/>
    <p:sldId id="298" r:id="rId18"/>
    <p:sldId id="299" r:id="rId19"/>
    <p:sldId id="300" r:id="rId20"/>
    <p:sldId id="301" r:id="rId21"/>
    <p:sldId id="302" r:id="rId22"/>
    <p:sldId id="303" r:id="rId23"/>
    <p:sldId id="288" r:id="rId24"/>
    <p:sldId id="304" r:id="rId25"/>
    <p:sldId id="305" r:id="rId26"/>
    <p:sldId id="306" r:id="rId27"/>
    <p:sldId id="307" r:id="rId28"/>
    <p:sldId id="308" r:id="rId29"/>
    <p:sldId id="309" r:id="rId30"/>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F527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 xmlns:p14="http://schemas.microsoft.com/office/powerpoint/2010/main" val="3089781732"/>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083139" y="5715000"/>
            <a:ext cx="2977734" cy="6463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45718" tIns="45718" rIns="45718" bIns="45718">
            <a:spAutoFit/>
          </a:bodyPr>
          <a:lstStyle/>
          <a:p>
            <a:pPr lvl="0" algn="ctr">
              <a:defRPr sz="1800"/>
            </a:pPr>
            <a:r>
              <a:rPr dirty="0">
                <a:solidFill>
                  <a:srgbClr val="2F527D"/>
                </a:solidFill>
                <a:latin typeface="Arial"/>
                <a:ea typeface="Arial"/>
                <a:cs typeface="Arial"/>
                <a:sym typeface="Arial"/>
              </a:rPr>
              <a:t>PART </a:t>
            </a:r>
            <a:r>
              <a:rPr lang="en-US" dirty="0" smtClean="0">
                <a:solidFill>
                  <a:srgbClr val="2F527D"/>
                </a:solidFill>
                <a:latin typeface="Arial"/>
                <a:ea typeface="Arial"/>
                <a:cs typeface="Arial"/>
                <a:sym typeface="Arial"/>
              </a:rPr>
              <a:t>8</a:t>
            </a:r>
            <a:r>
              <a:rPr dirty="0" smtClean="0">
                <a:solidFill>
                  <a:srgbClr val="2F527D"/>
                </a:solidFill>
                <a:latin typeface="Arial"/>
                <a:ea typeface="Arial"/>
                <a:cs typeface="Arial"/>
                <a:sym typeface="Arial"/>
              </a:rPr>
              <a:t>:</a:t>
            </a:r>
            <a:endParaRPr dirty="0">
              <a:solidFill>
                <a:srgbClr val="2F527D"/>
              </a:solidFill>
              <a:latin typeface="Arial"/>
              <a:ea typeface="Arial"/>
              <a:cs typeface="Arial"/>
              <a:sym typeface="Arial"/>
            </a:endParaRPr>
          </a:p>
          <a:p>
            <a:pPr lvl="0" algn="ctr">
              <a:defRPr sz="1800"/>
            </a:pPr>
            <a:r>
              <a:rPr lang="en-US" i="1" dirty="0" smtClean="0">
                <a:solidFill>
                  <a:srgbClr val="2F527D"/>
                </a:solidFill>
                <a:latin typeface="Arial"/>
                <a:ea typeface="Arial"/>
                <a:cs typeface="Arial"/>
                <a:sym typeface="Arial"/>
              </a:rPr>
              <a:t>Daring to </a:t>
            </a:r>
            <a:r>
              <a:rPr lang="en-US" i="1" dirty="0" smtClean="0">
                <a:solidFill>
                  <a:srgbClr val="2F527D"/>
                </a:solidFill>
                <a:latin typeface="Arial"/>
                <a:ea typeface="Arial"/>
                <a:cs typeface="Arial"/>
                <a:sym typeface="Arial"/>
              </a:rPr>
              <a:t>Live a Life of Faith</a:t>
            </a:r>
            <a:endParaRPr i="1" dirty="0">
              <a:solidFill>
                <a:srgbClr val="2F527D"/>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On the day of Pentecost all the believers were meeting together in one place. Suddenly there was a sound from heaven like the roaring of a mighty windstorm, and it filled the house where they were sitting. …</a:t>
            </a:r>
            <a:endParaRPr sz="2800" dirty="0">
              <a:solidFill>
                <a:schemeClr val="bg1"/>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…Then, what looked like flames or tongues of fire appeared and settled on each of them. And everyone present was filled with the Holy Spirit and began speaking in other languages, as the Holy Spirit gave them this ability. …</a:t>
            </a:r>
            <a:endParaRPr sz="2800" dirty="0">
              <a:solidFill>
                <a:schemeClr val="bg1"/>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…At that time there were devout Jews from every nation living in Jerusalem. When they heard the loud noise, everyone came running, and they were bewildered to hear their own languages being spoken by the believers.</a:t>
            </a:r>
            <a:endParaRPr sz="2800" dirty="0">
              <a:solidFill>
                <a:schemeClr val="bg1"/>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5:16-17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So I say, let the Holy Spirit guide your lives. Then you won’t be doing what your sinful nature craves. The sinful nature wants to do evil, which is just the opposite of what the Spirit wants. …</a:t>
            </a:r>
            <a:endParaRPr sz="2800" dirty="0">
              <a:solidFill>
                <a:schemeClr val="bg1"/>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5:16-17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…And the Spirit gives us desires that are the opposite of what the sinful nature desires. These two forces are constantly fighting each other, so you are not free to carry out your good intentions.</a:t>
            </a:r>
            <a:endParaRPr sz="2800" dirty="0">
              <a:solidFill>
                <a:schemeClr val="bg1"/>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3. Dare to </a:t>
            </a:r>
            <a:r>
              <a:rPr lang="en-US" sz="2800" u="sng" dirty="0" smtClean="0">
                <a:solidFill>
                  <a:srgbClr val="FFFFFF"/>
                </a:solidFill>
                <a:latin typeface="Arial"/>
                <a:ea typeface="Arial"/>
                <a:cs typeface="Arial"/>
                <a:sym typeface="Arial"/>
              </a:rPr>
              <a:t>love people generously</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2:44-47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And all the believers met together in one place and shared everything they had. They sold their property and possessions and shared the money with those in need. They worshipped together at the Temple each day…</a:t>
            </a:r>
            <a:endParaRPr sz="2800" dirty="0">
              <a:solidFill>
                <a:schemeClr val="bg1"/>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2:44-47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…met in homes for the Lord’s Supper, and shared their meals with great joy and generosity – all the while praising God and enjoying the goodwill of all the people. …</a:t>
            </a:r>
            <a:endParaRPr sz="2800" dirty="0">
              <a:solidFill>
                <a:schemeClr val="bg1"/>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2:44-47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…And each day the Lord added daily to their fellowship those who were being saved.</a:t>
            </a:r>
            <a:endParaRPr sz="2800" dirty="0">
              <a:solidFill>
                <a:schemeClr val="bg1"/>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Loving generously </a:t>
            </a:r>
            <a:r>
              <a:rPr lang="en-US" sz="2800" u="sng" dirty="0" smtClean="0">
                <a:solidFill>
                  <a:srgbClr val="FFFFFF"/>
                </a:solidFill>
                <a:latin typeface="Arial"/>
                <a:ea typeface="Arial"/>
                <a:cs typeface="Arial"/>
                <a:sym typeface="Arial"/>
              </a:rPr>
              <a:t>begins in our heart</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Hebrews 11:6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Without faith it is impossible to please God, because anyone who comes to God must believe that He exists, and that He rewards those who earnestly seek Him.</a:t>
            </a:r>
            <a:endParaRPr sz="2800" dirty="0">
              <a:solidFill>
                <a:schemeClr val="bg1"/>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Loving generously </a:t>
            </a:r>
            <a:r>
              <a:rPr lang="en-US" sz="2800" u="sng" dirty="0" smtClean="0">
                <a:solidFill>
                  <a:srgbClr val="FFFFFF"/>
                </a:solidFill>
                <a:latin typeface="Arial"/>
                <a:ea typeface="Arial"/>
                <a:cs typeface="Arial"/>
                <a:sym typeface="Arial"/>
              </a:rPr>
              <a:t>is often inconvenient</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Loving generously </a:t>
            </a:r>
            <a:r>
              <a:rPr lang="en-US" sz="2800" u="sng" dirty="0" smtClean="0">
                <a:solidFill>
                  <a:srgbClr val="FFFFFF"/>
                </a:solidFill>
                <a:latin typeface="Arial"/>
                <a:ea typeface="Arial"/>
                <a:cs typeface="Arial"/>
                <a:sym typeface="Arial"/>
              </a:rPr>
              <a:t>breaks down prejudices</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Loving generously </a:t>
            </a:r>
            <a:r>
              <a:rPr lang="en-US" sz="2800" u="sng" dirty="0" smtClean="0">
                <a:solidFill>
                  <a:srgbClr val="FFFFFF"/>
                </a:solidFill>
                <a:latin typeface="Arial"/>
                <a:ea typeface="Arial"/>
                <a:cs typeface="Arial"/>
                <a:sym typeface="Arial"/>
              </a:rPr>
              <a:t>comes at a cost</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4. Dare to </a:t>
            </a:r>
            <a:r>
              <a:rPr lang="en-US" sz="2800" u="sng" dirty="0" smtClean="0">
                <a:solidFill>
                  <a:srgbClr val="FFFFFF"/>
                </a:solidFill>
                <a:latin typeface="Arial"/>
                <a:ea typeface="Arial"/>
                <a:cs typeface="Arial"/>
                <a:sym typeface="Arial"/>
              </a:rPr>
              <a:t>accept</a:t>
            </a:r>
            <a:r>
              <a:rPr lang="en-US" sz="2800" u="sng" dirty="0" smtClean="0">
                <a:solidFill>
                  <a:srgbClr val="FFFFFF"/>
                </a:solidFill>
                <a:latin typeface="Arial"/>
                <a:ea typeface="Arial"/>
                <a:cs typeface="Arial"/>
                <a:sym typeface="Arial"/>
              </a:rPr>
              <a:t> the consequences</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5:17-21</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 high priest and his officials…were filled with jealousy. They arrested the apostles and put them in the public jail. But an angel of the Lord came at night, opened the gates of the jail, and brought them out. …</a:t>
            </a:r>
            <a:endParaRPr sz="2800" dirty="0">
              <a:solidFill>
                <a:schemeClr val="bg1"/>
              </a:solidFill>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5:17-21</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…Then he told them, “Go to the Temple and give the people this message of life!” So at daybreak the apostles entered the Temple, as they were told, and immediately began teaching.</a:t>
            </a:r>
            <a:endParaRPr sz="2800" dirty="0">
              <a:solidFill>
                <a:schemeClr val="bg1"/>
              </a:solidFill>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5:28-29</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“We gave you strict orders never again to teach in this man’s name!” He said. “Instead, you have filled all Jerusalem with your teaching about him, and you want to make us responsible for his death!” …</a:t>
            </a:r>
            <a:endParaRPr sz="2800" dirty="0">
              <a:solidFill>
                <a:schemeClr val="bg1"/>
              </a:solidFill>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5:28-29</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…But Peter and the apostles replied, “We must obey God rather than any human authority…”</a:t>
            </a:r>
            <a:endParaRPr sz="2800" dirty="0">
              <a:solidFill>
                <a:schemeClr val="bg1"/>
              </a:solidFill>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5:40-42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 others accepted his advice. They called in the apostles and had them flogged. Then they ordered them never again to speak in the name of Jesus, and they let them go. The apostles left the high council…</a:t>
            </a:r>
            <a:endParaRPr sz="2800" dirty="0">
              <a:solidFill>
                <a:schemeClr val="bg1"/>
              </a:solidFill>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5:40-42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…rejoicing that God had counted them worthy to suffer disgrace for the name of Jesus. And every day, in the Temple and from house to house, they continued to preach this message: “Jesus is the Messiah”.</a:t>
            </a:r>
            <a:endParaRPr sz="2800" dirty="0">
              <a:solidFill>
                <a:schemeClr val="bg1"/>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1. </a:t>
            </a:r>
            <a:r>
              <a:rPr lang="en-US" sz="2800" dirty="0" smtClean="0">
                <a:solidFill>
                  <a:srgbClr val="FFFFFF"/>
                </a:solidFill>
                <a:latin typeface="Arial"/>
                <a:ea typeface="Arial"/>
                <a:cs typeface="Arial"/>
                <a:sym typeface="Arial"/>
              </a:rPr>
              <a:t>Dare to </a:t>
            </a:r>
            <a:r>
              <a:rPr lang="en-US" sz="2800" u="sng" dirty="0" smtClean="0">
                <a:solidFill>
                  <a:srgbClr val="FFFFFF"/>
                </a:solidFill>
                <a:latin typeface="Arial"/>
                <a:ea typeface="Arial"/>
                <a:cs typeface="Arial"/>
                <a:sym typeface="Arial"/>
              </a:rPr>
              <a:t>Obey</a:t>
            </a:r>
            <a:endParaRPr sz="2800" u="sng" dirty="0">
              <a:solidFill>
                <a:srgbClr val="FFFFFF"/>
              </a:solidFill>
              <a:latin typeface="Arial"/>
              <a:ea typeface="Arial"/>
              <a:cs typeface="Arial"/>
              <a:sym typeface="Aria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1:4-5</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Once when he was eating with them, he commanded them, “Do not leave Jerusalem until the Father sends you the gift he promised, as I told you before. …</a:t>
            </a:r>
            <a:endParaRPr sz="2800" dirty="0">
              <a:solidFill>
                <a:schemeClr val="bg1"/>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1:4-5</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 John </a:t>
            </a:r>
            <a:r>
              <a:rPr lang="en-US" sz="2800" dirty="0" err="1" smtClean="0">
                <a:solidFill>
                  <a:schemeClr val="bg1"/>
                </a:solidFill>
              </a:rPr>
              <a:t>baptised</a:t>
            </a:r>
            <a:r>
              <a:rPr lang="en-US" sz="2800" dirty="0" smtClean="0">
                <a:solidFill>
                  <a:schemeClr val="bg1"/>
                </a:solidFill>
              </a:rPr>
              <a:t> with water, but in just a few days you will be </a:t>
            </a:r>
            <a:r>
              <a:rPr lang="en-US" sz="2800" dirty="0" err="1" smtClean="0">
                <a:solidFill>
                  <a:schemeClr val="bg1"/>
                </a:solidFill>
              </a:rPr>
              <a:t>baptised</a:t>
            </a:r>
            <a:r>
              <a:rPr lang="en-US" sz="2800" dirty="0" smtClean="0">
                <a:solidFill>
                  <a:schemeClr val="bg1"/>
                </a:solidFill>
              </a:rPr>
              <a:t> with the Holy Spirit.</a:t>
            </a:r>
            <a:endParaRPr sz="2800" dirty="0">
              <a:solidFill>
                <a:schemeClr val="bg1"/>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Acts 1:13-14</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When they arrived, they went to the upstairs room of the house where they were staying. … They all met together and were constantly united in prayer. …</a:t>
            </a:r>
            <a:endParaRPr sz="2800" dirty="0">
              <a:solidFill>
                <a:schemeClr val="bg1"/>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1447800" y="1752600"/>
            <a:ext cx="6959600" cy="312393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spAutoFit/>
          </a:bodyPr>
          <a:lstStyle/>
          <a:p>
            <a:pPr lvl="0" algn="l" defTabSz="457200">
              <a:spcBef>
                <a:spcPts val="600"/>
              </a:spcBef>
              <a:spcAft>
                <a:spcPts val="1200"/>
              </a:spcAft>
              <a:defRPr sz="1800"/>
            </a:pPr>
            <a:r>
              <a:rPr lang="en-US" sz="2800" b="1" u="sng" dirty="0" smtClean="0">
                <a:solidFill>
                  <a:srgbClr val="FFFFFF"/>
                </a:solidFill>
                <a:latin typeface="Arial"/>
                <a:ea typeface="Arial"/>
                <a:cs typeface="Arial"/>
                <a:sym typeface="Arial"/>
              </a:rPr>
              <a:t>KEEP ON:</a:t>
            </a:r>
          </a:p>
          <a:p>
            <a:pPr marL="722313" lvl="6" indent="-366713" algn="l" defTabSz="457200">
              <a:spcBef>
                <a:spcPts val="600"/>
              </a:spcBef>
              <a:buFont typeface="Arial" pitchFamily="34" charset="0"/>
              <a:buChar char="•"/>
              <a:defRPr sz="1800"/>
            </a:pPr>
            <a:r>
              <a:rPr lang="en-AU" sz="2800" dirty="0" smtClean="0">
                <a:solidFill>
                  <a:srgbClr val="FFFFFF"/>
                </a:solidFill>
                <a:latin typeface="Arial"/>
                <a:ea typeface="Arial"/>
                <a:cs typeface="Arial"/>
                <a:sym typeface="Arial"/>
              </a:rPr>
              <a:t>Praying</a:t>
            </a:r>
          </a:p>
          <a:p>
            <a:pPr marL="722313" lvl="6" indent="-366713" algn="l" defTabSz="457200">
              <a:spcBef>
                <a:spcPts val="600"/>
              </a:spcBef>
              <a:buFont typeface="Arial" pitchFamily="34" charset="0"/>
              <a:buChar char="•"/>
              <a:defRPr sz="1800"/>
            </a:pPr>
            <a:r>
              <a:rPr lang="en-AU" sz="2800" dirty="0" smtClean="0">
                <a:solidFill>
                  <a:srgbClr val="FFFFFF"/>
                </a:solidFill>
                <a:latin typeface="Arial"/>
                <a:ea typeface="Arial"/>
                <a:cs typeface="Arial"/>
                <a:sym typeface="Arial"/>
              </a:rPr>
              <a:t>Serving</a:t>
            </a:r>
          </a:p>
          <a:p>
            <a:pPr marL="722313" lvl="6" indent="-366713" algn="l" defTabSz="457200">
              <a:spcBef>
                <a:spcPts val="600"/>
              </a:spcBef>
              <a:buFont typeface="Arial" pitchFamily="34" charset="0"/>
              <a:buChar char="•"/>
              <a:defRPr sz="1800"/>
            </a:pPr>
            <a:r>
              <a:rPr lang="en-AU" sz="2800" dirty="0" smtClean="0">
                <a:solidFill>
                  <a:srgbClr val="FFFFFF"/>
                </a:solidFill>
                <a:latin typeface="Arial"/>
                <a:ea typeface="Arial"/>
                <a:cs typeface="Arial"/>
                <a:sym typeface="Arial"/>
              </a:rPr>
              <a:t>Meeting with other christians</a:t>
            </a:r>
          </a:p>
          <a:p>
            <a:pPr marL="722313" lvl="6" indent="-366713" algn="l" defTabSz="457200">
              <a:spcBef>
                <a:spcPts val="600"/>
              </a:spcBef>
              <a:buFont typeface="Arial" pitchFamily="34" charset="0"/>
              <a:buChar char="•"/>
              <a:defRPr sz="1800"/>
            </a:pPr>
            <a:r>
              <a:rPr lang="en-AU" sz="2800" dirty="0" smtClean="0">
                <a:solidFill>
                  <a:srgbClr val="FFFFFF"/>
                </a:solidFill>
                <a:latin typeface="Arial"/>
                <a:ea typeface="Arial"/>
                <a:cs typeface="Arial"/>
                <a:sym typeface="Arial"/>
              </a:rPr>
              <a:t>Planting</a:t>
            </a:r>
          </a:p>
          <a:p>
            <a:pPr marL="722313" lvl="6" indent="-366713" algn="l" defTabSz="457200">
              <a:spcBef>
                <a:spcPts val="600"/>
              </a:spcBef>
              <a:buFont typeface="Arial" pitchFamily="34" charset="0"/>
              <a:buChar char="•"/>
              <a:defRPr sz="1800"/>
            </a:pPr>
            <a:r>
              <a:rPr lang="en-AU" sz="2800" dirty="0" smtClean="0">
                <a:solidFill>
                  <a:srgbClr val="FFFFFF"/>
                </a:solidFill>
                <a:latin typeface="Arial"/>
                <a:ea typeface="Arial"/>
                <a:cs typeface="Arial"/>
                <a:sym typeface="Arial"/>
              </a:rPr>
              <a:t>Believing</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Matthew 28:20a</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a:t>
            </a:r>
            <a:r>
              <a:rPr lang="en-US" sz="1600" i="1" dirty="0" smtClean="0">
                <a:solidFill>
                  <a:srgbClr val="FFFFFF"/>
                </a:solidFill>
                <a:latin typeface="Arial"/>
                <a:ea typeface="Arial"/>
                <a:cs typeface="Arial"/>
                <a:sym typeface="Arial"/>
              </a:rPr>
              <a:t>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Teach these new disciples to obey all the commands I have given you.</a:t>
            </a:r>
            <a:endParaRPr sz="2800" dirty="0">
              <a:solidFill>
                <a:schemeClr val="bg1"/>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2</a:t>
            </a:r>
            <a:r>
              <a:rPr lang="en-US" sz="2800" dirty="0" smtClean="0">
                <a:solidFill>
                  <a:srgbClr val="FFFFFF"/>
                </a:solidFill>
                <a:latin typeface="Arial"/>
                <a:ea typeface="Arial"/>
                <a:cs typeface="Arial"/>
                <a:sym typeface="Arial"/>
              </a:rPr>
              <a:t>. Dare to </a:t>
            </a:r>
            <a:r>
              <a:rPr lang="en-US" sz="2800" u="sng" dirty="0" smtClean="0">
                <a:solidFill>
                  <a:srgbClr val="FFFFFF"/>
                </a:solidFill>
                <a:latin typeface="Arial"/>
                <a:ea typeface="Arial"/>
                <a:cs typeface="Arial"/>
                <a:sym typeface="Arial"/>
              </a:rPr>
              <a:t>let the Holy Spirit take control</a:t>
            </a:r>
            <a:endParaRPr sz="2800" u="sng" dirty="0">
              <a:solidFill>
                <a:srgbClr val="FFFFFF"/>
              </a:solidFill>
              <a:latin typeface="Arial"/>
              <a:ea typeface="Arial"/>
              <a:cs typeface="Arial"/>
              <a:sym typeface="Arial"/>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872</TotalTime>
  <Words>830</Words>
  <Application>Microsoft Office PowerPoint</Application>
  <PresentationFormat>On-screen Show (4:3)</PresentationFormat>
  <Paragraphs>73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40</cp:revision>
  <dcterms:created xsi:type="dcterms:W3CDTF">2015-03-24T19:43:31Z</dcterms:created>
  <dcterms:modified xsi:type="dcterms:W3CDTF">2017-07-02T00:11:53Z</dcterms:modified>
</cp:coreProperties>
</file>