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9" r:id="rId4"/>
    <p:sldId id="260" r:id="rId5"/>
    <p:sldId id="261" r:id="rId6"/>
    <p:sldId id="263" r:id="rId7"/>
    <p:sldId id="264" r:id="rId8"/>
    <p:sldId id="265" r:id="rId9"/>
    <p:sldId id="258" r:id="rId10"/>
    <p:sldId id="266" r:id="rId11"/>
    <p:sldId id="267" r:id="rId12"/>
    <p:sldId id="268" r:id="rId13"/>
    <p:sldId id="269" r:id="rId14"/>
    <p:sldId id="293" r:id="rId15"/>
    <p:sldId id="270" r:id="rId16"/>
    <p:sldId id="271" r:id="rId17"/>
    <p:sldId id="272" r:id="rId18"/>
    <p:sldId id="273" r:id="rId19"/>
    <p:sldId id="275" r:id="rId20"/>
    <p:sldId id="276" r:id="rId21"/>
    <p:sldId id="277" r:id="rId22"/>
    <p:sldId id="294" r:id="rId23"/>
    <p:sldId id="278" r:id="rId24"/>
    <p:sldId id="279" r:id="rId25"/>
    <p:sldId id="280" r:id="rId26"/>
    <p:sldId id="295" r:id="rId27"/>
    <p:sldId id="282" r:id="rId28"/>
    <p:sldId id="283" r:id="rId29"/>
    <p:sldId id="284" r:id="rId30"/>
    <p:sldId id="285" r:id="rId31"/>
    <p:sldId id="286" r:id="rId32"/>
    <p:sldId id="287" r:id="rId33"/>
    <p:sldId id="288" r:id="rId34"/>
    <p:sldId id="289" r:id="rId35"/>
    <p:sldId id="290" r:id="rId36"/>
    <p:sldId id="291" r:id="rId37"/>
    <p:sldId id="296" r:id="rId38"/>
    <p:sldId id="292" r:id="rId39"/>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265074798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dirty="0"/>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089549" y="5715000"/>
            <a:ext cx="2964911" cy="6463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none" lIns="45718" tIns="45718" rIns="45718" bIns="45718">
            <a:spAutoFit/>
          </a:bodyPr>
          <a:lstStyle/>
          <a:p>
            <a:pPr lvl="0" algn="ctr">
              <a:defRPr sz="1800"/>
            </a:pPr>
            <a:r>
              <a:rPr dirty="0">
                <a:solidFill>
                  <a:schemeClr val="accent1">
                    <a:lumMod val="75000"/>
                  </a:schemeClr>
                </a:solidFill>
                <a:latin typeface="Arial"/>
                <a:ea typeface="Arial"/>
                <a:cs typeface="Arial"/>
                <a:sym typeface="Arial"/>
              </a:rPr>
              <a:t>PART </a:t>
            </a:r>
            <a:r>
              <a:rPr lang="en-AU" dirty="0" smtClean="0">
                <a:solidFill>
                  <a:schemeClr val="accent1">
                    <a:lumMod val="75000"/>
                  </a:schemeClr>
                </a:solidFill>
                <a:latin typeface="Arial"/>
                <a:ea typeface="Arial"/>
                <a:cs typeface="Arial"/>
                <a:sym typeface="Arial"/>
              </a:rPr>
              <a:t>3</a:t>
            </a:r>
            <a:r>
              <a:rPr dirty="0" smtClean="0">
                <a:solidFill>
                  <a:schemeClr val="accent1">
                    <a:lumMod val="75000"/>
                  </a:schemeClr>
                </a:solidFill>
                <a:latin typeface="Arial"/>
                <a:ea typeface="Arial"/>
                <a:cs typeface="Arial"/>
                <a:sym typeface="Arial"/>
              </a:rPr>
              <a:t>:</a:t>
            </a:r>
            <a:endParaRPr dirty="0">
              <a:solidFill>
                <a:schemeClr val="accent1">
                  <a:lumMod val="75000"/>
                </a:schemeClr>
              </a:solidFill>
              <a:latin typeface="Arial"/>
              <a:ea typeface="Arial"/>
              <a:cs typeface="Arial"/>
              <a:sym typeface="Arial"/>
            </a:endParaRPr>
          </a:p>
          <a:p>
            <a:pPr lvl="0" algn="ctr">
              <a:defRPr sz="1800"/>
            </a:pPr>
            <a:r>
              <a:rPr lang="en-US" i="1" dirty="0" smtClean="0">
                <a:solidFill>
                  <a:schemeClr val="accent1">
                    <a:lumMod val="75000"/>
                  </a:schemeClr>
                </a:solidFill>
                <a:latin typeface="Arial"/>
                <a:ea typeface="Arial"/>
                <a:cs typeface="Arial"/>
                <a:sym typeface="Arial"/>
              </a:rPr>
              <a:t>Daring to Give God My Best</a:t>
            </a:r>
            <a:endParaRPr i="1" dirty="0">
              <a:solidFill>
                <a:schemeClr val="accent1">
                  <a:lumMod val="75000"/>
                </a:schemeClr>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John 15:13</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There is no greater love than to lay down one’s life for one’s friends.</a:t>
            </a:r>
          </a:p>
        </p:txBody>
      </p:sp>
    </p:spTree>
    <p:extLst>
      <p:ext uri="{BB962C8B-B14F-4D97-AF65-F5344CB8AC3E}">
        <p14:creationId xmlns:p14="http://schemas.microsoft.com/office/powerpoint/2010/main" xmlns="" val="235227016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2. </a:t>
            </a:r>
            <a:r>
              <a:rPr lang="en-US" sz="2800" u="sng" dirty="0" smtClean="0">
                <a:solidFill>
                  <a:srgbClr val="FFFFFF"/>
                </a:solidFill>
                <a:latin typeface="Calibri" pitchFamily="34" charset="0"/>
                <a:ea typeface="Arial"/>
                <a:cs typeface="Arial"/>
                <a:sym typeface="Arial"/>
              </a:rPr>
              <a:t>I must sacrifice my comfort</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298203142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Timothy 2:3</a:t>
            </a:r>
            <a:endParaRPr sz="2800"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Endure hardship with us like a good soldier of Christ Jesus.</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53787452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Ephesians 5:2</a:t>
            </a:r>
            <a:endParaRPr sz="2800"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Live a life of sacrificial love just like Christ loved us and gave Himself as an offering and sacrifice for us.</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88870152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 descr="Image result for jim elliot quotes"/>
          <p:cNvPicPr>
            <a:picLocks noChangeAspect="1" noChangeArrowheads="1"/>
          </p:cNvPicPr>
          <p:nvPr/>
        </p:nvPicPr>
        <p:blipFill>
          <a:blip r:embed="rId2" cstate="print"/>
          <a:srcRect/>
          <a:stretch>
            <a:fillRect/>
          </a:stretch>
        </p:blipFill>
        <p:spPr bwMode="auto">
          <a:xfrm>
            <a:off x="1066800" y="-1"/>
            <a:ext cx="6858000" cy="6858001"/>
          </a:xfrm>
          <a:prstGeom prst="rect">
            <a:avLst/>
          </a:prstGeom>
          <a:noFill/>
        </p:spPr>
      </p:pic>
    </p:spTree>
    <p:extLst>
      <p:ext uri="{BB962C8B-B14F-4D97-AF65-F5344CB8AC3E}">
        <p14:creationId xmlns:p14="http://schemas.microsoft.com/office/powerpoint/2010/main" xmlns="" val="264435695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3. </a:t>
            </a:r>
            <a:r>
              <a:rPr lang="en-US" sz="2800" u="sng" dirty="0" smtClean="0">
                <a:solidFill>
                  <a:srgbClr val="FFFFFF"/>
                </a:solidFill>
                <a:latin typeface="Calibri" pitchFamily="34" charset="0"/>
                <a:ea typeface="Arial"/>
                <a:cs typeface="Arial"/>
                <a:sym typeface="Arial"/>
              </a:rPr>
              <a:t>I must eliminate distractions</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264435695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Timothy 2:4</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International Version / 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latin typeface="Calibri" pitchFamily="34" charset="0"/>
              </a:rPr>
              <a:t>As Christ’s soldier, do not let yourself become entangled in the affairs of this life, wasting time, for then you can’t please your commanding officer who enlisted you in his army.</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342398538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9:24-27</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a:t>
            </a:r>
            <a:r>
              <a:rPr lang="en-US" sz="1600" i="1" dirty="0" smtClean="0">
                <a:solidFill>
                  <a:srgbClr val="FFFFFF"/>
                </a:solidFill>
                <a:latin typeface="Calibri" pitchFamily="34" charset="0"/>
                <a:ea typeface="Arial"/>
                <a:cs typeface="Arial"/>
                <a:sym typeface="Arial"/>
              </a:rPr>
              <a:t>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Don’t you realize that in a race everyone runs, but only one person gets the prize? So run to win! All athletes are disciplined in their training. They do it to win a prize that will fade away, but we do it for an eternal prize.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37454170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9:24-27</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a:t>
            </a:r>
            <a:r>
              <a:rPr lang="en-US" sz="1600" i="1" dirty="0" smtClean="0">
                <a:solidFill>
                  <a:srgbClr val="FFFFFF"/>
                </a:solidFill>
                <a:latin typeface="Calibri" pitchFamily="34" charset="0"/>
                <a:ea typeface="Arial"/>
                <a:cs typeface="Arial"/>
                <a:sym typeface="Arial"/>
              </a:rPr>
              <a:t>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a:t>
            </a:r>
            <a:r>
              <a:rPr lang="en-US" sz="2800" dirty="0" smtClean="0">
                <a:solidFill>
                  <a:schemeClr val="bg1"/>
                </a:solidFill>
                <a:latin typeface="Calibri" pitchFamily="34" charset="0"/>
              </a:rPr>
              <a:t>So I run with purpose in every step. I am not just shadowboxing. I discipline my body like an athlete, training it to do what it should. Otherwise, I fear that after preaching to others I myself might be disqualified.</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181466066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1. </a:t>
            </a:r>
            <a:r>
              <a:rPr lang="en-US" sz="2800" u="sng" dirty="0" smtClean="0">
                <a:solidFill>
                  <a:srgbClr val="FFFFFF"/>
                </a:solidFill>
                <a:latin typeface="Calibri" pitchFamily="34" charset="0"/>
                <a:ea typeface="Arial"/>
                <a:cs typeface="Arial"/>
                <a:sym typeface="Arial"/>
              </a:rPr>
              <a:t>I must intend to win</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262804159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1 Peter 3:11-12</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Today’s English Version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Since everything on earth will be gone one day, what kind of people should you be? Your lives should be holy and dedicated to God, as you wait for the day of God and do your best to make it come soon!</a:t>
            </a:r>
            <a:endParaRPr sz="2800" dirty="0">
              <a:solidFill>
                <a:schemeClr val="bg1"/>
              </a:solidFill>
              <a:latin typeface="Calibri"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1 Corinthians 9:24</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Living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In a race everyone runs, but only one person wins the prize. So run your race to win!</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94978375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2 </a:t>
            </a:r>
            <a:r>
              <a:rPr lang="en-US" sz="2800" dirty="0" smtClean="0">
                <a:solidFill>
                  <a:srgbClr val="FFFFFF"/>
                </a:solidFill>
                <a:latin typeface="Calibri" pitchFamily="34" charset="0"/>
                <a:ea typeface="Arial"/>
                <a:cs typeface="Arial"/>
                <a:sym typeface="Arial"/>
              </a:rPr>
              <a:t>Timothy </a:t>
            </a:r>
            <a:r>
              <a:rPr lang="en-US" sz="2800" dirty="0" smtClean="0">
                <a:solidFill>
                  <a:srgbClr val="FFFFFF"/>
                </a:solidFill>
                <a:latin typeface="Calibri" pitchFamily="34" charset="0"/>
                <a:ea typeface="Arial"/>
                <a:cs typeface="Arial"/>
                <a:sym typeface="Arial"/>
              </a:rPr>
              <a:t>4:7</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I have fought the good fight, I have finished the race, I have kept the faith.</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90307892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1 Thessalonians 2:19-20</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After all, what gives us hope and joy, and what will be our proud reward and crown as we stand before our Lord Jesus when he returns? It is you! Yes, you are our pride and joy.</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90307892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a:solidFill>
                  <a:srgbClr val="FFFFFF"/>
                </a:solidFill>
                <a:latin typeface="Calibri" pitchFamily="34" charset="0"/>
                <a:ea typeface="Arial"/>
                <a:cs typeface="Arial"/>
                <a:sym typeface="Arial"/>
              </a:rPr>
              <a:t>2</a:t>
            </a:r>
            <a:r>
              <a:rPr lang="en-US" sz="2800" dirty="0" smtClean="0">
                <a:solidFill>
                  <a:srgbClr val="FFFFFF"/>
                </a:solidFill>
                <a:latin typeface="Calibri" pitchFamily="34" charset="0"/>
                <a:ea typeface="Arial"/>
                <a:cs typeface="Arial"/>
                <a:sym typeface="Arial"/>
              </a:rPr>
              <a:t>. </a:t>
            </a:r>
            <a:r>
              <a:rPr lang="en-US" sz="2800" u="sng" dirty="0" smtClean="0">
                <a:solidFill>
                  <a:srgbClr val="FFFFFF"/>
                </a:solidFill>
                <a:latin typeface="Calibri" pitchFamily="34" charset="0"/>
                <a:ea typeface="Arial"/>
                <a:cs typeface="Arial"/>
                <a:sym typeface="Arial"/>
              </a:rPr>
              <a:t>I must discipline myself</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59660490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Timothy 2:5</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American Standard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If anyone competes as an athlete, he cannot receive the victor’s crown unless he competes according to the rules.</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178312459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1 Corinthians 9:25, 27</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a:t>
            </a:r>
            <a:r>
              <a:rPr lang="en-US" sz="1600" i="1" dirty="0" smtClean="0">
                <a:solidFill>
                  <a:srgbClr val="FFFFFF"/>
                </a:solidFill>
                <a:latin typeface="Calibri" pitchFamily="34" charset="0"/>
                <a:ea typeface="Arial"/>
                <a:cs typeface="Arial"/>
                <a:sym typeface="Arial"/>
              </a:rPr>
              <a:t>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All athletes are disciplined in their training. They do it to win a prize that will fade away, but we do it for an eternal prize. … I discipline my body like an athlete, training it to do what it should.</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3397945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3010" name="Picture 2" descr="Related image"/>
          <p:cNvPicPr>
            <a:picLocks noChangeAspect="1" noChangeArrowheads="1"/>
          </p:cNvPicPr>
          <p:nvPr/>
        </p:nvPicPr>
        <p:blipFill>
          <a:blip r:embed="rId2" cstate="print"/>
          <a:srcRect t="4004" b="10000"/>
          <a:stretch>
            <a:fillRect/>
          </a:stretch>
        </p:blipFill>
        <p:spPr bwMode="auto">
          <a:xfrm>
            <a:off x="1219200" y="304800"/>
            <a:ext cx="6710147" cy="5943600"/>
          </a:xfrm>
          <a:prstGeom prst="rect">
            <a:avLst/>
          </a:prstGeom>
          <a:noFill/>
        </p:spPr>
      </p:pic>
    </p:spTree>
    <p:extLst>
      <p:ext uri="{BB962C8B-B14F-4D97-AF65-F5344CB8AC3E}">
        <p14:creationId xmlns:p14="http://schemas.microsoft.com/office/powerpoint/2010/main" xmlns="" val="172967407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3. </a:t>
            </a:r>
            <a:r>
              <a:rPr lang="en-US" sz="2800" u="sng" dirty="0" smtClean="0">
                <a:solidFill>
                  <a:srgbClr val="FFFFFF"/>
                </a:solidFill>
                <a:latin typeface="Calibri" pitchFamily="34" charset="0"/>
                <a:ea typeface="Arial"/>
                <a:cs typeface="Arial"/>
                <a:sym typeface="Arial"/>
              </a:rPr>
              <a:t>I must stay focused on the reward</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172967407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Hebrews </a:t>
            </a:r>
            <a:r>
              <a:rPr lang="en-US" sz="2800" dirty="0" smtClean="0">
                <a:solidFill>
                  <a:srgbClr val="FFFFFF"/>
                </a:solidFill>
                <a:latin typeface="Calibri" pitchFamily="34" charset="0"/>
                <a:ea typeface="Arial"/>
                <a:cs typeface="Arial"/>
                <a:sym typeface="Arial"/>
              </a:rPr>
              <a:t>12:1b-2</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AU"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And let us run with endurance the race God has set before us. We do this by keeping our eyes on Jesus, the champion who initiates and perfects our faith. Because of the joy awaiting him, he endured the cross, disregarding its shame.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87825297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Hebrews 12:2</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Now he is seated in the place of honor beside God’s throne.</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92856079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a:solidFill>
                  <a:srgbClr val="FFFFFF"/>
                </a:solidFill>
                <a:latin typeface="Calibri" pitchFamily="34" charset="0"/>
                <a:ea typeface="Arial"/>
                <a:cs typeface="Arial"/>
                <a:sym typeface="Arial"/>
              </a:rPr>
              <a:t>2</a:t>
            </a:r>
            <a:r>
              <a:rPr lang="en-US" sz="2800" dirty="0" smtClean="0">
                <a:solidFill>
                  <a:srgbClr val="FFFFFF"/>
                </a:solidFill>
                <a:latin typeface="Calibri" pitchFamily="34" charset="0"/>
                <a:ea typeface="Arial"/>
                <a:cs typeface="Arial"/>
                <a:sym typeface="Arial"/>
              </a:rPr>
              <a:t> Peter 1:5-8</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Contemporary English Version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Do your best to improve your faith. You can do this by adding goodness, understanding, self-control, patience, devotion to God, concern for others, and love.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5662031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1 Corinthians 9:26</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Living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I run straight to the goal with purpose in every step! I fight to win. I’m not just shadow-boxing or playing around.</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412130767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9:6-13</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Remember this – a farmer who plants only a few seeds will get a small crop. But the one who plants generously will get a generous crop. You must each make up your own mind as to how much you should give.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16657971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9:6-13</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Don’t give reluctantly or in response to pressure. For God loves the person who gives cheerfully. Then God will generously provide all you need, and you will always have everything you need and plenty left over to share with others.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489889670"/>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9:6-13</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For God is the one who gives seed to the farmer and then bread to eat. In the same way, He will give you many opportunities to do good, and He will produce a great harvest of generosity in you!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127904765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2 Corinthians 9:6-13</a:t>
            </a:r>
            <a:endParaRPr sz="2800" dirty="0">
              <a:solidFill>
                <a:srgbClr val="FFFFFF"/>
              </a:solidFill>
              <a:latin typeface="Calibri" pitchFamily="34" charset="0"/>
              <a:ea typeface="Arial"/>
              <a:cs typeface="Arial"/>
              <a:sym typeface="Arial"/>
            </a:endParaRPr>
          </a:p>
          <a:p>
            <a:pPr lvl="0" indent="39687" defTabSz="457200">
              <a:spcBef>
                <a:spcPts val="600"/>
              </a:spcBef>
              <a:defRPr sz="1800"/>
            </a:pPr>
            <a:r>
              <a:rPr lang="en-US" sz="1600" i="1" dirty="0" smtClean="0">
                <a:solidFill>
                  <a:srgbClr val="FFFFFF"/>
                </a:solidFill>
                <a:latin typeface="Calibri" pitchFamily="34" charset="0"/>
                <a:ea typeface="Arial"/>
                <a:cs typeface="Arial"/>
                <a:sym typeface="Arial"/>
              </a:rPr>
              <a:t>New Living Translation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latin typeface="Calibri" pitchFamily="34" charset="0"/>
              </a:rPr>
              <a:t>… Yes, you will be enriched so that you can give even more generously! …You will be glorifying God through your generous gifts, and your generosity will prove you are obedient to the Good News of Christ!</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82978080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u="sng" dirty="0" smtClean="0">
                <a:solidFill>
                  <a:srgbClr val="FFFFFF"/>
                </a:solidFill>
                <a:latin typeface="Calibri" pitchFamily="34" charset="0"/>
                <a:ea typeface="Arial"/>
                <a:cs typeface="Arial"/>
                <a:sym typeface="Arial"/>
              </a:rPr>
              <a:t>Plant generously in faith</a:t>
            </a:r>
            <a:endParaRPr sz="2800" u="sng" dirty="0">
              <a:solidFill>
                <a:srgbClr val="FFFFFF"/>
              </a:solidFill>
              <a:latin typeface="Calibri" pitchFamily="34" charset="0"/>
              <a:ea typeface="Arial"/>
              <a:cs typeface="Arial"/>
              <a:sym typeface="Arial"/>
            </a:endParaRPr>
          </a:p>
        </p:txBody>
      </p:sp>
      <p:sp>
        <p:nvSpPr>
          <p:cNvPr id="5" name="Shape 15"/>
          <p:cNvSpPr/>
          <p:nvPr/>
        </p:nvSpPr>
        <p:spPr>
          <a:xfrm>
            <a:off x="762000" y="2438400"/>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TO REAP A GREAT HARVEST, I MUST…</a:t>
            </a:r>
            <a:endParaRPr sz="2800" dirty="0">
              <a:solidFill>
                <a:srgbClr val="FFFFFF"/>
              </a:solidFill>
              <a:latin typeface="Calibri" pitchFamily="34" charset="0"/>
              <a:ea typeface="Arial"/>
              <a:cs typeface="Arial"/>
              <a:sym typeface="Arial"/>
            </a:endParaRPr>
          </a:p>
        </p:txBody>
      </p:sp>
    </p:spTree>
    <p:extLst>
      <p:ext uri="{BB962C8B-B14F-4D97-AF65-F5344CB8AC3E}">
        <p14:creationId xmlns:p14="http://schemas.microsoft.com/office/powerpoint/2010/main" xmlns="" val="210323108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Matthew 6:31-33</a:t>
            </a:r>
            <a:endParaRPr sz="2800" dirty="0">
              <a:solidFill>
                <a:srgbClr val="FFFFFF"/>
              </a:solidFill>
              <a:latin typeface="Arial"/>
              <a:ea typeface="Arial"/>
              <a:cs typeface="Arial"/>
              <a:sym typeface="Arial"/>
            </a:endParaRPr>
          </a:p>
          <a:p>
            <a:pPr lvl="0" indent="39687" defTabSz="457200">
              <a:spcBef>
                <a:spcPts val="600"/>
              </a:spcBef>
              <a:defRPr sz="1800"/>
            </a:pPr>
            <a:r>
              <a:rPr lang="en-AU"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latin typeface="Calibri" pitchFamily="34" charset="0"/>
              </a:rPr>
              <a:t>So don’t worry about these things, saying, ‘What will we eat? What will we drink? What will we wear?’ These things dominate the thoughts of unbelievers, but your heavenly Father already knows all your needs.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86784552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Matthew 6:31-33</a:t>
            </a:r>
            <a:endParaRPr sz="2800" dirty="0">
              <a:solidFill>
                <a:srgbClr val="FFFFFF"/>
              </a:solidFill>
              <a:latin typeface="Arial"/>
              <a:ea typeface="Arial"/>
              <a:cs typeface="Arial"/>
              <a:sym typeface="Arial"/>
            </a:endParaRPr>
          </a:p>
          <a:p>
            <a:pPr lvl="0" indent="39687" defTabSz="457200">
              <a:spcBef>
                <a:spcPts val="600"/>
              </a:spcBef>
              <a:defRPr sz="1800"/>
            </a:pPr>
            <a:r>
              <a:rPr lang="en-AU"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latin typeface="Calibri" pitchFamily="34" charset="0"/>
              </a:rPr>
              <a:t>… Seek the Kingdom of God above all else, and live righteously, and he will give you everything you need.</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86784552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Calibri" pitchFamily="34" charset="0"/>
                <a:ea typeface="Arial"/>
                <a:cs typeface="Arial"/>
                <a:sym typeface="Arial"/>
              </a:rPr>
              <a:t>Mark 10:29-30</a:t>
            </a:r>
            <a:endParaRPr sz="2800"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latin typeface="Calibri" pitchFamily="34" charset="0"/>
              </a:rPr>
              <a:t>I guarantee you this: Anyone who gives up anything for my sake and the Good News – whether a home or a family member or property – will get more than that back, multiplied a hundredfold, and in the world to come they will be given life forever!</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38033866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a:solidFill>
                  <a:srgbClr val="FFFFFF"/>
                </a:solidFill>
                <a:latin typeface="Calibri" pitchFamily="34" charset="0"/>
                <a:ea typeface="Arial"/>
                <a:cs typeface="Arial"/>
                <a:sym typeface="Arial"/>
              </a:rPr>
              <a:t>2</a:t>
            </a:r>
            <a:r>
              <a:rPr lang="en-US" sz="2800" dirty="0" smtClean="0">
                <a:solidFill>
                  <a:srgbClr val="FFFFFF"/>
                </a:solidFill>
                <a:latin typeface="Calibri" pitchFamily="34" charset="0"/>
                <a:ea typeface="Arial"/>
                <a:cs typeface="Arial"/>
                <a:sym typeface="Arial"/>
              </a:rPr>
              <a:t> Peter 1:5-8</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Contemporary English Version</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If you keep growing in this way, it will show that</a:t>
            </a:r>
            <a:r>
              <a:rPr lang="en-US" sz="2800" dirty="0" smtClean="0">
                <a:solidFill>
                  <a:schemeClr val="bg1"/>
                </a:solidFill>
                <a:latin typeface="Calibri" pitchFamily="34" charset="0"/>
              </a:rPr>
              <a:t>… Christ </a:t>
            </a:r>
            <a:r>
              <a:rPr lang="en-US" sz="2800" dirty="0" smtClean="0">
                <a:solidFill>
                  <a:schemeClr val="bg1"/>
                </a:solidFill>
                <a:latin typeface="Calibri" pitchFamily="34" charset="0"/>
              </a:rPr>
              <a:t>has made your lives useful and meaningful.</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199387793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Proverbs 3:9-10</a:t>
            </a:r>
            <a:endParaRPr sz="2800"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Honor God with everything you own; give Him the first and the best parts of everything. If you do this, your barns will fill with grain and your barrels will overflow with wine.</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218393664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2 Timothy 2:3-7</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New International Version / Living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Endure hardship with us like a good soldier of Christ Jesus. No one serving as a soldier gets tied up in civilian affairs – he wants to please his commanding officer. Similarly, if anyone competes as an athlete,…</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35572701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2 Timothy 2:3-7</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New International Version / Living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…he does not receive the victor’s crown unless he competes according to the rules. And the hardworking farmer should be the first to receive a share of the crops. …</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38645411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defTabSz="457200">
              <a:spcBef>
                <a:spcPts val="600"/>
              </a:spcBef>
              <a:defRPr sz="1800"/>
            </a:pPr>
            <a:r>
              <a:rPr lang="en-US" sz="2800" dirty="0" smtClean="0">
                <a:solidFill>
                  <a:srgbClr val="FFFFFF"/>
                </a:solidFill>
                <a:latin typeface="Calibri" pitchFamily="34" charset="0"/>
                <a:ea typeface="Arial"/>
                <a:cs typeface="Arial"/>
                <a:sym typeface="Arial"/>
              </a:rPr>
              <a:t>2 Timothy 2:3-7</a:t>
            </a:r>
            <a:endParaRPr sz="2800" dirty="0">
              <a:solidFill>
                <a:srgbClr val="FFFFFF"/>
              </a:solidFill>
              <a:latin typeface="Calibri" pitchFamily="34" charset="0"/>
              <a:ea typeface="Arial"/>
              <a:cs typeface="Arial"/>
              <a:sym typeface="Arial"/>
            </a:endParaRPr>
          </a:p>
          <a:p>
            <a:pPr lvl="0" defTabSz="457200">
              <a:spcBef>
                <a:spcPts val="600"/>
              </a:spcBef>
              <a:defRPr sz="1800"/>
            </a:pPr>
            <a:r>
              <a:rPr lang="en-US" sz="1600" i="1" dirty="0" smtClean="0">
                <a:solidFill>
                  <a:srgbClr val="FFFFFF"/>
                </a:solidFill>
                <a:latin typeface="Calibri" pitchFamily="34" charset="0"/>
                <a:ea typeface="Arial"/>
                <a:cs typeface="Arial"/>
                <a:sym typeface="Arial"/>
              </a:rPr>
              <a:t>New International Version / Living Bible</a:t>
            </a:r>
            <a:endParaRPr sz="1600" i="1" dirty="0">
              <a:solidFill>
                <a:srgbClr val="FFFFFF"/>
              </a:solidFill>
              <a:latin typeface="Calibri" pitchFamily="34" charset="0"/>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dirty="0"/>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latin typeface="Calibri" pitchFamily="34" charset="0"/>
              </a:rPr>
              <a:t>… Think about these three illustrations, and the Lord will help you to understand how they apply to you.</a:t>
            </a:r>
            <a:endParaRPr sz="2800" dirty="0">
              <a:solidFill>
                <a:schemeClr val="bg1"/>
              </a:solidFill>
              <a:latin typeface="Calibri" pitchFamily="34" charset="0"/>
            </a:endParaRPr>
          </a:p>
        </p:txBody>
      </p:sp>
    </p:spTree>
    <p:extLst>
      <p:ext uri="{BB962C8B-B14F-4D97-AF65-F5344CB8AC3E}">
        <p14:creationId xmlns:p14="http://schemas.microsoft.com/office/powerpoint/2010/main" xmlns="" val="37199239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Calibri" pitchFamily="34" charset="0"/>
                <a:ea typeface="Arial"/>
                <a:cs typeface="Arial"/>
                <a:sym typeface="Arial"/>
              </a:rPr>
              <a:t>1. </a:t>
            </a:r>
            <a:r>
              <a:rPr lang="en-US" sz="2800" u="sng" dirty="0" smtClean="0">
                <a:solidFill>
                  <a:srgbClr val="FFFFFF"/>
                </a:solidFill>
                <a:latin typeface="Calibri" pitchFamily="34" charset="0"/>
                <a:ea typeface="Arial"/>
                <a:cs typeface="Arial"/>
                <a:sym typeface="Arial"/>
              </a:rPr>
              <a:t>I must define what I’d die for</a:t>
            </a:r>
            <a:endParaRPr sz="2800" dirty="0">
              <a:solidFill>
                <a:srgbClr val="FFFFFF"/>
              </a:solidFill>
              <a:latin typeface="Calibri" pitchFamily="34" charset="0"/>
              <a:ea typeface="Arial"/>
              <a:cs typeface="Arial"/>
              <a:sym typeface="Aria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1193</TotalTime>
  <Words>1185</Words>
  <Application>Microsoft Office PowerPoint</Application>
  <PresentationFormat>On-screen Show (4:3)</PresentationFormat>
  <Paragraphs>90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42</cp:revision>
  <dcterms:created xsi:type="dcterms:W3CDTF">2015-03-24T19:43:31Z</dcterms:created>
  <dcterms:modified xsi:type="dcterms:W3CDTF">2017-05-28T00:11:18Z</dcterms:modified>
</cp:coreProperties>
</file>