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9" r:id="rId24"/>
    <p:sldId id="278" r:id="rId25"/>
    <p:sldId id="280" r:id="rId26"/>
  </p:sldIdLst>
  <p:sldSz cx="9144000" cy="6858000" type="screen4x3"/>
  <p:notesSz cx="6858000" cy="9144000"/>
  <p:defaultTextStyle>
    <a:lvl1pPr>
      <a:defRPr sz="2400">
        <a:latin typeface="+mn-lt"/>
        <a:ea typeface="+mn-ea"/>
        <a:cs typeface="+mn-cs"/>
        <a:sym typeface="Helvetica Neue"/>
      </a:defRPr>
    </a:lvl1pPr>
    <a:lvl2pPr>
      <a:defRPr sz="2400">
        <a:latin typeface="+mn-lt"/>
        <a:ea typeface="+mn-ea"/>
        <a:cs typeface="+mn-cs"/>
        <a:sym typeface="Helvetica Neue"/>
      </a:defRPr>
    </a:lvl2pPr>
    <a:lvl3pPr>
      <a:defRPr sz="2400">
        <a:latin typeface="+mn-lt"/>
        <a:ea typeface="+mn-ea"/>
        <a:cs typeface="+mn-cs"/>
        <a:sym typeface="Helvetica Neue"/>
      </a:defRPr>
    </a:lvl3pPr>
    <a:lvl4pPr>
      <a:defRPr sz="2400">
        <a:latin typeface="+mn-lt"/>
        <a:ea typeface="+mn-ea"/>
        <a:cs typeface="+mn-cs"/>
        <a:sym typeface="Helvetica Neue"/>
      </a:defRPr>
    </a:lvl4pPr>
    <a:lvl5pPr>
      <a:defRPr sz="2400">
        <a:latin typeface="+mn-lt"/>
        <a:ea typeface="+mn-ea"/>
        <a:cs typeface="+mn-cs"/>
        <a:sym typeface="Helvetica Neue"/>
      </a:defRPr>
    </a:lvl5pPr>
    <a:lvl6pPr>
      <a:defRPr sz="2400">
        <a:latin typeface="+mn-lt"/>
        <a:ea typeface="+mn-ea"/>
        <a:cs typeface="+mn-cs"/>
        <a:sym typeface="Helvetica Neue"/>
      </a:defRPr>
    </a:lvl6pPr>
    <a:lvl7pPr>
      <a:defRPr sz="2400">
        <a:latin typeface="+mn-lt"/>
        <a:ea typeface="+mn-ea"/>
        <a:cs typeface="+mn-cs"/>
        <a:sym typeface="Helvetica Neue"/>
      </a:defRPr>
    </a:lvl7pPr>
    <a:lvl8pPr>
      <a:defRPr sz="2400">
        <a:latin typeface="+mn-lt"/>
        <a:ea typeface="+mn-ea"/>
        <a:cs typeface="+mn-cs"/>
        <a:sym typeface="Helvetica Neue"/>
      </a:defRPr>
    </a:lvl8pPr>
    <a:lvl9pPr>
      <a:defRPr sz="2400">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3942492635"/>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489825" y="6212999"/>
            <a:ext cx="257175" cy="650237"/>
          </a:xfrm>
          <a:prstGeom prst="rect">
            <a:avLst/>
          </a:prstGeom>
          <a:ln w="12700">
            <a:miter lim="400000"/>
          </a:ln>
        </p:spPr>
        <p:txBody>
          <a:bodyPr lIns="45718" tIns="45718" rIns="45718" bIns="45718" anchor="ctr">
            <a:spAutoFit/>
          </a:bodyPr>
          <a:lstStyle>
            <a:lvl1pPr algn="ctr">
              <a:defRPr sz="1800">
                <a:latin typeface="+mj-lt"/>
                <a:ea typeface="+mj-ea"/>
                <a:cs typeface="+mj-cs"/>
                <a:sym typeface="Helvetic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defTabSz="457200">
        <a:defRPr sz="1200">
          <a:latin typeface="+mj-lt"/>
          <a:ea typeface="+mj-ea"/>
          <a:cs typeface="+mj-cs"/>
          <a:sym typeface="Helvetica"/>
        </a:defRPr>
      </a:lvl1pPr>
      <a:lvl2pPr defTabSz="457200">
        <a:defRPr sz="1200">
          <a:latin typeface="+mj-lt"/>
          <a:ea typeface="+mj-ea"/>
          <a:cs typeface="+mj-cs"/>
          <a:sym typeface="Helvetica"/>
        </a:defRPr>
      </a:lvl2pPr>
      <a:lvl3pPr defTabSz="457200">
        <a:defRPr sz="1200">
          <a:latin typeface="+mj-lt"/>
          <a:ea typeface="+mj-ea"/>
          <a:cs typeface="+mj-cs"/>
          <a:sym typeface="Helvetica"/>
        </a:defRPr>
      </a:lvl3pPr>
      <a:lvl4pPr defTabSz="457200">
        <a:defRPr sz="1200">
          <a:latin typeface="+mj-lt"/>
          <a:ea typeface="+mj-ea"/>
          <a:cs typeface="+mj-cs"/>
          <a:sym typeface="Helvetica"/>
        </a:defRPr>
      </a:lvl4pPr>
      <a:lvl5pPr defTabSz="457200">
        <a:defRPr sz="1200">
          <a:latin typeface="+mj-lt"/>
          <a:ea typeface="+mj-ea"/>
          <a:cs typeface="+mj-cs"/>
          <a:sym typeface="Helvetica"/>
        </a:defRPr>
      </a:lvl5pPr>
      <a:lvl6pPr defTabSz="457200">
        <a:defRPr sz="1200">
          <a:latin typeface="+mj-lt"/>
          <a:ea typeface="+mj-ea"/>
          <a:cs typeface="+mj-cs"/>
          <a:sym typeface="Helvetica"/>
        </a:defRPr>
      </a:lvl6pPr>
      <a:lvl7pPr defTabSz="457200">
        <a:defRPr sz="1200">
          <a:latin typeface="+mj-lt"/>
          <a:ea typeface="+mj-ea"/>
          <a:cs typeface="+mj-cs"/>
          <a:sym typeface="Helvetica"/>
        </a:defRPr>
      </a:lvl7pPr>
      <a:lvl8pPr defTabSz="457200">
        <a:defRPr sz="1200">
          <a:latin typeface="+mj-lt"/>
          <a:ea typeface="+mj-ea"/>
          <a:cs typeface="+mj-cs"/>
          <a:sym typeface="Helvetica"/>
        </a:defRPr>
      </a:lvl8pPr>
      <a:lvl9pPr defTabSz="457200">
        <a:defRPr sz="1200">
          <a:latin typeface="+mj-lt"/>
          <a:ea typeface="+mj-ea"/>
          <a:cs typeface="+mj-cs"/>
          <a:sym typeface="Helvetica"/>
        </a:defRPr>
      </a:lvl9pPr>
    </p:titleStyle>
    <p:bodyStyle>
      <a:lvl1pPr marL="342900" indent="-342900" defTabSz="457200">
        <a:defRPr sz="1200">
          <a:latin typeface="+mj-lt"/>
          <a:ea typeface="+mj-ea"/>
          <a:cs typeface="+mj-cs"/>
          <a:sym typeface="Helvetica"/>
        </a:defRPr>
      </a:lvl1pPr>
      <a:lvl2pPr marL="342900" indent="-114300" defTabSz="457200">
        <a:defRPr sz="1200">
          <a:latin typeface="+mj-lt"/>
          <a:ea typeface="+mj-ea"/>
          <a:cs typeface="+mj-cs"/>
          <a:sym typeface="Helvetica"/>
        </a:defRPr>
      </a:lvl2pPr>
      <a:lvl3pPr marL="342900" defTabSz="457200">
        <a:defRPr sz="1200">
          <a:latin typeface="+mj-lt"/>
          <a:ea typeface="+mj-ea"/>
          <a:cs typeface="+mj-cs"/>
          <a:sym typeface="Helvetica"/>
        </a:defRPr>
      </a:lvl3pPr>
      <a:lvl4pPr marL="342900" defTabSz="457200">
        <a:defRPr sz="1200">
          <a:latin typeface="+mj-lt"/>
          <a:ea typeface="+mj-ea"/>
          <a:cs typeface="+mj-cs"/>
          <a:sym typeface="Helvetica"/>
        </a:defRPr>
      </a:lvl4pPr>
      <a:lvl5pPr marL="342900" defTabSz="457200">
        <a:defRPr sz="1200">
          <a:latin typeface="+mj-lt"/>
          <a:ea typeface="+mj-ea"/>
          <a:cs typeface="+mj-cs"/>
          <a:sym typeface="Helvetica"/>
        </a:defRPr>
      </a:lvl5pPr>
      <a:lvl6pPr marL="342900" defTabSz="457200">
        <a:defRPr sz="1200">
          <a:latin typeface="+mj-lt"/>
          <a:ea typeface="+mj-ea"/>
          <a:cs typeface="+mj-cs"/>
          <a:sym typeface="Helvetica"/>
        </a:defRPr>
      </a:lvl6pPr>
      <a:lvl7pPr marL="342900" defTabSz="457200">
        <a:defRPr sz="1200">
          <a:latin typeface="+mj-lt"/>
          <a:ea typeface="+mj-ea"/>
          <a:cs typeface="+mj-cs"/>
          <a:sym typeface="Helvetica"/>
        </a:defRPr>
      </a:lvl7pPr>
      <a:lvl8pPr marL="342900" defTabSz="457200">
        <a:defRPr sz="1200">
          <a:latin typeface="+mj-lt"/>
          <a:ea typeface="+mj-ea"/>
          <a:cs typeface="+mj-cs"/>
          <a:sym typeface="Helvetica"/>
        </a:defRPr>
      </a:lvl8pPr>
      <a:lvl9pPr marL="342900" defTabSz="457200">
        <a:defRPr sz="1200">
          <a:latin typeface="+mj-lt"/>
          <a:ea typeface="+mj-ea"/>
          <a:cs typeface="+mj-cs"/>
          <a:sym typeface="Helvetica"/>
        </a:defRPr>
      </a:lvl9pPr>
    </p:bodyStyle>
    <p:otherStyle>
      <a:lvl1pPr algn="ctr">
        <a:defRPr>
          <a:solidFill>
            <a:schemeClr val="tx1"/>
          </a:solidFill>
          <a:latin typeface="+mn-lt"/>
          <a:ea typeface="+mn-ea"/>
          <a:cs typeface="+mn-cs"/>
          <a:sym typeface="Helvetica"/>
        </a:defRPr>
      </a:lvl1pPr>
      <a:lvl2pPr algn="ctr">
        <a:defRPr>
          <a:solidFill>
            <a:schemeClr val="tx1"/>
          </a:solidFill>
          <a:latin typeface="+mn-lt"/>
          <a:ea typeface="+mn-ea"/>
          <a:cs typeface="+mn-cs"/>
          <a:sym typeface="Helvetica"/>
        </a:defRPr>
      </a:lvl2pPr>
      <a:lvl3pPr algn="ctr">
        <a:defRPr>
          <a:solidFill>
            <a:schemeClr val="tx1"/>
          </a:solidFill>
          <a:latin typeface="+mn-lt"/>
          <a:ea typeface="+mn-ea"/>
          <a:cs typeface="+mn-cs"/>
          <a:sym typeface="Helvetica"/>
        </a:defRPr>
      </a:lvl3pPr>
      <a:lvl4pPr algn="ctr">
        <a:defRPr>
          <a:solidFill>
            <a:schemeClr val="tx1"/>
          </a:solidFill>
          <a:latin typeface="+mn-lt"/>
          <a:ea typeface="+mn-ea"/>
          <a:cs typeface="+mn-cs"/>
          <a:sym typeface="Helvetica"/>
        </a:defRPr>
      </a:lvl4pPr>
      <a:lvl5pPr algn="ctr">
        <a:defRPr>
          <a:solidFill>
            <a:schemeClr val="tx1"/>
          </a:solidFill>
          <a:latin typeface="+mn-lt"/>
          <a:ea typeface="+mn-ea"/>
          <a:cs typeface="+mn-cs"/>
          <a:sym typeface="Helvetica"/>
        </a:defRPr>
      </a:lvl5pPr>
      <a:lvl6pPr algn="ctr">
        <a:defRPr>
          <a:solidFill>
            <a:schemeClr val="tx1"/>
          </a:solidFill>
          <a:latin typeface="+mn-lt"/>
          <a:ea typeface="+mn-ea"/>
          <a:cs typeface="+mn-cs"/>
          <a:sym typeface="Helvetica"/>
        </a:defRPr>
      </a:lvl6pPr>
      <a:lvl7pPr algn="ctr">
        <a:defRPr>
          <a:solidFill>
            <a:schemeClr val="tx1"/>
          </a:solidFill>
          <a:latin typeface="+mn-lt"/>
          <a:ea typeface="+mn-ea"/>
          <a:cs typeface="+mn-cs"/>
          <a:sym typeface="Helvetica"/>
        </a:defRPr>
      </a:lvl7pPr>
      <a:lvl8pPr algn="ctr">
        <a:defRPr>
          <a:solidFill>
            <a:schemeClr val="tx1"/>
          </a:solidFill>
          <a:latin typeface="+mn-lt"/>
          <a:ea typeface="+mn-ea"/>
          <a:cs typeface="+mn-cs"/>
          <a:sym typeface="Helvetica"/>
        </a:defRPr>
      </a:lvl8pPr>
      <a:lvl9pPr algn="ctr">
        <a:defRPr>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8" name="Shape 8"/>
          <p:cNvSpPr/>
          <p:nvPr/>
        </p:nvSpPr>
        <p:spPr>
          <a:xfrm>
            <a:off x="3628157" y="5715000"/>
            <a:ext cx="1887692" cy="6463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45718" tIns="45718" rIns="45718" bIns="45718">
            <a:spAutoFit/>
          </a:bodyPr>
          <a:lstStyle/>
          <a:p>
            <a:pPr lvl="0" algn="ctr">
              <a:defRPr sz="1800"/>
            </a:pPr>
            <a:r>
              <a:rPr dirty="0">
                <a:solidFill>
                  <a:srgbClr val="FFFFFF"/>
                </a:solidFill>
                <a:latin typeface="Arial"/>
                <a:ea typeface="Arial"/>
                <a:cs typeface="Arial"/>
                <a:sym typeface="Arial"/>
              </a:rPr>
              <a:t>PART </a:t>
            </a:r>
            <a:r>
              <a:rPr lang="en-US" dirty="0">
                <a:solidFill>
                  <a:srgbClr val="FFFFFF"/>
                </a:solidFill>
                <a:latin typeface="Arial"/>
                <a:ea typeface="Arial"/>
                <a:cs typeface="Arial"/>
                <a:sym typeface="Arial"/>
              </a:rPr>
              <a:t>7</a:t>
            </a:r>
            <a:r>
              <a:rPr dirty="0" smtClean="0">
                <a:solidFill>
                  <a:srgbClr val="FFFFFF"/>
                </a:solidFill>
                <a:latin typeface="Arial"/>
                <a:ea typeface="Arial"/>
                <a:cs typeface="Arial"/>
                <a:sym typeface="Arial"/>
              </a:rPr>
              <a:t>:</a:t>
            </a:r>
            <a:endParaRPr dirty="0">
              <a:solidFill>
                <a:srgbClr val="FFFFFF"/>
              </a:solidFill>
              <a:latin typeface="Arial"/>
              <a:ea typeface="Arial"/>
              <a:cs typeface="Arial"/>
              <a:sym typeface="Arial"/>
            </a:endParaRPr>
          </a:p>
          <a:p>
            <a:pPr lvl="0" algn="ctr">
              <a:defRPr sz="1800"/>
            </a:pPr>
            <a:r>
              <a:rPr lang="en-US" i="1" dirty="0" smtClean="0">
                <a:solidFill>
                  <a:srgbClr val="FFFFFF"/>
                </a:solidFill>
                <a:latin typeface="Arial"/>
                <a:ea typeface="Arial"/>
                <a:cs typeface="Arial"/>
                <a:sym typeface="Arial"/>
              </a:rPr>
              <a:t>Daring to Commit</a:t>
            </a:r>
            <a:endParaRPr i="1" dirty="0">
              <a:solidFill>
                <a:srgbClr val="FFFFFF"/>
              </a:solidFill>
              <a:latin typeface="Arial"/>
              <a:ea typeface="Arial"/>
              <a:cs typeface="Arial"/>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Ephesians 2:16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Together as one body, Christ reconciled both groups to God by means of his death on the cross, and our hostility toward each other was put to death.</a:t>
            </a:r>
            <a:endParaRPr sz="2800" dirty="0">
              <a:solidFill>
                <a:schemeClr val="bg1"/>
              </a:solidFill>
            </a:endParaRPr>
          </a:p>
        </p:txBody>
      </p:sp>
    </p:spTree>
    <p:extLst>
      <p:ext uri="{BB962C8B-B14F-4D97-AF65-F5344CB8AC3E}">
        <p14:creationId xmlns:p14="http://schemas.microsoft.com/office/powerpoint/2010/main" xmlns="" val="97835929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2 Corinthians 5:18-19</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Now God has reconciled us to Himself through Christ and has given us the ministry of reconciliation</a:t>
            </a:r>
            <a:r>
              <a:rPr lang="en-US" sz="2800" dirty="0" smtClean="0">
                <a:solidFill>
                  <a:schemeClr val="bg1"/>
                </a:solidFill>
              </a:rPr>
              <a:t>… and </a:t>
            </a:r>
            <a:r>
              <a:rPr lang="en-US" sz="2800" dirty="0" smtClean="0">
                <a:solidFill>
                  <a:schemeClr val="bg1"/>
                </a:solidFill>
              </a:rPr>
              <a:t>the message of reconciliation.</a:t>
            </a:r>
            <a:endParaRPr sz="2800" dirty="0">
              <a:solidFill>
                <a:schemeClr val="bg1"/>
              </a:solidFill>
            </a:endParaRPr>
          </a:p>
        </p:txBody>
      </p:sp>
    </p:spTree>
    <p:extLst>
      <p:ext uri="{BB962C8B-B14F-4D97-AF65-F5344CB8AC3E}">
        <p14:creationId xmlns:p14="http://schemas.microsoft.com/office/powerpoint/2010/main" xmlns="" val="34754467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algn="ctr" defTabSz="457200">
              <a:spcBef>
                <a:spcPts val="600"/>
              </a:spcBef>
              <a:defRPr sz="1800"/>
            </a:pPr>
            <a:r>
              <a:rPr lang="en-US" sz="2800" dirty="0" smtClean="0">
                <a:solidFill>
                  <a:srgbClr val="FFFFFF"/>
                </a:solidFill>
                <a:latin typeface="Arial"/>
                <a:ea typeface="Arial"/>
                <a:cs typeface="Arial"/>
                <a:sym typeface="Arial"/>
              </a:rPr>
              <a:t>3. I must </a:t>
            </a:r>
            <a:r>
              <a:rPr lang="en-US" sz="2800" u="sng" dirty="0" smtClean="0">
                <a:solidFill>
                  <a:srgbClr val="FFFFFF"/>
                </a:solidFill>
                <a:latin typeface="Arial"/>
                <a:ea typeface="Arial"/>
                <a:cs typeface="Arial"/>
                <a:sym typeface="Arial"/>
              </a:rPr>
              <a:t>learn from others to grow</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08320236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Ephesians 4:16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Christ’s body is fitted together perfectly. As each part does its own special work, it helps the other parts grow…</a:t>
            </a:r>
            <a:endParaRPr sz="2800" dirty="0">
              <a:solidFill>
                <a:schemeClr val="bg1"/>
              </a:solidFill>
            </a:endParaRPr>
          </a:p>
        </p:txBody>
      </p:sp>
    </p:spTree>
    <p:extLst>
      <p:ext uri="{BB962C8B-B14F-4D97-AF65-F5344CB8AC3E}">
        <p14:creationId xmlns:p14="http://schemas.microsoft.com/office/powerpoint/2010/main" xmlns="" val="316715675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algn="ctr" defTabSz="457200">
              <a:spcBef>
                <a:spcPts val="600"/>
              </a:spcBef>
              <a:defRPr sz="1800"/>
            </a:pPr>
            <a:r>
              <a:rPr lang="en-US" sz="2800" dirty="0" smtClean="0">
                <a:solidFill>
                  <a:srgbClr val="FFFFFF"/>
                </a:solidFill>
                <a:latin typeface="Arial"/>
                <a:ea typeface="Arial"/>
                <a:cs typeface="Arial"/>
                <a:sym typeface="Arial"/>
              </a:rPr>
              <a:t>4. I must </a:t>
            </a:r>
            <a:r>
              <a:rPr lang="en-US" sz="2800" u="sng" dirty="0" smtClean="0">
                <a:solidFill>
                  <a:srgbClr val="FFFFFF"/>
                </a:solidFill>
                <a:latin typeface="Arial"/>
                <a:ea typeface="Arial"/>
                <a:cs typeface="Arial"/>
                <a:sym typeface="Arial"/>
              </a:rPr>
              <a:t>serve with others in ministry</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98691392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1 Peter 4:10</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Century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Each of you has received a gift to use to serve others. Be good servants of God’s various gifts of grace.</a:t>
            </a:r>
            <a:endParaRPr sz="2800" dirty="0">
              <a:solidFill>
                <a:schemeClr val="bg1"/>
              </a:solidFill>
            </a:endParaRPr>
          </a:p>
        </p:txBody>
      </p:sp>
    </p:spTree>
    <p:extLst>
      <p:ext uri="{BB962C8B-B14F-4D97-AF65-F5344CB8AC3E}">
        <p14:creationId xmlns:p14="http://schemas.microsoft.com/office/powerpoint/2010/main" xmlns="" val="27716383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Mark 8:35</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If you try to keep your life for yourself, you will lose it. But if you give your life for my sake and for the sake of the Good News, you will find true life.</a:t>
            </a:r>
            <a:endParaRPr sz="2800" dirty="0">
              <a:solidFill>
                <a:schemeClr val="bg1"/>
              </a:solidFill>
            </a:endParaRPr>
          </a:p>
        </p:txBody>
      </p:sp>
    </p:spTree>
    <p:extLst>
      <p:ext uri="{BB962C8B-B14F-4D97-AF65-F5344CB8AC3E}">
        <p14:creationId xmlns:p14="http://schemas.microsoft.com/office/powerpoint/2010/main" xmlns="" val="97665359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4:9-12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Two people are </a:t>
            </a:r>
            <a:r>
              <a:rPr lang="en-US" sz="2800" dirty="0" smtClean="0">
                <a:solidFill>
                  <a:schemeClr val="bg1"/>
                </a:solidFill>
              </a:rPr>
              <a:t>better off than one</a:t>
            </a:r>
            <a:r>
              <a:rPr lang="en-US" sz="2800" dirty="0" smtClean="0">
                <a:solidFill>
                  <a:schemeClr val="bg1"/>
                </a:solidFill>
              </a:rPr>
              <a:t>, </a:t>
            </a:r>
            <a:r>
              <a:rPr lang="en-US" sz="2800" dirty="0" smtClean="0">
                <a:solidFill>
                  <a:schemeClr val="bg1"/>
                </a:solidFill>
              </a:rPr>
              <a:t>for they can help each other succeed. </a:t>
            </a:r>
            <a:r>
              <a:rPr lang="en-US" sz="2800" dirty="0" smtClean="0">
                <a:solidFill>
                  <a:schemeClr val="bg1"/>
                </a:solidFill>
              </a:rPr>
              <a:t>If one </a:t>
            </a:r>
            <a:r>
              <a:rPr lang="en-US" sz="2800" dirty="0" smtClean="0">
                <a:solidFill>
                  <a:schemeClr val="bg1"/>
                </a:solidFill>
              </a:rPr>
              <a:t>person falls, the </a:t>
            </a:r>
            <a:r>
              <a:rPr lang="en-US" sz="2800" dirty="0" smtClean="0">
                <a:solidFill>
                  <a:schemeClr val="bg1"/>
                </a:solidFill>
              </a:rPr>
              <a:t>other can </a:t>
            </a:r>
            <a:r>
              <a:rPr lang="en-US" sz="2800" dirty="0" smtClean="0">
                <a:solidFill>
                  <a:schemeClr val="bg1"/>
                </a:solidFill>
              </a:rPr>
              <a:t>reach out and help. </a:t>
            </a:r>
            <a:r>
              <a:rPr lang="en-US" sz="2800" dirty="0" smtClean="0">
                <a:solidFill>
                  <a:schemeClr val="bg1"/>
                </a:solidFill>
              </a:rPr>
              <a:t>But </a:t>
            </a:r>
            <a:r>
              <a:rPr lang="en-US" sz="2800" dirty="0" smtClean="0">
                <a:solidFill>
                  <a:schemeClr val="bg1"/>
                </a:solidFill>
              </a:rPr>
              <a:t>someone who falls alone is in real trouble. </a:t>
            </a:r>
            <a:r>
              <a:rPr lang="en-US" sz="2800" dirty="0" smtClean="0">
                <a:solidFill>
                  <a:schemeClr val="bg1"/>
                </a:solidFill>
              </a:rPr>
              <a:t>…</a:t>
            </a:r>
            <a:endParaRPr sz="2800" dirty="0">
              <a:solidFill>
                <a:schemeClr val="bg1"/>
              </a:solidFill>
            </a:endParaRPr>
          </a:p>
        </p:txBody>
      </p:sp>
    </p:spTree>
    <p:extLst>
      <p:ext uri="{BB962C8B-B14F-4D97-AF65-F5344CB8AC3E}">
        <p14:creationId xmlns:p14="http://schemas.microsoft.com/office/powerpoint/2010/main" xmlns="" val="14837071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4:9-12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lang="en-US"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…Likewise, two people lying close together can keep each other warm. But how can one be warm alone? A person standing alone can be attacked and defeated, but two can stand back-to-back and conquer. </a:t>
            </a:r>
            <a:r>
              <a:rPr lang="en-US" sz="2800" dirty="0" smtClean="0">
                <a:solidFill>
                  <a:schemeClr val="bg1"/>
                </a:solidFill>
              </a:rPr>
              <a:t>…</a:t>
            </a:r>
            <a:endParaRPr sz="2800" dirty="0">
              <a:solidFill>
                <a:schemeClr val="bg1"/>
              </a:solidFill>
            </a:endParaRPr>
          </a:p>
        </p:txBody>
      </p:sp>
    </p:spTree>
    <p:extLst>
      <p:ext uri="{BB962C8B-B14F-4D97-AF65-F5344CB8AC3E}">
        <p14:creationId xmlns:p14="http://schemas.microsoft.com/office/powerpoint/2010/main" xmlns="" val="240564177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4:9-12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lang="en-US"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…Three are even better, for a triple-braided cord is not easily broken.</a:t>
            </a:r>
            <a:endParaRPr sz="2800" dirty="0">
              <a:solidFill>
                <a:schemeClr val="bg1"/>
              </a:solidFill>
            </a:endParaRPr>
          </a:p>
        </p:txBody>
      </p:sp>
    </p:spTree>
    <p:extLst>
      <p:ext uri="{BB962C8B-B14F-4D97-AF65-F5344CB8AC3E}">
        <p14:creationId xmlns:p14="http://schemas.microsoft.com/office/powerpoint/2010/main" xmlns="" val="245249331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Romans 6:13</a:t>
            </a:r>
            <a:endParaRPr sz="2800" dirty="0">
              <a:solidFill>
                <a:srgbClr val="FFFFFF"/>
              </a:solidFill>
              <a:latin typeface="Arial"/>
              <a:ea typeface="Arial"/>
              <a:cs typeface="Arial"/>
              <a:sym typeface="Arial"/>
            </a:endParaRPr>
          </a:p>
          <a:p>
            <a:pPr lvl="0" defTabSz="457200">
              <a:spcBef>
                <a:spcPts val="600"/>
              </a:spcBef>
              <a:defRPr sz="1800"/>
            </a:pPr>
            <a:r>
              <a:rPr sz="1600" i="1" dirty="0" smtClean="0">
                <a:solidFill>
                  <a:srgbClr val="FFFFFF"/>
                </a:solidFill>
                <a:latin typeface="Arial"/>
                <a:ea typeface="Arial"/>
                <a:cs typeface="Arial"/>
                <a:sym typeface="Arial"/>
              </a:rPr>
              <a:t>Living </a:t>
            </a:r>
            <a:r>
              <a:rPr sz="1600" i="1" dirty="0">
                <a:solidFill>
                  <a:srgbClr val="FFFFFF"/>
                </a:solidFill>
                <a:latin typeface="Arial"/>
                <a:ea typeface="Arial"/>
                <a:cs typeface="Arial"/>
                <a:sym typeface="Arial"/>
              </a:rPr>
              <a:t>Bible</a:t>
            </a: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Give yourselves completely to God – every part of you – for you have been brought back to life, and you want to be tools in the hands of God, used for His good purposes.</a:t>
            </a:r>
            <a:endParaRPr sz="2800" dirty="0">
              <a:solidFill>
                <a:schemeClr val="bg1"/>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2812745"/>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514350" lvl="0" indent="-514350" algn="l" defTabSz="457200">
              <a:spcBef>
                <a:spcPts val="600"/>
              </a:spcBef>
              <a:buAutoNum type="arabicPeriod"/>
              <a:defRPr sz="1800"/>
            </a:pPr>
            <a:r>
              <a:rPr lang="en-US" sz="2800" dirty="0" smtClean="0">
                <a:solidFill>
                  <a:srgbClr val="FFFFFF"/>
                </a:solidFill>
                <a:latin typeface="Arial"/>
                <a:ea typeface="Arial"/>
                <a:cs typeface="Arial"/>
                <a:sym typeface="Arial"/>
              </a:rPr>
              <a:t>We </a:t>
            </a:r>
            <a:r>
              <a:rPr lang="en-US" sz="2800" u="sng" dirty="0" smtClean="0">
                <a:solidFill>
                  <a:srgbClr val="FFFFFF"/>
                </a:solidFill>
                <a:latin typeface="Arial"/>
                <a:ea typeface="Arial"/>
                <a:cs typeface="Arial"/>
                <a:sym typeface="Arial"/>
              </a:rPr>
              <a:t>maximize our impact</a:t>
            </a:r>
            <a:r>
              <a:rPr lang="en-US" sz="2800" dirty="0" smtClean="0">
                <a:solidFill>
                  <a:srgbClr val="FFFFFF"/>
                </a:solidFill>
                <a:latin typeface="Arial"/>
                <a:ea typeface="Arial"/>
                <a:cs typeface="Arial"/>
                <a:sym typeface="Arial"/>
              </a:rPr>
              <a:t> (vs 9)</a:t>
            </a:r>
          </a:p>
        </p:txBody>
      </p:sp>
      <p:sp>
        <p:nvSpPr>
          <p:cNvPr id="3" name="TextBox 2"/>
          <p:cNvSpPr txBox="1"/>
          <p:nvPr/>
        </p:nvSpPr>
        <p:spPr>
          <a:xfrm>
            <a:off x="1193800" y="1859092"/>
            <a:ext cx="6781800"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3200" b="0" i="0" u="none" strike="noStrike" cap="none" spc="0" normalizeH="0" baseline="0" dirty="0" smtClean="0">
                <a:ln>
                  <a:noFill/>
                </a:ln>
                <a:solidFill>
                  <a:schemeClr val="bg1"/>
                </a:solidFill>
                <a:effectLst/>
                <a:uFillTx/>
                <a:latin typeface="Edmondsans Bold" pitchFamily="50" charset="0"/>
                <a:sym typeface="Helvetica Neue"/>
              </a:rPr>
              <a:t>WHEN WE WORK TOGETHER…</a:t>
            </a:r>
            <a:endParaRPr kumimoji="0" lang="en-US" sz="32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p14="http://schemas.microsoft.com/office/powerpoint/2010/main" xmlns="" val="25537547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2812745"/>
            <a:ext cx="7645400" cy="1446550"/>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514350" lvl="0" indent="-514350" algn="l" defTabSz="457200">
              <a:spcBef>
                <a:spcPts val="600"/>
              </a:spcBef>
              <a:buAutoNum type="arabicPeriod"/>
              <a:defRPr sz="1800"/>
            </a:pPr>
            <a:r>
              <a:rPr lang="en-US" sz="2800" dirty="0" smtClean="0">
                <a:solidFill>
                  <a:srgbClr val="FFFFFF"/>
                </a:solidFill>
                <a:latin typeface="Arial"/>
                <a:ea typeface="Arial"/>
                <a:cs typeface="Arial"/>
                <a:sym typeface="Arial"/>
              </a:rPr>
              <a:t>We </a:t>
            </a:r>
            <a:r>
              <a:rPr lang="en-US" sz="2800" u="sng" dirty="0" smtClean="0">
                <a:solidFill>
                  <a:srgbClr val="FFFFFF"/>
                </a:solidFill>
                <a:latin typeface="Arial"/>
                <a:ea typeface="Arial"/>
                <a:cs typeface="Arial"/>
                <a:sym typeface="Arial"/>
              </a:rPr>
              <a:t>maximize our impact</a:t>
            </a:r>
            <a:r>
              <a:rPr lang="en-US" sz="2800" dirty="0" smtClean="0">
                <a:solidFill>
                  <a:srgbClr val="FFFFFF"/>
                </a:solidFill>
                <a:latin typeface="Arial"/>
                <a:ea typeface="Arial"/>
                <a:cs typeface="Arial"/>
                <a:sym typeface="Arial"/>
              </a:rPr>
              <a:t> (vs 9)</a:t>
            </a:r>
          </a:p>
          <a:p>
            <a:pPr marL="514350" lvl="0" indent="-514350" algn="l" defTabSz="457200">
              <a:spcBef>
                <a:spcPts val="600"/>
              </a:spcBef>
              <a:buAutoNum type="arabicPeriod"/>
              <a:defRPr sz="1800"/>
            </a:pPr>
            <a:endParaRPr lang="en-US" sz="2800" dirty="0">
              <a:solidFill>
                <a:srgbClr val="FFFFFF"/>
              </a:solidFill>
              <a:latin typeface="Arial"/>
              <a:ea typeface="Arial"/>
              <a:cs typeface="Arial"/>
              <a:sym typeface="Arial"/>
            </a:endParaRPr>
          </a:p>
          <a:p>
            <a:pPr marL="514350" lvl="0" indent="-514350" algn="l" defTabSz="457200">
              <a:spcBef>
                <a:spcPts val="600"/>
              </a:spcBef>
              <a:buAutoNum type="arabicPeriod"/>
              <a:defRPr sz="1800"/>
            </a:pPr>
            <a:r>
              <a:rPr lang="en-US" sz="2800" dirty="0" smtClean="0">
                <a:solidFill>
                  <a:srgbClr val="FFFFFF"/>
                </a:solidFill>
                <a:latin typeface="Arial"/>
                <a:ea typeface="Arial"/>
                <a:cs typeface="Arial"/>
                <a:sym typeface="Arial"/>
              </a:rPr>
              <a:t>We </a:t>
            </a:r>
            <a:r>
              <a:rPr lang="en-US" sz="2800" u="sng" dirty="0" smtClean="0">
                <a:solidFill>
                  <a:srgbClr val="FFFFFF"/>
                </a:solidFill>
                <a:latin typeface="Arial"/>
                <a:ea typeface="Arial"/>
                <a:cs typeface="Arial"/>
                <a:sym typeface="Arial"/>
              </a:rPr>
              <a:t>minimize our failures</a:t>
            </a:r>
            <a:r>
              <a:rPr lang="en-US" sz="2800" dirty="0" smtClean="0">
                <a:solidFill>
                  <a:srgbClr val="FFFFFF"/>
                </a:solidFill>
                <a:latin typeface="Arial"/>
                <a:ea typeface="Arial"/>
                <a:cs typeface="Arial"/>
                <a:sym typeface="Arial"/>
              </a:rPr>
              <a:t> (vs 10)</a:t>
            </a:r>
          </a:p>
        </p:txBody>
      </p:sp>
      <p:sp>
        <p:nvSpPr>
          <p:cNvPr id="3" name="TextBox 2"/>
          <p:cNvSpPr txBox="1"/>
          <p:nvPr/>
        </p:nvSpPr>
        <p:spPr>
          <a:xfrm>
            <a:off x="1193800" y="1859092"/>
            <a:ext cx="6781800"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3200" b="0" i="0" u="none" strike="noStrike" cap="none" spc="0" normalizeH="0" baseline="0" dirty="0" smtClean="0">
                <a:ln>
                  <a:noFill/>
                </a:ln>
                <a:solidFill>
                  <a:schemeClr val="bg1"/>
                </a:solidFill>
                <a:effectLst/>
                <a:uFillTx/>
                <a:latin typeface="Edmondsans Bold" pitchFamily="50" charset="0"/>
                <a:sym typeface="Helvetica Neue"/>
              </a:rPr>
              <a:t>WHEN WE WORK TOGETHER…</a:t>
            </a:r>
            <a:endParaRPr kumimoji="0" lang="en-US" sz="32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p14="http://schemas.microsoft.com/office/powerpoint/2010/main" xmlns="" val="422953973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2812745"/>
            <a:ext cx="7645400" cy="246221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514350" lvl="0" indent="-514350" algn="l" defTabSz="457200">
              <a:spcBef>
                <a:spcPts val="600"/>
              </a:spcBef>
              <a:buAutoNum type="arabicPeriod"/>
              <a:defRPr sz="1800"/>
            </a:pPr>
            <a:r>
              <a:rPr lang="en-US" sz="2800" dirty="0" smtClean="0">
                <a:solidFill>
                  <a:srgbClr val="FFFFFF"/>
                </a:solidFill>
                <a:latin typeface="Arial"/>
                <a:ea typeface="Arial"/>
                <a:cs typeface="Arial"/>
                <a:sym typeface="Arial"/>
              </a:rPr>
              <a:t>We </a:t>
            </a:r>
            <a:r>
              <a:rPr lang="en-US" sz="2800" u="sng" dirty="0" smtClean="0">
                <a:solidFill>
                  <a:srgbClr val="FFFFFF"/>
                </a:solidFill>
                <a:latin typeface="Arial"/>
                <a:ea typeface="Arial"/>
                <a:cs typeface="Arial"/>
                <a:sym typeface="Arial"/>
              </a:rPr>
              <a:t>maximize our impact</a:t>
            </a:r>
            <a:r>
              <a:rPr lang="en-US" sz="2800" dirty="0" smtClean="0">
                <a:solidFill>
                  <a:srgbClr val="FFFFFF"/>
                </a:solidFill>
                <a:latin typeface="Arial"/>
                <a:ea typeface="Arial"/>
                <a:cs typeface="Arial"/>
                <a:sym typeface="Arial"/>
              </a:rPr>
              <a:t> (vs 9)</a:t>
            </a:r>
          </a:p>
          <a:p>
            <a:pPr marL="514350" lvl="0" indent="-514350" algn="l" defTabSz="457200">
              <a:spcBef>
                <a:spcPts val="600"/>
              </a:spcBef>
              <a:buAutoNum type="arabicPeriod"/>
              <a:defRPr sz="1800"/>
            </a:pPr>
            <a:endParaRPr lang="en-US" sz="2800" dirty="0">
              <a:solidFill>
                <a:srgbClr val="FFFFFF"/>
              </a:solidFill>
              <a:latin typeface="Arial"/>
              <a:ea typeface="Arial"/>
              <a:cs typeface="Arial"/>
              <a:sym typeface="Arial"/>
            </a:endParaRPr>
          </a:p>
          <a:p>
            <a:pPr marL="514350" lvl="0" indent="-514350" algn="l" defTabSz="457200">
              <a:spcBef>
                <a:spcPts val="600"/>
              </a:spcBef>
              <a:buAutoNum type="arabicPeriod"/>
              <a:defRPr sz="1800"/>
            </a:pPr>
            <a:r>
              <a:rPr lang="en-US" sz="2800" dirty="0" smtClean="0">
                <a:solidFill>
                  <a:srgbClr val="FFFFFF"/>
                </a:solidFill>
                <a:latin typeface="Arial"/>
                <a:ea typeface="Arial"/>
                <a:cs typeface="Arial"/>
                <a:sym typeface="Arial"/>
              </a:rPr>
              <a:t>We </a:t>
            </a:r>
            <a:r>
              <a:rPr lang="en-US" sz="2800" u="sng" dirty="0" smtClean="0">
                <a:solidFill>
                  <a:srgbClr val="FFFFFF"/>
                </a:solidFill>
                <a:latin typeface="Arial"/>
                <a:ea typeface="Arial"/>
                <a:cs typeface="Arial"/>
                <a:sym typeface="Arial"/>
              </a:rPr>
              <a:t>minimize our failures</a:t>
            </a:r>
            <a:r>
              <a:rPr lang="en-US" sz="2800" dirty="0" smtClean="0">
                <a:solidFill>
                  <a:srgbClr val="FFFFFF"/>
                </a:solidFill>
                <a:latin typeface="Arial"/>
                <a:ea typeface="Arial"/>
                <a:cs typeface="Arial"/>
                <a:sym typeface="Arial"/>
              </a:rPr>
              <a:t> (vs 10)</a:t>
            </a:r>
          </a:p>
          <a:p>
            <a:pPr marL="514350" lvl="0" indent="-514350" algn="l" defTabSz="457200">
              <a:spcBef>
                <a:spcPts val="600"/>
              </a:spcBef>
              <a:buAutoNum type="arabicPeriod"/>
              <a:defRPr sz="1800"/>
            </a:pPr>
            <a:endParaRPr lang="en-US" sz="2800" dirty="0">
              <a:solidFill>
                <a:srgbClr val="FFFFFF"/>
              </a:solidFill>
              <a:latin typeface="Arial"/>
              <a:ea typeface="Arial"/>
              <a:cs typeface="Arial"/>
              <a:sym typeface="Arial"/>
            </a:endParaRPr>
          </a:p>
          <a:p>
            <a:pPr marL="514350" lvl="0" indent="-514350" algn="l" defTabSz="457200">
              <a:spcBef>
                <a:spcPts val="600"/>
              </a:spcBef>
              <a:buAutoNum type="arabicPeriod"/>
              <a:defRPr sz="1800"/>
            </a:pPr>
            <a:r>
              <a:rPr lang="en-US" sz="2800" dirty="0" smtClean="0">
                <a:solidFill>
                  <a:srgbClr val="FFFFFF"/>
                </a:solidFill>
                <a:latin typeface="Arial"/>
                <a:ea typeface="Arial"/>
                <a:cs typeface="Arial"/>
                <a:sym typeface="Arial"/>
              </a:rPr>
              <a:t>We </a:t>
            </a:r>
            <a:r>
              <a:rPr lang="en-US" sz="2800" u="sng" dirty="0" smtClean="0">
                <a:solidFill>
                  <a:srgbClr val="FFFFFF"/>
                </a:solidFill>
                <a:latin typeface="Arial"/>
                <a:ea typeface="Arial"/>
                <a:cs typeface="Arial"/>
                <a:sym typeface="Arial"/>
              </a:rPr>
              <a:t>combine </a:t>
            </a:r>
            <a:r>
              <a:rPr lang="en-US" sz="2800" u="sng" dirty="0" smtClean="0">
                <a:solidFill>
                  <a:srgbClr val="FFFFFF"/>
                </a:solidFill>
                <a:latin typeface="Arial"/>
                <a:ea typeface="Arial"/>
                <a:cs typeface="Arial"/>
                <a:sym typeface="Arial"/>
              </a:rPr>
              <a:t>our resources</a:t>
            </a:r>
            <a:r>
              <a:rPr lang="en-US" sz="2800" dirty="0" smtClean="0">
                <a:solidFill>
                  <a:srgbClr val="FFFFFF"/>
                </a:solidFill>
                <a:latin typeface="Arial"/>
                <a:ea typeface="Arial"/>
                <a:cs typeface="Arial"/>
                <a:sym typeface="Arial"/>
              </a:rPr>
              <a:t> (vs 11)</a:t>
            </a:r>
          </a:p>
        </p:txBody>
      </p:sp>
      <p:sp>
        <p:nvSpPr>
          <p:cNvPr id="3" name="TextBox 2"/>
          <p:cNvSpPr txBox="1"/>
          <p:nvPr/>
        </p:nvSpPr>
        <p:spPr>
          <a:xfrm>
            <a:off x="1193800" y="1859092"/>
            <a:ext cx="6781800"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3200" b="0" i="0" u="none" strike="noStrike" cap="none" spc="0" normalizeH="0" baseline="0" dirty="0" smtClean="0">
                <a:ln>
                  <a:noFill/>
                </a:ln>
                <a:solidFill>
                  <a:schemeClr val="bg1"/>
                </a:solidFill>
                <a:effectLst/>
                <a:uFillTx/>
                <a:latin typeface="Edmondsans Bold" pitchFamily="50" charset="0"/>
                <a:sym typeface="Helvetica Neue"/>
              </a:rPr>
              <a:t>WHEN WE WORK TOGETHER…</a:t>
            </a:r>
            <a:endParaRPr kumimoji="0" lang="en-US" sz="3200" b="0" i="0" u="none" strike="noStrike" cap="none" spc="0" normalizeH="0" baseline="0" dirty="0">
              <a:ln>
                <a:noFill/>
              </a:ln>
              <a:solidFill>
                <a:schemeClr val="bg1"/>
              </a:solidFill>
              <a:effectLst/>
              <a:uFillTx/>
              <a:latin typeface="Edmondsans Bold" pitchFamily="50" charset="0"/>
              <a:sym typeface="Helvetica Neue"/>
            </a:endParaRPr>
          </a:p>
        </p:txBody>
      </p:sp>
    </p:spTree>
    <p:extLst>
      <p:ext uri="{BB962C8B-B14F-4D97-AF65-F5344CB8AC3E}">
        <p14:creationId xmlns:p14="http://schemas.microsoft.com/office/powerpoint/2010/main" xmlns="" val="3458920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Matthew 25:40</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I tell you the truth, whatever you did for one of the least of these, you did for me.</a:t>
            </a:r>
            <a:endParaRPr sz="2800" dirty="0">
              <a:solidFill>
                <a:schemeClr val="bg1"/>
              </a:solidFill>
            </a:endParaRPr>
          </a:p>
        </p:txBody>
      </p:sp>
    </p:spTree>
    <p:extLst>
      <p:ext uri="{BB962C8B-B14F-4D97-AF65-F5344CB8AC3E}">
        <p14:creationId xmlns:p14="http://schemas.microsoft.com/office/powerpoint/2010/main" xmlns="" val="415994708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5. I must </a:t>
            </a:r>
            <a:r>
              <a:rPr lang="en-US" sz="2800" u="sng" dirty="0" smtClean="0">
                <a:solidFill>
                  <a:srgbClr val="FFFFFF"/>
                </a:solidFill>
                <a:latin typeface="Arial"/>
                <a:ea typeface="Arial"/>
                <a:cs typeface="Arial"/>
                <a:sym typeface="Arial"/>
              </a:rPr>
              <a:t>join with others on mission</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75482331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Matthew 28:19-20</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Go and make disciples of all nations, baptizing them in the name of the Father and the Son and the Holy Spirit, and teaching them to do everything I have commanded you. And surely I will be with you…</a:t>
            </a:r>
            <a:endParaRPr sz="2800" dirty="0">
              <a:solidFill>
                <a:schemeClr val="bg1"/>
              </a:solidFill>
            </a:endParaRPr>
          </a:p>
        </p:txBody>
      </p:sp>
    </p:spTree>
    <p:extLst>
      <p:ext uri="{BB962C8B-B14F-4D97-AF65-F5344CB8AC3E}">
        <p14:creationId xmlns:p14="http://schemas.microsoft.com/office/powerpoint/2010/main" xmlns="" val="800538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Romans 12:1</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International </a:t>
            </a:r>
            <a:r>
              <a:rPr lang="en-US" sz="1600" i="1" dirty="0" smtClean="0">
                <a:solidFill>
                  <a:srgbClr val="FFFFFF"/>
                </a:solidFill>
                <a:latin typeface="Arial"/>
                <a:ea typeface="Arial"/>
                <a:cs typeface="Arial"/>
                <a:sym typeface="Arial"/>
              </a:rPr>
              <a:t>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Therefore, I urge you brothers and sisters, in view of God’s mercy, to offer your bodies as a living sacrifice, holy and pleasing to God – this is your true and proper worship.</a:t>
            </a:r>
            <a:endParaRPr sz="2800" dirty="0">
              <a:solidFill>
                <a:schemeClr val="bg1"/>
              </a:solidFill>
            </a:endParaRPr>
          </a:p>
        </p:txBody>
      </p:sp>
    </p:spTree>
    <p:extLst>
      <p:ext uri="{BB962C8B-B14F-4D97-AF65-F5344CB8AC3E}">
        <p14:creationId xmlns:p14="http://schemas.microsoft.com/office/powerpoint/2010/main" xmlns="" val="203817053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algn="ctr" defTabSz="457200">
              <a:spcBef>
                <a:spcPts val="600"/>
              </a:spcBef>
              <a:defRPr sz="1800"/>
            </a:pPr>
            <a:r>
              <a:rPr lang="en-US" sz="2800" dirty="0" smtClean="0">
                <a:solidFill>
                  <a:srgbClr val="FFFFFF"/>
                </a:solidFill>
                <a:latin typeface="Arial"/>
                <a:ea typeface="Arial"/>
                <a:cs typeface="Arial"/>
                <a:sym typeface="Arial"/>
              </a:rPr>
              <a:t>1. I must </a:t>
            </a:r>
            <a:r>
              <a:rPr lang="en-US" sz="2800" u="sng" dirty="0" smtClean="0">
                <a:solidFill>
                  <a:srgbClr val="FFFFFF"/>
                </a:solidFill>
                <a:latin typeface="Arial"/>
                <a:ea typeface="Arial"/>
                <a:cs typeface="Arial"/>
                <a:sym typeface="Arial"/>
              </a:rPr>
              <a:t>unite with others in worship</a:t>
            </a:r>
            <a:endParaRPr sz="2800" dirty="0">
              <a:solidFill>
                <a:srgbClr val="FFFFFF"/>
              </a:solidFill>
              <a:latin typeface="Arial"/>
              <a:ea typeface="Arial"/>
              <a:cs typeface="Arial"/>
              <a:sym typeface="Aria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Isaiah 40:31</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Those who wait on the Lord will renew their strength; they will mount up with wings like eagles; they shall run, and not be weary; and they shall walk and not faint.</a:t>
            </a:r>
            <a:endParaRPr sz="2800" dirty="0">
              <a:solidFill>
                <a:schemeClr val="bg1"/>
              </a:solidFill>
            </a:endParaRPr>
          </a:p>
        </p:txBody>
      </p:sp>
    </p:spTree>
    <p:extLst>
      <p:ext uri="{BB962C8B-B14F-4D97-AF65-F5344CB8AC3E}">
        <p14:creationId xmlns:p14="http://schemas.microsoft.com/office/powerpoint/2010/main" xmlns="" val="326810429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Psalm 100:2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Worship the Lord with gladness! Come before Him, singing with joy!</a:t>
            </a:r>
            <a:endParaRPr sz="2800" dirty="0">
              <a:solidFill>
                <a:schemeClr val="bg1"/>
              </a:solidFill>
            </a:endParaRPr>
          </a:p>
        </p:txBody>
      </p:sp>
    </p:spTree>
    <p:extLst>
      <p:ext uri="{BB962C8B-B14F-4D97-AF65-F5344CB8AC3E}">
        <p14:creationId xmlns:p14="http://schemas.microsoft.com/office/powerpoint/2010/main" xmlns="" val="44578806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algn="ctr" defTabSz="457200">
              <a:spcBef>
                <a:spcPts val="600"/>
              </a:spcBef>
              <a:defRPr sz="1800"/>
            </a:pPr>
            <a:r>
              <a:rPr lang="en-US" sz="2800" dirty="0" smtClean="0">
                <a:solidFill>
                  <a:srgbClr val="FFFFFF"/>
                </a:solidFill>
                <a:latin typeface="Arial"/>
                <a:ea typeface="Arial"/>
                <a:cs typeface="Arial"/>
                <a:sym typeface="Arial"/>
              </a:rPr>
              <a:t>2. I must </a:t>
            </a:r>
            <a:r>
              <a:rPr lang="en-US" sz="2800" u="sng" dirty="0" smtClean="0">
                <a:solidFill>
                  <a:srgbClr val="FFFFFF"/>
                </a:solidFill>
                <a:latin typeface="Arial"/>
                <a:ea typeface="Arial"/>
                <a:cs typeface="Arial"/>
                <a:sym typeface="Arial"/>
              </a:rPr>
              <a:t>connect with others for fellowship</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7790929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Romans 12:4-5</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Message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We are like the various parts of a human body. Each part gets its meaning from Christ’s body as a whole, not the other way around. Each of us finds our meaning and function as a part of His body. …</a:t>
            </a:r>
            <a:endParaRPr sz="2800" dirty="0">
              <a:solidFill>
                <a:schemeClr val="bg1"/>
              </a:solidFill>
            </a:endParaRPr>
          </a:p>
        </p:txBody>
      </p:sp>
    </p:spTree>
    <p:extLst>
      <p:ext uri="{BB962C8B-B14F-4D97-AF65-F5344CB8AC3E}">
        <p14:creationId xmlns:p14="http://schemas.microsoft.com/office/powerpoint/2010/main" xmlns="" val="40409592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Romans 12:4-5</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Message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…But as a chopped-off finger or a cut-off toe we wouldn’t amount to much, would we?</a:t>
            </a:r>
            <a:endParaRPr sz="2800" dirty="0">
              <a:solidFill>
                <a:schemeClr val="bg1"/>
              </a:solidFill>
            </a:endParaRPr>
          </a:p>
        </p:txBody>
      </p:sp>
    </p:spTree>
    <p:extLst>
      <p:ext uri="{BB962C8B-B14F-4D97-AF65-F5344CB8AC3E}">
        <p14:creationId xmlns:p14="http://schemas.microsoft.com/office/powerpoint/2010/main" xmlns="" val="1003999932"/>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912</TotalTime>
  <Words>680</Words>
  <Application>Microsoft Office PowerPoint</Application>
  <PresentationFormat>On-screen Show (4:3)</PresentationFormat>
  <Paragraphs>66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Jeannerat</dc:creator>
  <cp:lastModifiedBy>Caleb Stott</cp:lastModifiedBy>
  <cp:revision>40</cp:revision>
  <dcterms:created xsi:type="dcterms:W3CDTF">2015-03-24T19:43:31Z</dcterms:created>
  <dcterms:modified xsi:type="dcterms:W3CDTF">2017-06-11T00:22:59Z</dcterms:modified>
</cp:coreProperties>
</file>