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256" r:id="rId2"/>
    <p:sldId id="257" r:id="rId3"/>
    <p:sldId id="259" r:id="rId4"/>
    <p:sldId id="297" r:id="rId5"/>
    <p:sldId id="298" r:id="rId6"/>
    <p:sldId id="258" r:id="rId7"/>
    <p:sldId id="260" r:id="rId8"/>
    <p:sldId id="261" r:id="rId9"/>
    <p:sldId id="262" r:id="rId10"/>
    <p:sldId id="263" r:id="rId11"/>
    <p:sldId id="264" r:id="rId12"/>
    <p:sldId id="265" r:id="rId13"/>
    <p:sldId id="266" r:id="rId14"/>
    <p:sldId id="267" r:id="rId15"/>
    <p:sldId id="268" r:id="rId16"/>
    <p:sldId id="269"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96" r:id="rId34"/>
    <p:sldId id="287" r:id="rId35"/>
    <p:sldId id="288" r:id="rId36"/>
    <p:sldId id="289" r:id="rId37"/>
    <p:sldId id="290" r:id="rId38"/>
    <p:sldId id="291" r:id="rId39"/>
    <p:sldId id="292" r:id="rId40"/>
    <p:sldId id="293" r:id="rId41"/>
    <p:sldId id="294" r:id="rId42"/>
    <p:sldId id="295" r:id="rId43"/>
  </p:sldIdLst>
  <p:sldSz cx="9144000" cy="6858000" type="screen4x3"/>
  <p:notesSz cx="6858000" cy="9144000"/>
  <p:defaultTextStyle>
    <a:lvl1pPr>
      <a:defRPr sz="2400">
        <a:latin typeface="+mn-lt"/>
        <a:ea typeface="+mn-ea"/>
        <a:cs typeface="+mn-cs"/>
        <a:sym typeface="Helvetica Neue"/>
      </a:defRPr>
    </a:lvl1pPr>
    <a:lvl2pPr>
      <a:defRPr sz="2400">
        <a:latin typeface="+mn-lt"/>
        <a:ea typeface="+mn-ea"/>
        <a:cs typeface="+mn-cs"/>
        <a:sym typeface="Helvetica Neue"/>
      </a:defRPr>
    </a:lvl2pPr>
    <a:lvl3pPr>
      <a:defRPr sz="2400">
        <a:latin typeface="+mn-lt"/>
        <a:ea typeface="+mn-ea"/>
        <a:cs typeface="+mn-cs"/>
        <a:sym typeface="Helvetica Neue"/>
      </a:defRPr>
    </a:lvl3pPr>
    <a:lvl4pPr>
      <a:defRPr sz="2400">
        <a:latin typeface="+mn-lt"/>
        <a:ea typeface="+mn-ea"/>
        <a:cs typeface="+mn-cs"/>
        <a:sym typeface="Helvetica Neue"/>
      </a:defRPr>
    </a:lvl4pPr>
    <a:lvl5pPr>
      <a:defRPr sz="2400">
        <a:latin typeface="+mn-lt"/>
        <a:ea typeface="+mn-ea"/>
        <a:cs typeface="+mn-cs"/>
        <a:sym typeface="Helvetica Neue"/>
      </a:defRPr>
    </a:lvl5pPr>
    <a:lvl6pPr>
      <a:defRPr sz="2400">
        <a:latin typeface="+mn-lt"/>
        <a:ea typeface="+mn-ea"/>
        <a:cs typeface="+mn-cs"/>
        <a:sym typeface="Helvetica Neue"/>
      </a:defRPr>
    </a:lvl6pPr>
    <a:lvl7pPr>
      <a:defRPr sz="2400">
        <a:latin typeface="+mn-lt"/>
        <a:ea typeface="+mn-ea"/>
        <a:cs typeface="+mn-cs"/>
        <a:sym typeface="Helvetica Neue"/>
      </a:defRPr>
    </a:lvl7pPr>
    <a:lvl8pPr>
      <a:defRPr sz="2400">
        <a:latin typeface="+mn-lt"/>
        <a:ea typeface="+mn-ea"/>
        <a:cs typeface="+mn-cs"/>
        <a:sym typeface="Helvetica Neue"/>
      </a:defRPr>
    </a:lvl8pPr>
    <a:lvl9pPr>
      <a:defRPr sz="2400">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DBDB"/>
          </a:solidFill>
        </a:fill>
      </a:tcStyle>
    </a:wholeTbl>
    <a:band2H>
      <a:tcTxStyle/>
      <a:tcStyle>
        <a:tcBdr/>
        <a:fill>
          <a:solidFill>
            <a:srgbClr val="EEEEEE"/>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F8F8F"/>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A"/>
          </a:solidFill>
        </a:fill>
      </a:tcStyle>
    </a:wholeTbl>
    <a:band2H>
      <a:tcTxStyle/>
      <a:tcStyle>
        <a:tcBdr/>
        <a:fill>
          <a:solidFill>
            <a:srgbClr val="E7E7ED"/>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E2E8B"/>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hape 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6" name="Shape 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 xmlns:p14="http://schemas.microsoft.com/office/powerpoint/2010/main" val="2045858465"/>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4" name="Shape 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489825" y="6212999"/>
            <a:ext cx="257175" cy="650237"/>
          </a:xfrm>
          <a:prstGeom prst="rect">
            <a:avLst/>
          </a:prstGeom>
          <a:ln w="12700">
            <a:miter lim="400000"/>
          </a:ln>
        </p:spPr>
        <p:txBody>
          <a:bodyPr lIns="45718" tIns="45718" rIns="45718" bIns="45718" anchor="ctr">
            <a:spAutoFit/>
          </a:bodyPr>
          <a:lstStyle>
            <a:lvl1pPr algn="ctr">
              <a:defRPr sz="1800">
                <a:latin typeface="+mj-lt"/>
                <a:ea typeface="+mj-ea"/>
                <a:cs typeface="+mj-cs"/>
                <a:sym typeface="Helvetica"/>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defTabSz="457200">
        <a:defRPr sz="1200">
          <a:latin typeface="+mj-lt"/>
          <a:ea typeface="+mj-ea"/>
          <a:cs typeface="+mj-cs"/>
          <a:sym typeface="Helvetica"/>
        </a:defRPr>
      </a:lvl1pPr>
      <a:lvl2pPr defTabSz="457200">
        <a:defRPr sz="1200">
          <a:latin typeface="+mj-lt"/>
          <a:ea typeface="+mj-ea"/>
          <a:cs typeface="+mj-cs"/>
          <a:sym typeface="Helvetica"/>
        </a:defRPr>
      </a:lvl2pPr>
      <a:lvl3pPr defTabSz="457200">
        <a:defRPr sz="1200">
          <a:latin typeface="+mj-lt"/>
          <a:ea typeface="+mj-ea"/>
          <a:cs typeface="+mj-cs"/>
          <a:sym typeface="Helvetica"/>
        </a:defRPr>
      </a:lvl3pPr>
      <a:lvl4pPr defTabSz="457200">
        <a:defRPr sz="1200">
          <a:latin typeface="+mj-lt"/>
          <a:ea typeface="+mj-ea"/>
          <a:cs typeface="+mj-cs"/>
          <a:sym typeface="Helvetica"/>
        </a:defRPr>
      </a:lvl4pPr>
      <a:lvl5pPr defTabSz="457200">
        <a:defRPr sz="1200">
          <a:latin typeface="+mj-lt"/>
          <a:ea typeface="+mj-ea"/>
          <a:cs typeface="+mj-cs"/>
          <a:sym typeface="Helvetica"/>
        </a:defRPr>
      </a:lvl5pPr>
      <a:lvl6pPr defTabSz="457200">
        <a:defRPr sz="1200">
          <a:latin typeface="+mj-lt"/>
          <a:ea typeface="+mj-ea"/>
          <a:cs typeface="+mj-cs"/>
          <a:sym typeface="Helvetica"/>
        </a:defRPr>
      </a:lvl6pPr>
      <a:lvl7pPr defTabSz="457200">
        <a:defRPr sz="1200">
          <a:latin typeface="+mj-lt"/>
          <a:ea typeface="+mj-ea"/>
          <a:cs typeface="+mj-cs"/>
          <a:sym typeface="Helvetica"/>
        </a:defRPr>
      </a:lvl7pPr>
      <a:lvl8pPr defTabSz="457200">
        <a:defRPr sz="1200">
          <a:latin typeface="+mj-lt"/>
          <a:ea typeface="+mj-ea"/>
          <a:cs typeface="+mj-cs"/>
          <a:sym typeface="Helvetica"/>
        </a:defRPr>
      </a:lvl8pPr>
      <a:lvl9pPr defTabSz="457200">
        <a:defRPr sz="1200">
          <a:latin typeface="+mj-lt"/>
          <a:ea typeface="+mj-ea"/>
          <a:cs typeface="+mj-cs"/>
          <a:sym typeface="Helvetica"/>
        </a:defRPr>
      </a:lvl9pPr>
    </p:titleStyle>
    <p:bodyStyle>
      <a:lvl1pPr marL="342900" indent="-342900" defTabSz="457200">
        <a:defRPr sz="1200">
          <a:latin typeface="+mj-lt"/>
          <a:ea typeface="+mj-ea"/>
          <a:cs typeface="+mj-cs"/>
          <a:sym typeface="Helvetica"/>
        </a:defRPr>
      </a:lvl1pPr>
      <a:lvl2pPr marL="342900" indent="-114300" defTabSz="457200">
        <a:defRPr sz="1200">
          <a:latin typeface="+mj-lt"/>
          <a:ea typeface="+mj-ea"/>
          <a:cs typeface="+mj-cs"/>
          <a:sym typeface="Helvetica"/>
        </a:defRPr>
      </a:lvl2pPr>
      <a:lvl3pPr marL="342900" defTabSz="457200">
        <a:defRPr sz="1200">
          <a:latin typeface="+mj-lt"/>
          <a:ea typeface="+mj-ea"/>
          <a:cs typeface="+mj-cs"/>
          <a:sym typeface="Helvetica"/>
        </a:defRPr>
      </a:lvl3pPr>
      <a:lvl4pPr marL="342900" defTabSz="457200">
        <a:defRPr sz="1200">
          <a:latin typeface="+mj-lt"/>
          <a:ea typeface="+mj-ea"/>
          <a:cs typeface="+mj-cs"/>
          <a:sym typeface="Helvetica"/>
        </a:defRPr>
      </a:lvl4pPr>
      <a:lvl5pPr marL="342900" defTabSz="457200">
        <a:defRPr sz="1200">
          <a:latin typeface="+mj-lt"/>
          <a:ea typeface="+mj-ea"/>
          <a:cs typeface="+mj-cs"/>
          <a:sym typeface="Helvetica"/>
        </a:defRPr>
      </a:lvl5pPr>
      <a:lvl6pPr marL="342900" defTabSz="457200">
        <a:defRPr sz="1200">
          <a:latin typeface="+mj-lt"/>
          <a:ea typeface="+mj-ea"/>
          <a:cs typeface="+mj-cs"/>
          <a:sym typeface="Helvetica"/>
        </a:defRPr>
      </a:lvl6pPr>
      <a:lvl7pPr marL="342900" defTabSz="457200">
        <a:defRPr sz="1200">
          <a:latin typeface="+mj-lt"/>
          <a:ea typeface="+mj-ea"/>
          <a:cs typeface="+mj-cs"/>
          <a:sym typeface="Helvetica"/>
        </a:defRPr>
      </a:lvl7pPr>
      <a:lvl8pPr marL="342900" defTabSz="457200">
        <a:defRPr sz="1200">
          <a:latin typeface="+mj-lt"/>
          <a:ea typeface="+mj-ea"/>
          <a:cs typeface="+mj-cs"/>
          <a:sym typeface="Helvetica"/>
        </a:defRPr>
      </a:lvl8pPr>
      <a:lvl9pPr marL="342900" defTabSz="457200">
        <a:defRPr sz="1200">
          <a:latin typeface="+mj-lt"/>
          <a:ea typeface="+mj-ea"/>
          <a:cs typeface="+mj-cs"/>
          <a:sym typeface="Helvetica"/>
        </a:defRPr>
      </a:lvl9pPr>
    </p:bodyStyle>
    <p:otherStyle>
      <a:lvl1pPr algn="ctr">
        <a:defRPr>
          <a:solidFill>
            <a:schemeClr val="tx1"/>
          </a:solidFill>
          <a:latin typeface="+mn-lt"/>
          <a:ea typeface="+mn-ea"/>
          <a:cs typeface="+mn-cs"/>
          <a:sym typeface="Helvetica"/>
        </a:defRPr>
      </a:lvl1pPr>
      <a:lvl2pPr algn="ctr">
        <a:defRPr>
          <a:solidFill>
            <a:schemeClr val="tx1"/>
          </a:solidFill>
          <a:latin typeface="+mn-lt"/>
          <a:ea typeface="+mn-ea"/>
          <a:cs typeface="+mn-cs"/>
          <a:sym typeface="Helvetica"/>
        </a:defRPr>
      </a:lvl2pPr>
      <a:lvl3pPr algn="ctr">
        <a:defRPr>
          <a:solidFill>
            <a:schemeClr val="tx1"/>
          </a:solidFill>
          <a:latin typeface="+mn-lt"/>
          <a:ea typeface="+mn-ea"/>
          <a:cs typeface="+mn-cs"/>
          <a:sym typeface="Helvetica"/>
        </a:defRPr>
      </a:lvl3pPr>
      <a:lvl4pPr algn="ctr">
        <a:defRPr>
          <a:solidFill>
            <a:schemeClr val="tx1"/>
          </a:solidFill>
          <a:latin typeface="+mn-lt"/>
          <a:ea typeface="+mn-ea"/>
          <a:cs typeface="+mn-cs"/>
          <a:sym typeface="Helvetica"/>
        </a:defRPr>
      </a:lvl4pPr>
      <a:lvl5pPr algn="ctr">
        <a:defRPr>
          <a:solidFill>
            <a:schemeClr val="tx1"/>
          </a:solidFill>
          <a:latin typeface="+mn-lt"/>
          <a:ea typeface="+mn-ea"/>
          <a:cs typeface="+mn-cs"/>
          <a:sym typeface="Helvetica"/>
        </a:defRPr>
      </a:lvl5pPr>
      <a:lvl6pPr algn="ctr">
        <a:defRPr>
          <a:solidFill>
            <a:schemeClr val="tx1"/>
          </a:solidFill>
          <a:latin typeface="+mn-lt"/>
          <a:ea typeface="+mn-ea"/>
          <a:cs typeface="+mn-cs"/>
          <a:sym typeface="Helvetica"/>
        </a:defRPr>
      </a:lvl6pPr>
      <a:lvl7pPr algn="ctr">
        <a:defRPr>
          <a:solidFill>
            <a:schemeClr val="tx1"/>
          </a:solidFill>
          <a:latin typeface="+mn-lt"/>
          <a:ea typeface="+mn-ea"/>
          <a:cs typeface="+mn-cs"/>
          <a:sym typeface="Helvetica"/>
        </a:defRPr>
      </a:lvl7pPr>
      <a:lvl8pPr algn="ctr">
        <a:defRPr>
          <a:solidFill>
            <a:schemeClr val="tx1"/>
          </a:solidFill>
          <a:latin typeface="+mn-lt"/>
          <a:ea typeface="+mn-ea"/>
          <a:cs typeface="+mn-cs"/>
          <a:sym typeface="Helvetica"/>
        </a:defRPr>
      </a:lvl8pPr>
      <a:lvl9pPr algn="ctr">
        <a:defRPr>
          <a:solidFill>
            <a:schemeClr val="tx1"/>
          </a:solid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8" name="Shape 8"/>
          <p:cNvSpPr/>
          <p:nvPr/>
        </p:nvSpPr>
        <p:spPr>
          <a:xfrm>
            <a:off x="3352441" y="5715000"/>
            <a:ext cx="2439126" cy="64632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none" lIns="45718" tIns="45718" rIns="45718" bIns="45718">
            <a:spAutoFit/>
          </a:bodyPr>
          <a:lstStyle/>
          <a:p>
            <a:pPr lvl="0" algn="ctr">
              <a:defRPr sz="1800"/>
            </a:pPr>
            <a:r>
              <a:rPr dirty="0">
                <a:solidFill>
                  <a:schemeClr val="accent1">
                    <a:lumMod val="75000"/>
                  </a:schemeClr>
                </a:solidFill>
                <a:latin typeface="Arial"/>
                <a:ea typeface="Arial"/>
                <a:cs typeface="Arial"/>
                <a:sym typeface="Arial"/>
              </a:rPr>
              <a:t>PART </a:t>
            </a:r>
            <a:r>
              <a:rPr lang="en-US" dirty="0">
                <a:solidFill>
                  <a:schemeClr val="accent1">
                    <a:lumMod val="75000"/>
                  </a:schemeClr>
                </a:solidFill>
                <a:latin typeface="Arial"/>
                <a:ea typeface="Arial"/>
                <a:cs typeface="Arial"/>
                <a:sym typeface="Arial"/>
              </a:rPr>
              <a:t>6</a:t>
            </a:r>
            <a:r>
              <a:rPr dirty="0" smtClean="0">
                <a:solidFill>
                  <a:schemeClr val="accent1">
                    <a:lumMod val="75000"/>
                  </a:schemeClr>
                </a:solidFill>
                <a:latin typeface="Arial"/>
                <a:ea typeface="Arial"/>
                <a:cs typeface="Arial"/>
                <a:sym typeface="Arial"/>
              </a:rPr>
              <a:t>:</a:t>
            </a:r>
            <a:endParaRPr dirty="0">
              <a:solidFill>
                <a:schemeClr val="accent1">
                  <a:lumMod val="75000"/>
                </a:schemeClr>
              </a:solidFill>
              <a:latin typeface="Arial"/>
              <a:ea typeface="Arial"/>
              <a:cs typeface="Arial"/>
              <a:sym typeface="Arial"/>
            </a:endParaRPr>
          </a:p>
          <a:p>
            <a:pPr lvl="0" algn="ctr">
              <a:defRPr sz="1800"/>
            </a:pPr>
            <a:r>
              <a:rPr lang="en-US" i="1" dirty="0" smtClean="0">
                <a:solidFill>
                  <a:schemeClr val="accent1">
                    <a:lumMod val="75000"/>
                  </a:schemeClr>
                </a:solidFill>
                <a:latin typeface="Arial"/>
                <a:ea typeface="Arial"/>
                <a:cs typeface="Arial"/>
                <a:sym typeface="Arial"/>
              </a:rPr>
              <a:t>Daring to Plant in Faith</a:t>
            </a:r>
            <a:endParaRPr i="1" dirty="0">
              <a:solidFill>
                <a:schemeClr val="accent1">
                  <a:lumMod val="75000"/>
                </a:schemeClr>
              </a:solidFill>
              <a:latin typeface="Arial"/>
              <a:ea typeface="Arial"/>
              <a:cs typeface="Arial"/>
              <a:sym typeface="Aria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John </a:t>
            </a:r>
            <a:r>
              <a:rPr lang="en-US" sz="2800" dirty="0" smtClean="0">
                <a:solidFill>
                  <a:srgbClr val="FFFFFF"/>
                </a:solidFill>
                <a:latin typeface="Arial"/>
                <a:ea typeface="Arial"/>
                <a:cs typeface="Arial"/>
                <a:sym typeface="Arial"/>
              </a:rPr>
              <a:t>12:24</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Jesus said, “Unless a grain of wheat is buried in the ground, it cannot reproduce. But if it dies, it will produce much fruit.”</a:t>
            </a:r>
            <a:endParaRPr sz="2800" dirty="0">
              <a:solidFill>
                <a:schemeClr val="bg1"/>
              </a:solidFill>
            </a:endParaRPr>
          </a:p>
        </p:txBody>
      </p:sp>
    </p:spTree>
    <p:extLst>
      <p:ext uri="{BB962C8B-B14F-4D97-AF65-F5344CB8AC3E}">
        <p14:creationId xmlns="" xmlns:p14="http://schemas.microsoft.com/office/powerpoint/2010/main" val="69226477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Mark 4:26-27</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Century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Jesus said, ‘The Kingdom of God is like someone who plants seed in the ground. Night and day, whether the person is asleep or awake, the seed still grows, but the person does not know how it grows</a:t>
            </a:r>
            <a:r>
              <a:rPr lang="en-US" dirty="0" smtClean="0">
                <a:solidFill>
                  <a:schemeClr val="bg1"/>
                </a:solidFill>
              </a:rPr>
              <a:t>.</a:t>
            </a:r>
            <a:r>
              <a:rPr lang="en-US" sz="2800" dirty="0" smtClean="0">
                <a:solidFill>
                  <a:schemeClr val="bg1"/>
                </a:solidFill>
              </a:rPr>
              <a:t>’</a:t>
            </a:r>
            <a:endParaRPr sz="2800" dirty="0">
              <a:solidFill>
                <a:schemeClr val="bg1"/>
              </a:solidFill>
            </a:endParaRPr>
          </a:p>
        </p:txBody>
      </p:sp>
    </p:spTree>
    <p:extLst>
      <p:ext uri="{BB962C8B-B14F-4D97-AF65-F5344CB8AC3E}">
        <p14:creationId xmlns="" xmlns:p14="http://schemas.microsoft.com/office/powerpoint/2010/main" val="278923601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3. When I have a need, </a:t>
            </a:r>
            <a:r>
              <a:rPr lang="en-US" sz="2800" u="sng" dirty="0" smtClean="0">
                <a:solidFill>
                  <a:srgbClr val="FFFFFF"/>
                </a:solidFill>
                <a:latin typeface="Arial"/>
                <a:ea typeface="Arial"/>
                <a:cs typeface="Arial"/>
                <a:sym typeface="Arial"/>
              </a:rPr>
              <a:t>I should plant a seed</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263519883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11:6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Today’s English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Do your planting in the morning and in the evening, too! You never know whether it will all grow well or whether one planting will do better than the other.</a:t>
            </a:r>
            <a:endParaRPr sz="2800" dirty="0">
              <a:solidFill>
                <a:schemeClr val="bg1"/>
              </a:solidFill>
            </a:endParaRPr>
          </a:p>
        </p:txBody>
      </p:sp>
    </p:spTree>
    <p:extLst>
      <p:ext uri="{BB962C8B-B14F-4D97-AF65-F5344CB8AC3E}">
        <p14:creationId xmlns="" xmlns:p14="http://schemas.microsoft.com/office/powerpoint/2010/main" val="136047193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4. Whatever I plant </a:t>
            </a:r>
            <a:r>
              <a:rPr lang="en-US" sz="2800" u="sng" dirty="0" smtClean="0">
                <a:solidFill>
                  <a:srgbClr val="FFFFFF"/>
                </a:solidFill>
                <a:latin typeface="Arial"/>
                <a:ea typeface="Arial"/>
                <a:cs typeface="Arial"/>
                <a:sym typeface="Arial"/>
              </a:rPr>
              <a:t>is what I will harvest</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245132234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6:7b</a:t>
            </a:r>
            <a:endParaRPr sz="2800" dirty="0">
              <a:solidFill>
                <a:srgbClr val="FFFFFF"/>
              </a:solidFill>
              <a:latin typeface="Arial"/>
              <a:ea typeface="Arial"/>
              <a:cs typeface="Arial"/>
              <a:sym typeface="Arial"/>
            </a:endParaRPr>
          </a:p>
          <a:p>
            <a:pPr lvl="0" defTabSz="457200">
              <a:spcBef>
                <a:spcPts val="600"/>
              </a:spcBef>
              <a:defRPr sz="1800"/>
            </a:pPr>
            <a:r>
              <a:rPr lang="en-AU"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You always harvest what you plant.</a:t>
            </a:r>
            <a:endParaRPr sz="2800" dirty="0">
              <a:solidFill>
                <a:schemeClr val="bg1"/>
              </a:solidFill>
            </a:endParaRPr>
          </a:p>
        </p:txBody>
      </p:sp>
    </p:spTree>
    <p:extLst>
      <p:ext uri="{BB962C8B-B14F-4D97-AF65-F5344CB8AC3E}">
        <p14:creationId xmlns="" xmlns:p14="http://schemas.microsoft.com/office/powerpoint/2010/main" val="214901877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Job 4:8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Century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People who plant trouble, harvest it.</a:t>
            </a:r>
            <a:endParaRPr sz="2800" dirty="0">
              <a:solidFill>
                <a:schemeClr val="bg1"/>
              </a:solidFill>
            </a:endParaRPr>
          </a:p>
        </p:txBody>
      </p:sp>
    </p:spTree>
    <p:extLst>
      <p:ext uri="{BB962C8B-B14F-4D97-AF65-F5344CB8AC3E}">
        <p14:creationId xmlns="" xmlns:p14="http://schemas.microsoft.com/office/powerpoint/2010/main" val="182110155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Proverbs 22:8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Those who plant seeds of injustice will harvest disaster…</a:t>
            </a:r>
            <a:endParaRPr sz="2800" dirty="0">
              <a:solidFill>
                <a:schemeClr val="bg1"/>
              </a:solidFill>
            </a:endParaRPr>
          </a:p>
        </p:txBody>
      </p:sp>
    </p:spTree>
    <p:extLst>
      <p:ext uri="{BB962C8B-B14F-4D97-AF65-F5344CB8AC3E}">
        <p14:creationId xmlns="" xmlns:p14="http://schemas.microsoft.com/office/powerpoint/2010/main" val="163839319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Hosea 10:13</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You planted wickedness and now you reaped evil…</a:t>
            </a:r>
            <a:endParaRPr sz="2800" dirty="0">
              <a:solidFill>
                <a:schemeClr val="bg1"/>
              </a:solidFill>
            </a:endParaRPr>
          </a:p>
        </p:txBody>
      </p:sp>
    </p:spTree>
    <p:extLst>
      <p:ext uri="{BB962C8B-B14F-4D97-AF65-F5344CB8AC3E}">
        <p14:creationId xmlns="" xmlns:p14="http://schemas.microsoft.com/office/powerpoint/2010/main" val="11394137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Matthew 7:2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Whatever measure you use to judge others, will be used to measure how you are judged!</a:t>
            </a:r>
            <a:endParaRPr sz="2800" dirty="0">
              <a:solidFill>
                <a:schemeClr val="bg1"/>
              </a:solidFill>
            </a:endParaRPr>
          </a:p>
        </p:txBody>
      </p:sp>
    </p:spTree>
    <p:extLst>
      <p:ext uri="{BB962C8B-B14F-4D97-AF65-F5344CB8AC3E}">
        <p14:creationId xmlns="" xmlns:p14="http://schemas.microsoft.com/office/powerpoint/2010/main" val="318578936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Genesis 8:22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International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As long as the earth endures, there will be seedtime and harvest…</a:t>
            </a:r>
            <a:endParaRPr sz="2800" dirty="0">
              <a:solidFill>
                <a:schemeClr val="bg1"/>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Proverbs 11:8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English Standard Version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 one who sows righteousness will reap a sure reward.</a:t>
            </a:r>
            <a:endParaRPr sz="2800" dirty="0">
              <a:solidFill>
                <a:schemeClr val="bg1"/>
              </a:solidFill>
            </a:endParaRPr>
          </a:p>
        </p:txBody>
      </p:sp>
    </p:spTree>
    <p:extLst>
      <p:ext uri="{BB962C8B-B14F-4D97-AF65-F5344CB8AC3E}">
        <p14:creationId xmlns="" xmlns:p14="http://schemas.microsoft.com/office/powerpoint/2010/main" val="1719783442"/>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Hosea 10:12</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Plant the good seeds of righteousness, and you will harvest a crop of my love.</a:t>
            </a:r>
            <a:endParaRPr sz="2800" dirty="0">
              <a:solidFill>
                <a:schemeClr val="bg1"/>
              </a:solidFill>
            </a:endParaRPr>
          </a:p>
        </p:txBody>
      </p:sp>
    </p:spTree>
    <p:extLst>
      <p:ext uri="{BB962C8B-B14F-4D97-AF65-F5344CB8AC3E}">
        <p14:creationId xmlns="" xmlns:p14="http://schemas.microsoft.com/office/powerpoint/2010/main" val="83096687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James 3:18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Peacemakers plant seeds of peace and reap a harvest of goodness.</a:t>
            </a:r>
            <a:endParaRPr sz="2800" dirty="0">
              <a:solidFill>
                <a:schemeClr val="bg1"/>
              </a:solidFill>
            </a:endParaRPr>
          </a:p>
        </p:txBody>
      </p:sp>
    </p:spTree>
    <p:extLst>
      <p:ext uri="{BB962C8B-B14F-4D97-AF65-F5344CB8AC3E}">
        <p14:creationId xmlns="" xmlns:p14="http://schemas.microsoft.com/office/powerpoint/2010/main" val="334475763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6:7b-8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You will always harvest what you plant. Those who live only to satisfy their own sinful nature will harvest decay and death from that sinful nature. …</a:t>
            </a:r>
            <a:endParaRPr sz="2800" dirty="0">
              <a:solidFill>
                <a:schemeClr val="bg1"/>
              </a:solidFill>
            </a:endParaRPr>
          </a:p>
        </p:txBody>
      </p:sp>
    </p:spTree>
    <p:extLst>
      <p:ext uri="{BB962C8B-B14F-4D97-AF65-F5344CB8AC3E}">
        <p14:creationId xmlns="" xmlns:p14="http://schemas.microsoft.com/office/powerpoint/2010/main" val="120010451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6:7b-8</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…But those who live to please the Spirit will harvest everlasting life from the Spirit.</a:t>
            </a:r>
            <a:endParaRPr sz="2800" dirty="0">
              <a:solidFill>
                <a:schemeClr val="bg1"/>
              </a:solidFill>
            </a:endParaRPr>
          </a:p>
        </p:txBody>
      </p:sp>
    </p:spTree>
    <p:extLst>
      <p:ext uri="{BB962C8B-B14F-4D97-AF65-F5344CB8AC3E}">
        <p14:creationId xmlns="" xmlns:p14="http://schemas.microsoft.com/office/powerpoint/2010/main" val="376867922"/>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5. </a:t>
            </a:r>
            <a:r>
              <a:rPr lang="en-US" sz="2800" u="sng" dirty="0" smtClean="0">
                <a:solidFill>
                  <a:srgbClr val="FFFFFF"/>
                </a:solidFill>
                <a:latin typeface="Arial"/>
                <a:ea typeface="Arial"/>
                <a:cs typeface="Arial"/>
                <a:sym typeface="Arial"/>
              </a:rPr>
              <a:t>I’m not the only one planting</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2088132203"/>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John 4:38</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I sent you to reap where you didn’t plant; others had already done work before you, and you will gather the harvest.</a:t>
            </a:r>
            <a:endParaRPr sz="2800" dirty="0">
              <a:solidFill>
                <a:schemeClr val="bg1"/>
              </a:solidFill>
            </a:endParaRPr>
          </a:p>
        </p:txBody>
      </p:sp>
    </p:spTree>
    <p:extLst>
      <p:ext uri="{BB962C8B-B14F-4D97-AF65-F5344CB8AC3E}">
        <p14:creationId xmlns="" xmlns:p14="http://schemas.microsoft.com/office/powerpoint/2010/main" val="2498783106"/>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381000" y="3251199"/>
            <a:ext cx="83820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6. I always harvest </a:t>
            </a:r>
            <a:r>
              <a:rPr lang="en-US" sz="2800" u="sng" dirty="0" smtClean="0">
                <a:solidFill>
                  <a:srgbClr val="FFFFFF"/>
                </a:solidFill>
                <a:latin typeface="Arial"/>
                <a:ea typeface="Arial"/>
                <a:cs typeface="Arial"/>
                <a:sym typeface="Arial"/>
              </a:rPr>
              <a:t>in a different season than I plant</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180748584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3:1-5</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72354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There is a time for everything, and a season for every activity under Heaven</a:t>
            </a:r>
            <a:r>
              <a:rPr lang="en-US" sz="2800" dirty="0" smtClean="0">
                <a:solidFill>
                  <a:schemeClr val="bg1"/>
                </a:solidFill>
              </a:rPr>
              <a:t>… A </a:t>
            </a:r>
            <a:r>
              <a:rPr lang="en-US" sz="2800" dirty="0" smtClean="0">
                <a:solidFill>
                  <a:schemeClr val="bg1"/>
                </a:solidFill>
              </a:rPr>
              <a:t>time to plant and a time to harvest</a:t>
            </a:r>
            <a:r>
              <a:rPr lang="en-US" sz="2800" dirty="0" smtClean="0">
                <a:solidFill>
                  <a:schemeClr val="bg1"/>
                </a:solidFill>
              </a:rPr>
              <a:t>… a </a:t>
            </a:r>
            <a:r>
              <a:rPr lang="en-US" sz="2800" dirty="0" smtClean="0">
                <a:solidFill>
                  <a:schemeClr val="bg1"/>
                </a:solidFill>
              </a:rPr>
              <a:t>time to scatter and a time to gather…</a:t>
            </a:r>
            <a:endParaRPr sz="2800" dirty="0">
              <a:solidFill>
                <a:schemeClr val="bg1"/>
              </a:solidFill>
            </a:endParaRPr>
          </a:p>
        </p:txBody>
      </p:sp>
    </p:spTree>
    <p:extLst>
      <p:ext uri="{BB962C8B-B14F-4D97-AF65-F5344CB8AC3E}">
        <p14:creationId xmlns="" xmlns:p14="http://schemas.microsoft.com/office/powerpoint/2010/main" val="2611254153"/>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algn="ctr" defTabSz="457200">
              <a:spcBef>
                <a:spcPts val="600"/>
              </a:spcBef>
              <a:defRPr sz="1800"/>
            </a:pPr>
            <a:r>
              <a:rPr lang="en-US" sz="2800" dirty="0" smtClean="0">
                <a:solidFill>
                  <a:srgbClr val="FFFFFF"/>
                </a:solidFill>
                <a:latin typeface="Arial"/>
                <a:ea typeface="Arial"/>
                <a:cs typeface="Arial"/>
                <a:sym typeface="Arial"/>
              </a:rPr>
              <a:t>7. I must be </a:t>
            </a:r>
            <a:r>
              <a:rPr lang="en-US" sz="2800" u="sng" dirty="0" smtClean="0">
                <a:solidFill>
                  <a:srgbClr val="FFFFFF"/>
                </a:solidFill>
                <a:latin typeface="Arial"/>
                <a:ea typeface="Arial"/>
                <a:cs typeface="Arial"/>
                <a:sym typeface="Arial"/>
              </a:rPr>
              <a:t>patient &amp; not give up</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283781892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6:7</a:t>
            </a:r>
            <a:endParaRPr sz="2800" dirty="0">
              <a:solidFill>
                <a:srgbClr val="FFFFFF"/>
              </a:solidFill>
              <a:latin typeface="Arial"/>
              <a:ea typeface="Arial"/>
              <a:cs typeface="Arial"/>
              <a:sym typeface="Arial"/>
            </a:endParaRPr>
          </a:p>
          <a:p>
            <a:pPr lvl="0" defTabSz="457200">
              <a:spcBef>
                <a:spcPts val="600"/>
              </a:spcBef>
              <a:defRPr sz="1800"/>
            </a:pPr>
            <a:r>
              <a:rPr lang="en-AU"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861774"/>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Don’t be misled – you cannot mock the justice of God. You will always harvest what you plant.</a:t>
            </a:r>
            <a:endParaRPr sz="2800" dirty="0">
              <a:solidFill>
                <a:schemeClr val="bg1"/>
              </a:solidFill>
            </a:endParaRPr>
          </a:p>
        </p:txBody>
      </p:sp>
    </p:spTree>
    <p:extLst>
      <p:ext uri="{BB962C8B-B14F-4D97-AF65-F5344CB8AC3E}">
        <p14:creationId xmlns="" xmlns:p14="http://schemas.microsoft.com/office/powerpoint/2010/main" val="3311021814"/>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Galatians 6:9</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So let’s not get tired of doing what is good. At just the right time we will reap a harvest of blessing if we don’t give up.</a:t>
            </a:r>
            <a:endParaRPr sz="2800" dirty="0">
              <a:solidFill>
                <a:schemeClr val="bg1"/>
              </a:solidFill>
            </a:endParaRPr>
          </a:p>
        </p:txBody>
      </p:sp>
    </p:spTree>
    <p:extLst>
      <p:ext uri="{BB962C8B-B14F-4D97-AF65-F5344CB8AC3E}">
        <p14:creationId xmlns="" xmlns:p14="http://schemas.microsoft.com/office/powerpoint/2010/main" val="3979878960"/>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8. I always harvest </a:t>
            </a:r>
            <a:r>
              <a:rPr lang="en-US" sz="2800" u="sng" dirty="0" smtClean="0">
                <a:solidFill>
                  <a:srgbClr val="FFFFFF"/>
                </a:solidFill>
                <a:latin typeface="Arial"/>
                <a:ea typeface="Arial"/>
                <a:cs typeface="Arial"/>
                <a:sym typeface="Arial"/>
              </a:rPr>
              <a:t>more than I plant</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404778401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Mark 4:8</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Some seed fell on good soil. It came up, grew and produced a crop, multiplying thirty, sixty, and even a hundred times.</a:t>
            </a:r>
            <a:endParaRPr sz="2800" dirty="0">
              <a:solidFill>
                <a:schemeClr val="bg1"/>
              </a:solidFill>
            </a:endParaRPr>
          </a:p>
        </p:txBody>
      </p:sp>
    </p:spTree>
    <p:extLst>
      <p:ext uri="{BB962C8B-B14F-4D97-AF65-F5344CB8AC3E}">
        <p14:creationId xmlns="" xmlns:p14="http://schemas.microsoft.com/office/powerpoint/2010/main" val="1314660244"/>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q.likesuccess.com/94/4679475-only-god-can-count-the-number-of-a-seed-in-apple-s.jpg"/>
          <p:cNvPicPr>
            <a:picLocks noChangeAspect="1" noChangeArrowheads="1"/>
          </p:cNvPicPr>
          <p:nvPr/>
        </p:nvPicPr>
        <p:blipFill>
          <a:blip r:embed="rId2" cstate="print"/>
          <a:srcRect l="1667" r="2500"/>
          <a:stretch>
            <a:fillRect/>
          </a:stretch>
        </p:blipFill>
        <p:spPr bwMode="auto">
          <a:xfrm>
            <a:off x="0" y="228600"/>
            <a:ext cx="9144000" cy="6305335"/>
          </a:xfrm>
          <a:prstGeom prst="rect">
            <a:avLst/>
          </a:prstGeom>
          <a:noFill/>
        </p:spPr>
      </p:pic>
    </p:spTree>
    <p:extLst>
      <p:ext uri="{BB962C8B-B14F-4D97-AF65-F5344CB8AC3E}">
        <p14:creationId xmlns="" xmlns:p14="http://schemas.microsoft.com/office/powerpoint/2010/main" val="131466024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9. I can increase my harvest </a:t>
            </a:r>
            <a:r>
              <a:rPr lang="en-US" sz="2800" u="sng" dirty="0" smtClean="0">
                <a:solidFill>
                  <a:srgbClr val="FFFFFF"/>
                </a:solidFill>
                <a:latin typeface="Arial"/>
                <a:ea typeface="Arial"/>
                <a:cs typeface="Arial"/>
                <a:sym typeface="Arial"/>
              </a:rPr>
              <a:t>by planting </a:t>
            </a:r>
          </a:p>
          <a:p>
            <a:pPr lvl="0" indent="39687" algn="ctr" defTabSz="457200">
              <a:spcBef>
                <a:spcPts val="600"/>
              </a:spcBef>
              <a:defRPr sz="1800"/>
            </a:pPr>
            <a:r>
              <a:rPr lang="en-US" sz="2800" u="sng" dirty="0" smtClean="0">
                <a:solidFill>
                  <a:srgbClr val="FFFFFF"/>
                </a:solidFill>
                <a:latin typeface="Arial"/>
                <a:ea typeface="Arial"/>
                <a:cs typeface="Arial"/>
                <a:sym typeface="Arial"/>
              </a:rPr>
              <a:t>more seed</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640289790"/>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2 Corinthians 9:6-7</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58532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Remember this: Whoever sows sparingly will reap sparingly, and whoever sows generously will reap generously. Each one should give what he’s decided in his heart to give, not reluctantly or under compulsion, for God loves a cheerful giver.</a:t>
            </a:r>
            <a:endParaRPr sz="2800" dirty="0">
              <a:solidFill>
                <a:schemeClr val="bg1"/>
              </a:solidFill>
            </a:endParaRPr>
          </a:p>
        </p:txBody>
      </p:sp>
    </p:spTree>
    <p:extLst>
      <p:ext uri="{BB962C8B-B14F-4D97-AF65-F5344CB8AC3E}">
        <p14:creationId xmlns="" xmlns:p14="http://schemas.microsoft.com/office/powerpoint/2010/main" val="3309546284"/>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Proverbs 11:24</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93871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Give freely and become more wealthy; </a:t>
            </a:r>
          </a:p>
          <a:p>
            <a:pPr lvl="0" indent="0">
              <a:defRPr sz="1800">
                <a:solidFill>
                  <a:srgbClr val="000000"/>
                </a:solidFill>
              </a:defRPr>
            </a:pPr>
            <a:r>
              <a:rPr lang="en-US" dirty="0" smtClean="0">
                <a:solidFill>
                  <a:schemeClr val="bg1"/>
                </a:solidFill>
              </a:rPr>
              <a:t>	</a:t>
            </a:r>
            <a:r>
              <a:rPr lang="en-US" sz="2800" dirty="0" smtClean="0">
                <a:solidFill>
                  <a:schemeClr val="bg1"/>
                </a:solidFill>
              </a:rPr>
              <a:t>be stingy and lose everything.</a:t>
            </a:r>
            <a:endParaRPr sz="2800" dirty="0">
              <a:solidFill>
                <a:schemeClr val="bg1"/>
              </a:solidFill>
            </a:endParaRPr>
          </a:p>
        </p:txBody>
      </p:sp>
    </p:spTree>
    <p:extLst>
      <p:ext uri="{BB962C8B-B14F-4D97-AF65-F5344CB8AC3E}">
        <p14:creationId xmlns="" xmlns:p14="http://schemas.microsoft.com/office/powerpoint/2010/main" val="1932758368"/>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10. The more seed I plant, </a:t>
            </a:r>
            <a:r>
              <a:rPr lang="en-US" sz="2800" u="sng" dirty="0" smtClean="0">
                <a:solidFill>
                  <a:srgbClr val="FFFFFF"/>
                </a:solidFill>
                <a:latin typeface="Arial"/>
                <a:ea typeface="Arial"/>
                <a:cs typeface="Arial"/>
                <a:sym typeface="Arial"/>
              </a:rPr>
              <a:t>the more</a:t>
            </a:r>
          </a:p>
          <a:p>
            <a:pPr lvl="0" indent="39687" algn="ctr" defTabSz="457200">
              <a:spcBef>
                <a:spcPts val="600"/>
              </a:spcBef>
              <a:defRPr sz="1800"/>
            </a:pPr>
            <a:r>
              <a:rPr lang="en-US" sz="2800" u="sng" dirty="0" smtClean="0">
                <a:solidFill>
                  <a:srgbClr val="FFFFFF"/>
                </a:solidFill>
                <a:latin typeface="Arial"/>
                <a:ea typeface="Arial"/>
                <a:cs typeface="Arial"/>
                <a:sym typeface="Arial"/>
              </a:rPr>
              <a:t>God will give me</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319098315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defTabSz="457200">
              <a:spcBef>
                <a:spcPts val="600"/>
              </a:spcBef>
              <a:defRPr sz="1800"/>
            </a:pPr>
            <a:r>
              <a:rPr lang="en-US" sz="2800" dirty="0" smtClean="0">
                <a:solidFill>
                  <a:srgbClr val="FFFFFF"/>
                </a:solidFill>
                <a:latin typeface="Arial"/>
                <a:ea typeface="Arial"/>
                <a:cs typeface="Arial"/>
                <a:sym typeface="Arial"/>
              </a:rPr>
              <a:t>2 Corinthians 9:10</a:t>
            </a:r>
            <a:endParaRPr sz="2800" dirty="0">
              <a:solidFill>
                <a:srgbClr val="FFFFFF"/>
              </a:solidFill>
              <a:latin typeface="Arial"/>
              <a:ea typeface="Arial"/>
              <a:cs typeface="Arial"/>
              <a:sym typeface="Arial"/>
            </a:endParaRPr>
          </a:p>
          <a:p>
            <a:pPr lvl="0" indent="39687" defTabSz="457200">
              <a:spcBef>
                <a:spcPts val="600"/>
              </a:spcBef>
              <a:defRPr sz="1800"/>
            </a:pPr>
            <a:r>
              <a:rPr lang="en-US" sz="1600" i="1" dirty="0" smtClean="0">
                <a:solidFill>
                  <a:srgbClr val="FFFFFF"/>
                </a:solidFill>
                <a:latin typeface="Arial"/>
                <a:ea typeface="Arial"/>
                <a:cs typeface="Arial"/>
                <a:sym typeface="Arial"/>
              </a:rPr>
              <a:t>Living Bible</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2154436"/>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a:defRPr sz="1800">
                <a:solidFill>
                  <a:srgbClr val="000000"/>
                </a:solidFill>
              </a:defRPr>
            </a:pPr>
            <a:r>
              <a:rPr lang="en-US" sz="2800" dirty="0" smtClean="0">
                <a:solidFill>
                  <a:schemeClr val="bg1"/>
                </a:solidFill>
              </a:rPr>
              <a:t>For God, who supplies seed to the farmer and bread to eat, will give you more and more seed to plant and will make it grow so that you can give away more and more fruit from your harvest!</a:t>
            </a:r>
            <a:endParaRPr sz="2800" dirty="0">
              <a:solidFill>
                <a:schemeClr val="bg1"/>
              </a:solidFill>
            </a:endParaRPr>
          </a:p>
        </p:txBody>
      </p:sp>
    </p:spTree>
    <p:extLst>
      <p:ext uri="{BB962C8B-B14F-4D97-AF65-F5344CB8AC3E}">
        <p14:creationId xmlns="" xmlns:p14="http://schemas.microsoft.com/office/powerpoint/2010/main" val="280770177"/>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11. I plant by faith, </a:t>
            </a:r>
            <a:r>
              <a:rPr lang="en-US" sz="2800" u="sng" dirty="0" smtClean="0">
                <a:solidFill>
                  <a:srgbClr val="FFFFFF"/>
                </a:solidFill>
                <a:latin typeface="Arial"/>
                <a:ea typeface="Arial"/>
                <a:cs typeface="Arial"/>
                <a:sym typeface="Arial"/>
              </a:rPr>
              <a:t>not by my feelings</a:t>
            </a:r>
          </a:p>
        </p:txBody>
      </p:sp>
    </p:spTree>
    <p:extLst>
      <p:ext uri="{BB962C8B-B14F-4D97-AF65-F5344CB8AC3E}">
        <p14:creationId xmlns="" xmlns:p14="http://schemas.microsoft.com/office/powerpoint/2010/main" val="34566159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3" name="Shape 13"/>
          <p:cNvSpPr/>
          <p:nvPr/>
        </p:nvSpPr>
        <p:spPr>
          <a:xfrm>
            <a:off x="739775" y="1828800"/>
            <a:ext cx="7645400" cy="329320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wrap="square"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What goes around, comes around</a:t>
            </a:r>
          </a:p>
          <a:p>
            <a:pPr lvl="0" indent="0">
              <a:defRPr sz="1800">
                <a:solidFill>
                  <a:srgbClr val="000000"/>
                </a:solidFill>
              </a:defRPr>
            </a:pPr>
            <a:endParaRPr lang="en-US" sz="1200" dirty="0" smtClean="0">
              <a:solidFill>
                <a:schemeClr val="bg1"/>
              </a:solidFill>
            </a:endParaRPr>
          </a:p>
          <a:p>
            <a:pPr lvl="0" indent="0">
              <a:defRPr sz="1800">
                <a:solidFill>
                  <a:srgbClr val="000000"/>
                </a:solidFill>
              </a:defRPr>
            </a:pPr>
            <a:r>
              <a:rPr lang="en-US" sz="2800" dirty="0" smtClean="0">
                <a:solidFill>
                  <a:schemeClr val="bg1"/>
                </a:solidFill>
              </a:rPr>
              <a:t>You reap what you sow</a:t>
            </a:r>
          </a:p>
          <a:p>
            <a:pPr lvl="0" indent="0">
              <a:defRPr sz="1800">
                <a:solidFill>
                  <a:srgbClr val="000000"/>
                </a:solidFill>
              </a:defRPr>
            </a:pPr>
            <a:endParaRPr lang="en-US" sz="1200" dirty="0" smtClean="0">
              <a:solidFill>
                <a:schemeClr val="bg1"/>
              </a:solidFill>
            </a:endParaRPr>
          </a:p>
          <a:p>
            <a:pPr lvl="0" indent="0">
              <a:defRPr sz="1800">
                <a:solidFill>
                  <a:srgbClr val="000000"/>
                </a:solidFill>
              </a:defRPr>
            </a:pPr>
            <a:r>
              <a:rPr lang="en-US" sz="2800" dirty="0" smtClean="0">
                <a:solidFill>
                  <a:schemeClr val="bg1"/>
                </a:solidFill>
              </a:rPr>
              <a:t>You made your bed, now you have to lie in it.</a:t>
            </a:r>
          </a:p>
          <a:p>
            <a:pPr lvl="0" indent="0">
              <a:defRPr sz="1800">
                <a:solidFill>
                  <a:srgbClr val="000000"/>
                </a:solidFill>
              </a:defRPr>
            </a:pPr>
            <a:endParaRPr lang="en-AU" sz="1200" dirty="0" smtClean="0">
              <a:solidFill>
                <a:schemeClr val="bg1"/>
              </a:solidFill>
            </a:endParaRPr>
          </a:p>
          <a:p>
            <a:pPr lvl="0" indent="0">
              <a:defRPr sz="1800">
                <a:solidFill>
                  <a:srgbClr val="000000"/>
                </a:solidFill>
              </a:defRPr>
            </a:pPr>
            <a:r>
              <a:rPr lang="en-AU" sz="2800" dirty="0" smtClean="0">
                <a:solidFill>
                  <a:schemeClr val="bg1"/>
                </a:solidFill>
              </a:rPr>
              <a:t>When you do the wrong thing it often comes back to bite you.</a:t>
            </a:r>
            <a:endParaRPr sz="2800" dirty="0">
              <a:solidFill>
                <a:schemeClr val="bg1"/>
              </a:solidFill>
            </a:endParaRPr>
          </a:p>
        </p:txBody>
      </p:sp>
    </p:spTree>
    <p:extLst>
      <p:ext uri="{BB962C8B-B14F-4D97-AF65-F5344CB8AC3E}">
        <p14:creationId xmlns="" xmlns:p14="http://schemas.microsoft.com/office/powerpoint/2010/main" val="33110218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wipe(down)">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animEffect transition="in" filter="wipe(down)">
                                      <p:cBhvr>
                                        <p:cTn id="17" dur="500"/>
                                        <p:tgtEl>
                                          <p:spTgt spid="1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3">
                                            <p:txEl>
                                              <p:pRg st="6" end="6"/>
                                            </p:txEl>
                                          </p:spTgt>
                                        </p:tgtEl>
                                        <p:attrNameLst>
                                          <p:attrName>style.visibility</p:attrName>
                                        </p:attrNameLst>
                                      </p:cBhvr>
                                      <p:to>
                                        <p:strVal val="visible"/>
                                      </p:to>
                                    </p:set>
                                    <p:animEffect transition="in" filter="wipe(down)">
                                      <p:cBhvr>
                                        <p:cTn id="22" dur="5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754053"/>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Psalm 126:5-6</a:t>
            </a:r>
            <a:endParaRPr sz="2800" dirty="0">
              <a:solidFill>
                <a:srgbClr val="FFFFFF"/>
              </a:solidFill>
              <a:latin typeface="Arial"/>
              <a:ea typeface="Arial"/>
              <a:cs typeface="Arial"/>
              <a:sym typeface="Arial"/>
            </a:endParaRPr>
          </a:p>
          <a:p>
            <a:pPr lvl="0" defTabSz="457200">
              <a:spcBef>
                <a:spcPts val="600"/>
              </a:spcBef>
              <a:defRPr sz="1800"/>
            </a:pPr>
            <a:r>
              <a:rPr lang="en-US" sz="1600" i="1" dirty="0" smtClean="0">
                <a:solidFill>
                  <a:srgbClr val="FFFFFF"/>
                </a:solidFill>
                <a:latin typeface="Arial"/>
                <a:ea typeface="Arial"/>
                <a:cs typeface="Arial"/>
                <a:sym typeface="Arial"/>
              </a:rPr>
              <a:t>New Living Translation</a:t>
            </a:r>
            <a:endParaRPr sz="1600" i="1"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Those who plant in tears will harvest with shouts of joy. They weep as they go to plant their seed, but they sing as they return with the harvest.</a:t>
            </a:r>
            <a:endParaRPr sz="2800" dirty="0">
              <a:solidFill>
                <a:schemeClr val="bg1"/>
              </a:solidFill>
            </a:endParaRPr>
          </a:p>
        </p:txBody>
      </p:sp>
    </p:spTree>
    <p:extLst>
      <p:ext uri="{BB962C8B-B14F-4D97-AF65-F5344CB8AC3E}">
        <p14:creationId xmlns="" xmlns:p14="http://schemas.microsoft.com/office/powerpoint/2010/main" val="1668734521"/>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12. The best time to plant </a:t>
            </a:r>
            <a:r>
              <a:rPr lang="en-US" sz="2800" u="sng" dirty="0" smtClean="0">
                <a:solidFill>
                  <a:srgbClr val="FFFFFF"/>
                </a:solidFill>
                <a:latin typeface="Arial"/>
                <a:ea typeface="Arial"/>
                <a:cs typeface="Arial"/>
                <a:sym typeface="Arial"/>
              </a:rPr>
              <a:t>is now</a:t>
            </a:r>
          </a:p>
        </p:txBody>
      </p:sp>
    </p:spTree>
    <p:extLst>
      <p:ext uri="{BB962C8B-B14F-4D97-AF65-F5344CB8AC3E}">
        <p14:creationId xmlns="" xmlns:p14="http://schemas.microsoft.com/office/powerpoint/2010/main" val="1903814970"/>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Ecclesiastes 11:4</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Those who wait for perfect weather will never plants seeds; and those who look at every cloud will never reap a harvest.</a:t>
            </a:r>
            <a:endParaRPr sz="2800" dirty="0">
              <a:solidFill>
                <a:schemeClr val="bg1"/>
              </a:solidFill>
            </a:endParaRPr>
          </a:p>
        </p:txBody>
      </p:sp>
    </p:spTree>
    <p:extLst>
      <p:ext uri="{BB962C8B-B14F-4D97-AF65-F5344CB8AC3E}">
        <p14:creationId xmlns="" xmlns:p14="http://schemas.microsoft.com/office/powerpoint/2010/main" val="199539013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5058" name="Picture 2" descr="Image result for your mind is a garden"/>
          <p:cNvPicPr>
            <a:picLocks noChangeAspect="1" noChangeArrowheads="1"/>
          </p:cNvPicPr>
          <p:nvPr/>
        </p:nvPicPr>
        <p:blipFill>
          <a:blip r:embed="rId2" cstate="print"/>
          <a:srcRect/>
          <a:stretch>
            <a:fillRect/>
          </a:stretch>
        </p:blipFill>
        <p:spPr bwMode="auto">
          <a:xfrm>
            <a:off x="9615" y="533400"/>
            <a:ext cx="9134385" cy="5791200"/>
          </a:xfrm>
          <a:prstGeom prst="rect">
            <a:avLst/>
          </a:prstGeom>
          <a:noFill/>
        </p:spPr>
      </p:pic>
    </p:spTree>
    <p:extLst>
      <p:ext uri="{BB962C8B-B14F-4D97-AF65-F5344CB8AC3E}">
        <p14:creationId xmlns="" xmlns:p14="http://schemas.microsoft.com/office/powerpoint/2010/main" val="3311021814"/>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sz="2800" dirty="0">
                <a:solidFill>
                  <a:srgbClr val="FFFFFF"/>
                </a:solidFill>
                <a:latin typeface="Arial"/>
                <a:ea typeface="Arial"/>
                <a:cs typeface="Arial"/>
                <a:sym typeface="Arial"/>
              </a:rPr>
              <a:t>1</a:t>
            </a:r>
            <a:r>
              <a:rPr sz="2800" dirty="0" smtClean="0">
                <a:solidFill>
                  <a:srgbClr val="FFFFFF"/>
                </a:solidFill>
                <a:latin typeface="Arial"/>
                <a:ea typeface="Arial"/>
                <a:cs typeface="Arial"/>
                <a:sym typeface="Arial"/>
              </a:rPr>
              <a:t>.</a:t>
            </a:r>
            <a:r>
              <a:rPr lang="en-US" sz="2800" dirty="0" smtClean="0">
                <a:solidFill>
                  <a:srgbClr val="FFFFFF"/>
                </a:solidFill>
                <a:latin typeface="Arial"/>
                <a:ea typeface="Arial"/>
                <a:cs typeface="Arial"/>
                <a:sym typeface="Arial"/>
              </a:rPr>
              <a:t> Everything starts </a:t>
            </a:r>
            <a:r>
              <a:rPr lang="en-US" sz="2800" u="sng" dirty="0" smtClean="0">
                <a:solidFill>
                  <a:srgbClr val="FFFFFF"/>
                </a:solidFill>
                <a:latin typeface="Arial"/>
                <a:ea typeface="Arial"/>
                <a:cs typeface="Arial"/>
                <a:sym typeface="Arial"/>
              </a:rPr>
              <a:t>as a seed</a:t>
            </a:r>
            <a:endParaRPr sz="2800" dirty="0">
              <a:solidFill>
                <a:srgbClr val="FFFFFF"/>
              </a:solidFill>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1" name="Shape 11"/>
          <p:cNvSpPr/>
          <p:nvPr/>
        </p:nvSpPr>
        <p:spPr>
          <a:xfrm>
            <a:off x="754062" y="1777211"/>
            <a:ext cx="7353301"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defTabSz="457200">
              <a:spcBef>
                <a:spcPts val="600"/>
              </a:spcBef>
              <a:defRPr sz="1800"/>
            </a:pPr>
            <a:r>
              <a:rPr lang="en-US" sz="2800" dirty="0" smtClean="0">
                <a:solidFill>
                  <a:srgbClr val="FFFFFF"/>
                </a:solidFill>
                <a:latin typeface="Arial"/>
                <a:ea typeface="Arial"/>
                <a:cs typeface="Arial"/>
                <a:sym typeface="Arial"/>
              </a:rPr>
              <a:t>Genesis 1:11</a:t>
            </a:r>
            <a:endParaRPr sz="2800" dirty="0">
              <a:solidFill>
                <a:srgbClr val="FFFFFF"/>
              </a:solidFill>
              <a:latin typeface="Arial"/>
              <a:ea typeface="Arial"/>
              <a:cs typeface="Arial"/>
              <a:sym typeface="Arial"/>
            </a:endParaRPr>
          </a:p>
        </p:txBody>
      </p:sp>
      <p:sp>
        <p:nvSpPr>
          <p:cNvPr id="12" name="Shape 12"/>
          <p:cNvSpPr/>
          <p:nvPr/>
        </p:nvSpPr>
        <p:spPr>
          <a:xfrm>
            <a:off x="741360" y="2667000"/>
            <a:ext cx="7629530" cy="4"/>
          </a:xfrm>
          <a:prstGeom prst="line">
            <a:avLst/>
          </a:prstGeom>
          <a:ln>
            <a:solidFill>
              <a:srgbClr val="7D7D7D"/>
            </a:solidFill>
            <a:round/>
          </a:ln>
        </p:spPr>
        <p:txBody>
          <a:bodyPr lIns="0" tIns="0" rIns="0" bIns="0"/>
          <a:lstStyle/>
          <a:p>
            <a:pPr lvl="0" defTabSz="457200">
              <a:defRPr sz="1200">
                <a:latin typeface="+mj-lt"/>
                <a:ea typeface="+mj-ea"/>
                <a:cs typeface="+mj-cs"/>
                <a:sym typeface="Helvetica"/>
              </a:defRPr>
            </a:pPr>
            <a:endParaRPr/>
          </a:p>
        </p:txBody>
      </p:sp>
      <p:sp>
        <p:nvSpPr>
          <p:cNvPr id="13" name="Shape 13"/>
          <p:cNvSpPr/>
          <p:nvPr/>
        </p:nvSpPr>
        <p:spPr>
          <a:xfrm>
            <a:off x="739775" y="2971800"/>
            <a:ext cx="7645400" cy="1292662"/>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lvl1pPr indent="39687" defTabSz="457200">
              <a:spcBef>
                <a:spcPts val="600"/>
              </a:spcBef>
              <a:defRPr sz="2800">
                <a:solidFill>
                  <a:srgbClr val="FFFFFF"/>
                </a:solidFill>
                <a:latin typeface="Arial"/>
                <a:ea typeface="Arial"/>
                <a:cs typeface="Arial"/>
                <a:sym typeface="Arial"/>
              </a:defRPr>
            </a:lvl1pPr>
          </a:lstStyle>
          <a:p>
            <a:pPr lvl="0" indent="0">
              <a:defRPr sz="1800">
                <a:solidFill>
                  <a:srgbClr val="000000"/>
                </a:solidFill>
              </a:defRPr>
            </a:pPr>
            <a:r>
              <a:rPr lang="en-US" sz="2800" dirty="0" smtClean="0">
                <a:solidFill>
                  <a:schemeClr val="bg1"/>
                </a:solidFill>
              </a:rPr>
              <a:t>God said, ‘Let the land have seed-bearing plants and trees that bear fruit with seed in it, according to their varieties.’</a:t>
            </a:r>
            <a:endParaRPr sz="2800" dirty="0">
              <a:solidFill>
                <a:schemeClr val="bg1"/>
              </a:solidFill>
            </a:endParaRPr>
          </a:p>
        </p:txBody>
      </p:sp>
    </p:spTree>
    <p:extLst>
      <p:ext uri="{BB962C8B-B14F-4D97-AF65-F5344CB8AC3E}">
        <p14:creationId xmlns="" xmlns:p14="http://schemas.microsoft.com/office/powerpoint/2010/main" val="2209043285"/>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938719"/>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marL="457200" lvl="0" indent="-457200" algn="ctr" defTabSz="457200">
              <a:spcBef>
                <a:spcPts val="600"/>
              </a:spcBef>
              <a:defRPr sz="1800"/>
            </a:pPr>
            <a:r>
              <a:rPr lang="en-US" sz="2800" dirty="0" smtClean="0">
                <a:solidFill>
                  <a:srgbClr val="FFFFFF"/>
                </a:solidFill>
                <a:latin typeface="Arial"/>
                <a:ea typeface="Arial"/>
                <a:cs typeface="Arial"/>
                <a:sym typeface="Arial"/>
              </a:rPr>
              <a:t>A “seed” is anything valuable </a:t>
            </a:r>
          </a:p>
          <a:p>
            <a:pPr lvl="0" algn="ctr" defTabSz="457200">
              <a:spcBef>
                <a:spcPts val="600"/>
              </a:spcBef>
              <a:defRPr sz="1800"/>
            </a:pPr>
            <a:r>
              <a:rPr lang="en-US" sz="2800" u="sng" dirty="0" smtClean="0">
                <a:solidFill>
                  <a:srgbClr val="FFFFFF"/>
                </a:solidFill>
                <a:latin typeface="Arial"/>
                <a:ea typeface="Arial"/>
                <a:cs typeface="Arial"/>
                <a:sym typeface="Arial"/>
              </a:rPr>
              <a:t>that I give away.</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378268925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5" name="Shape 15"/>
          <p:cNvSpPr/>
          <p:nvPr/>
        </p:nvSpPr>
        <p:spPr>
          <a:xfrm>
            <a:off x="762000" y="3251199"/>
            <a:ext cx="7645400" cy="430887"/>
          </a:xfrm>
          <a:prstGeom prst="rect">
            <a:avLst/>
          </a:prstGeom>
          <a:ln w="12700">
            <a:miter lim="400000"/>
          </a:ln>
          <a:extLst>
            <a:ext uri="{C572A759-6A51-4108-AA02-DFA0A04FC94B}">
              <ma14:wrappingTextBoxFlag xmlns:mc="http://schemas.openxmlformats.org/markup-compatibility/2006" xmlns:mv="urn:schemas-microsoft-com:mac:vml" xmlns:ma14="http://schemas.microsoft.com/office/mac/drawingml/2011/main" xmlns="" val="1"/>
            </a:ext>
          </a:extLst>
        </p:spPr>
        <p:txBody>
          <a:bodyPr lIns="0" tIns="0" rIns="0" bIns="0">
            <a:spAutoFit/>
          </a:bodyPr>
          <a:lstStyle/>
          <a:p>
            <a:pPr lvl="0" indent="39687" algn="ctr" defTabSz="457200">
              <a:spcBef>
                <a:spcPts val="600"/>
              </a:spcBef>
              <a:defRPr sz="1800"/>
            </a:pPr>
            <a:r>
              <a:rPr lang="en-US" sz="2800" dirty="0" smtClean="0">
                <a:solidFill>
                  <a:srgbClr val="FFFFFF"/>
                </a:solidFill>
                <a:latin typeface="Arial"/>
                <a:ea typeface="Arial"/>
                <a:cs typeface="Arial"/>
                <a:sym typeface="Arial"/>
              </a:rPr>
              <a:t>2. Nothing happens until </a:t>
            </a:r>
            <a:r>
              <a:rPr lang="en-US" sz="2800" u="sng" dirty="0" smtClean="0">
                <a:solidFill>
                  <a:srgbClr val="FFFFFF"/>
                </a:solidFill>
                <a:latin typeface="Arial"/>
                <a:ea typeface="Arial"/>
                <a:cs typeface="Arial"/>
                <a:sym typeface="Arial"/>
              </a:rPr>
              <a:t>a seed is planted</a:t>
            </a:r>
            <a:endParaRPr sz="2800" dirty="0">
              <a:solidFill>
                <a:srgbClr val="FFFFFF"/>
              </a:solidFill>
              <a:latin typeface="Arial"/>
              <a:ea typeface="Arial"/>
              <a:cs typeface="Arial"/>
              <a:sym typeface="Arial"/>
            </a:endParaRPr>
          </a:p>
        </p:txBody>
      </p:sp>
    </p:spTree>
    <p:extLst>
      <p:ext uri="{BB962C8B-B14F-4D97-AF65-F5344CB8AC3E}">
        <p14:creationId xmlns="" xmlns:p14="http://schemas.microsoft.com/office/powerpoint/2010/main" val="169667960"/>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333399"/>
      </a:accent2>
      <a:accent3>
        <a:srgbClr val="8F8F8F"/>
      </a:accent3>
      <a:accent4>
        <a:srgbClr val="707070"/>
      </a:accent4>
      <a:accent5>
        <a:srgbClr val="B2C0D9"/>
      </a:accent5>
      <a:accent6>
        <a:srgbClr val="2E2E8B"/>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1565</TotalTime>
  <Words>855</Words>
  <Application>Microsoft Office PowerPoint</Application>
  <PresentationFormat>On-screen Show (4:3)</PresentationFormat>
  <Paragraphs>93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Tara Jeannerat</dc:creator>
  <cp:lastModifiedBy>Caleb Stott</cp:lastModifiedBy>
  <cp:revision>31</cp:revision>
  <dcterms:created xsi:type="dcterms:W3CDTF">2015-03-24T19:43:31Z</dcterms:created>
  <dcterms:modified xsi:type="dcterms:W3CDTF">2017-06-17T23:50:52Z</dcterms:modified>
</cp:coreProperties>
</file>