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</p:sldIdLst>
  <p:sldSz cx="9144000" cy="6858000" type="screen4x3"/>
  <p:notesSz cx="6858000" cy="9144000"/>
  <p:defaultTextStyle>
    <a:lvl1pPr>
      <a:defRPr sz="2400">
        <a:latin typeface="+mn-lt"/>
        <a:ea typeface="+mn-ea"/>
        <a:cs typeface="+mn-cs"/>
        <a:sym typeface="Helvetica Neue"/>
      </a:defRPr>
    </a:lvl1pPr>
    <a:lvl2pPr>
      <a:defRPr sz="2400">
        <a:latin typeface="+mn-lt"/>
        <a:ea typeface="+mn-ea"/>
        <a:cs typeface="+mn-cs"/>
        <a:sym typeface="Helvetica Neue"/>
      </a:defRPr>
    </a:lvl2pPr>
    <a:lvl3pPr>
      <a:defRPr sz="2400">
        <a:latin typeface="+mn-lt"/>
        <a:ea typeface="+mn-ea"/>
        <a:cs typeface="+mn-cs"/>
        <a:sym typeface="Helvetica Neue"/>
      </a:defRPr>
    </a:lvl3pPr>
    <a:lvl4pPr>
      <a:defRPr sz="2400">
        <a:latin typeface="+mn-lt"/>
        <a:ea typeface="+mn-ea"/>
        <a:cs typeface="+mn-cs"/>
        <a:sym typeface="Helvetica Neue"/>
      </a:defRPr>
    </a:lvl4pPr>
    <a:lvl5pPr>
      <a:defRPr sz="2400">
        <a:latin typeface="+mn-lt"/>
        <a:ea typeface="+mn-ea"/>
        <a:cs typeface="+mn-cs"/>
        <a:sym typeface="Helvetica Neue"/>
      </a:defRPr>
    </a:lvl5pPr>
    <a:lvl6pPr>
      <a:defRPr sz="2400">
        <a:latin typeface="+mn-lt"/>
        <a:ea typeface="+mn-ea"/>
        <a:cs typeface="+mn-cs"/>
        <a:sym typeface="Helvetica Neue"/>
      </a:defRPr>
    </a:lvl6pPr>
    <a:lvl7pPr>
      <a:defRPr sz="2400">
        <a:latin typeface="+mn-lt"/>
        <a:ea typeface="+mn-ea"/>
        <a:cs typeface="+mn-cs"/>
        <a:sym typeface="Helvetica Neue"/>
      </a:defRPr>
    </a:lvl7pPr>
    <a:lvl8pPr>
      <a:defRPr sz="2400">
        <a:latin typeface="+mn-lt"/>
        <a:ea typeface="+mn-ea"/>
        <a:cs typeface="+mn-cs"/>
        <a:sym typeface="Helvetica Neue"/>
      </a:defRPr>
    </a:lvl8pPr>
    <a:lvl9pPr>
      <a:defRPr sz="2400"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" name="Shape 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1106138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489825" y="6212999"/>
            <a:ext cx="257175" cy="650237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 anchor="ctr">
            <a:spAutoFit/>
          </a:bodyPr>
          <a:lstStyle>
            <a:lvl1pPr algn="ctr">
              <a:defRPr sz="18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defTabSz="457200">
        <a:defRPr sz="1200">
          <a:latin typeface="+mj-lt"/>
          <a:ea typeface="+mj-ea"/>
          <a:cs typeface="+mj-cs"/>
          <a:sym typeface="Helvetica"/>
        </a:defRPr>
      </a:lvl1pPr>
      <a:lvl2pPr defTabSz="457200">
        <a:defRPr sz="1200">
          <a:latin typeface="+mj-lt"/>
          <a:ea typeface="+mj-ea"/>
          <a:cs typeface="+mj-cs"/>
          <a:sym typeface="Helvetica"/>
        </a:defRPr>
      </a:lvl2pPr>
      <a:lvl3pPr defTabSz="457200">
        <a:defRPr sz="1200">
          <a:latin typeface="+mj-lt"/>
          <a:ea typeface="+mj-ea"/>
          <a:cs typeface="+mj-cs"/>
          <a:sym typeface="Helvetica"/>
        </a:defRPr>
      </a:lvl3pPr>
      <a:lvl4pPr defTabSz="457200">
        <a:defRPr sz="1200">
          <a:latin typeface="+mj-lt"/>
          <a:ea typeface="+mj-ea"/>
          <a:cs typeface="+mj-cs"/>
          <a:sym typeface="Helvetica"/>
        </a:defRPr>
      </a:lvl4pPr>
      <a:lvl5pPr defTabSz="457200">
        <a:defRPr sz="1200">
          <a:latin typeface="+mj-lt"/>
          <a:ea typeface="+mj-ea"/>
          <a:cs typeface="+mj-cs"/>
          <a:sym typeface="Helvetica"/>
        </a:defRPr>
      </a:lvl5pPr>
      <a:lvl6pPr defTabSz="457200">
        <a:defRPr sz="1200">
          <a:latin typeface="+mj-lt"/>
          <a:ea typeface="+mj-ea"/>
          <a:cs typeface="+mj-cs"/>
          <a:sym typeface="Helvetica"/>
        </a:defRPr>
      </a:lvl6pPr>
      <a:lvl7pPr defTabSz="457200">
        <a:defRPr sz="1200">
          <a:latin typeface="+mj-lt"/>
          <a:ea typeface="+mj-ea"/>
          <a:cs typeface="+mj-cs"/>
          <a:sym typeface="Helvetica"/>
        </a:defRPr>
      </a:lvl7pPr>
      <a:lvl8pPr defTabSz="457200">
        <a:defRPr sz="1200">
          <a:latin typeface="+mj-lt"/>
          <a:ea typeface="+mj-ea"/>
          <a:cs typeface="+mj-cs"/>
          <a:sym typeface="Helvetica"/>
        </a:defRPr>
      </a:lvl8pPr>
      <a:lvl9pPr defTabSz="457200">
        <a:defRPr sz="1200">
          <a:latin typeface="+mj-lt"/>
          <a:ea typeface="+mj-ea"/>
          <a:cs typeface="+mj-cs"/>
          <a:sym typeface="Helvetica"/>
        </a:defRPr>
      </a:lvl9pPr>
    </p:titleStyle>
    <p:bodyStyle>
      <a:lvl1pPr marL="342900" indent="-342900" defTabSz="457200">
        <a:defRPr sz="1200">
          <a:latin typeface="+mj-lt"/>
          <a:ea typeface="+mj-ea"/>
          <a:cs typeface="+mj-cs"/>
          <a:sym typeface="Helvetica"/>
        </a:defRPr>
      </a:lvl1pPr>
      <a:lvl2pPr marL="342900" indent="-114300" defTabSz="457200">
        <a:defRPr sz="1200">
          <a:latin typeface="+mj-lt"/>
          <a:ea typeface="+mj-ea"/>
          <a:cs typeface="+mj-cs"/>
          <a:sym typeface="Helvetica"/>
        </a:defRPr>
      </a:lvl2pPr>
      <a:lvl3pPr marL="342900" defTabSz="457200">
        <a:defRPr sz="1200">
          <a:latin typeface="+mj-lt"/>
          <a:ea typeface="+mj-ea"/>
          <a:cs typeface="+mj-cs"/>
          <a:sym typeface="Helvetica"/>
        </a:defRPr>
      </a:lvl3pPr>
      <a:lvl4pPr marL="342900" defTabSz="457200">
        <a:defRPr sz="1200">
          <a:latin typeface="+mj-lt"/>
          <a:ea typeface="+mj-ea"/>
          <a:cs typeface="+mj-cs"/>
          <a:sym typeface="Helvetica"/>
        </a:defRPr>
      </a:lvl4pPr>
      <a:lvl5pPr marL="342900" defTabSz="457200">
        <a:defRPr sz="1200">
          <a:latin typeface="+mj-lt"/>
          <a:ea typeface="+mj-ea"/>
          <a:cs typeface="+mj-cs"/>
          <a:sym typeface="Helvetica"/>
        </a:defRPr>
      </a:lvl5pPr>
      <a:lvl6pPr marL="342900" defTabSz="457200">
        <a:defRPr sz="1200">
          <a:latin typeface="+mj-lt"/>
          <a:ea typeface="+mj-ea"/>
          <a:cs typeface="+mj-cs"/>
          <a:sym typeface="Helvetica"/>
        </a:defRPr>
      </a:lvl6pPr>
      <a:lvl7pPr marL="342900" defTabSz="457200">
        <a:defRPr sz="1200">
          <a:latin typeface="+mj-lt"/>
          <a:ea typeface="+mj-ea"/>
          <a:cs typeface="+mj-cs"/>
          <a:sym typeface="Helvetica"/>
        </a:defRPr>
      </a:lvl7pPr>
      <a:lvl8pPr marL="342900" defTabSz="457200">
        <a:defRPr sz="1200">
          <a:latin typeface="+mj-lt"/>
          <a:ea typeface="+mj-ea"/>
          <a:cs typeface="+mj-cs"/>
          <a:sym typeface="Helvetica"/>
        </a:defRPr>
      </a:lvl8pPr>
      <a:lvl9pPr marL="342900" defTabSz="457200">
        <a:defRPr sz="1200">
          <a:latin typeface="+mj-lt"/>
          <a:ea typeface="+mj-ea"/>
          <a:cs typeface="+mj-cs"/>
          <a:sym typeface="Helvetica"/>
        </a:defRPr>
      </a:lvl9pPr>
    </p:bodyStyle>
    <p:otherStyle>
      <a:lvl1pPr algn="ct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1pPr>
      <a:lvl2pPr algn="ct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2pPr>
      <a:lvl3pPr algn="ct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3pPr>
      <a:lvl4pPr algn="ct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4pPr>
      <a:lvl5pPr algn="ct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5pPr>
      <a:lvl6pPr algn="ct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6pPr>
      <a:lvl7pPr algn="ct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7pPr>
      <a:lvl8pPr algn="ct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8pPr>
      <a:lvl9pPr algn="ctr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2873144" y="5715000"/>
            <a:ext cx="3397722" cy="707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0" algn="ctr">
              <a:defRPr sz="1800"/>
            </a:pPr>
            <a:r>
              <a:rPr lang="en-A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Arial"/>
                <a:cs typeface="Arial"/>
                <a:sym typeface="Arial"/>
              </a:rPr>
              <a:t>WEEK</a:t>
            </a:r>
            <a:r>
              <a:rPr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Arial"/>
                <a:cs typeface="Arial"/>
                <a:sym typeface="Arial"/>
              </a:rPr>
              <a:t>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Arial"/>
                <a:cs typeface="Arial"/>
                <a:sym typeface="Arial"/>
              </a:rPr>
              <a:t>02</a:t>
            </a:r>
            <a:r>
              <a:rPr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Arial"/>
                <a:cs typeface="Arial"/>
                <a:sym typeface="Arial"/>
              </a:rPr>
              <a:t>:</a:t>
            </a:r>
            <a:endParaRPr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Arial"/>
              <a:cs typeface="Arial"/>
              <a:sym typeface="Arial"/>
            </a:endParaRPr>
          </a:p>
          <a:p>
            <a:pPr lvl="0" algn="ctr">
              <a:defRPr sz="1800"/>
            </a:pP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Arial"/>
                <a:cs typeface="Arial"/>
                <a:sym typeface="Arial"/>
              </a:rPr>
              <a:t>How to Get Ready For a Miracle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762000" y="3251199"/>
            <a:ext cx="7645400" cy="8617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lvl="0" indent="39687" algn="ctr" defTabSz="457200">
              <a:spcBef>
                <a:spcPts val="600"/>
              </a:spcBef>
              <a:defRPr sz="1800"/>
            </a:pPr>
            <a:r>
              <a:rPr lang="en-US" sz="2800" dirty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2</a:t>
            </a:r>
            <a:r>
              <a:rPr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.</a:t>
            </a: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 To enhance </a:t>
            </a:r>
            <a:r>
              <a:rPr lang="en-US" sz="2800" u="sng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our relational unity</a:t>
            </a: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 by cooperating together.</a:t>
            </a:r>
            <a:endParaRPr sz="2800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707204"/>
            <a:ext cx="6115455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en-US" sz="3200" dirty="0" smtClean="0">
                <a:solidFill>
                  <a:schemeClr val="bg1"/>
                </a:solidFill>
                <a:latin typeface="Francois One" pitchFamily="2" charset="0"/>
                <a:ea typeface="Francois One" pitchFamily="2" charset="0"/>
              </a:rPr>
              <a:t>3 </a:t>
            </a:r>
            <a:r>
              <a:rPr lang="en-US" sz="3200" dirty="0" smtClean="0">
                <a:solidFill>
                  <a:schemeClr val="bg1"/>
                </a:solidFill>
                <a:latin typeface="Francois One" pitchFamily="2" charset="0"/>
                <a:ea typeface="Francois One" pitchFamily="2" charset="0"/>
              </a:rPr>
              <a:t>PURPOSES:</a:t>
            </a:r>
            <a:endParaRPr lang="en-US" sz="3200" dirty="0">
              <a:solidFill>
                <a:schemeClr val="bg1"/>
              </a:solidFill>
              <a:latin typeface="Francois One" pitchFamily="2" charset="0"/>
              <a:ea typeface="Francois One" pitchFamily="2" charset="0"/>
            </a:endParaRPr>
          </a:p>
        </p:txBody>
      </p:sp>
      <p:sp>
        <p:nvSpPr>
          <p:cNvPr id="6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7061829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Acts 4:32-35</a:t>
            </a:r>
            <a:endParaRPr lang="en-US" sz="3200" b="1" dirty="0">
              <a:solidFill>
                <a:srgbClr val="FFFFFF"/>
              </a:solidFill>
              <a:latin typeface="Calibri" pitchFamily="34" charset="0"/>
              <a:ea typeface="Francois One" pitchFamily="2" charset="0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2154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The believers in the Jerusalem church were united in their hearts and spirit because they shared all they had with each other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… In 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fact, people would sell what they owned, even their homes, and give the money as an offering.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03031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762000" y="3251199"/>
            <a:ext cx="764540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lvl="0" indent="39687" algn="ctr" defTabSz="457200">
              <a:spcBef>
                <a:spcPts val="600"/>
              </a:spcBef>
              <a:defRPr sz="1800"/>
            </a:pPr>
            <a:r>
              <a:rPr lang="en-US" sz="2800" dirty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3</a:t>
            </a:r>
            <a:r>
              <a:rPr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.</a:t>
            </a: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 To finance </a:t>
            </a:r>
            <a:r>
              <a:rPr lang="en-US" sz="2800" u="sng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our </a:t>
            </a:r>
            <a:r>
              <a:rPr lang="en-US" sz="2800" u="sng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local and global ministry</a:t>
            </a: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.</a:t>
            </a:r>
            <a:endParaRPr sz="2800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707204"/>
            <a:ext cx="6115455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/>
            <a:r>
              <a:rPr lang="en-US" sz="3200" dirty="0" smtClean="0">
                <a:solidFill>
                  <a:schemeClr val="bg1"/>
                </a:solidFill>
                <a:latin typeface="Francois One" pitchFamily="2" charset="0"/>
                <a:ea typeface="Francois One" pitchFamily="2" charset="0"/>
              </a:rPr>
              <a:t>3 </a:t>
            </a:r>
            <a:r>
              <a:rPr lang="en-US" sz="3200" dirty="0">
                <a:solidFill>
                  <a:schemeClr val="bg1"/>
                </a:solidFill>
                <a:latin typeface="Francois One" pitchFamily="2" charset="0"/>
                <a:ea typeface="Francois One" pitchFamily="2" charset="0"/>
              </a:rPr>
              <a:t>PURPOSES:</a:t>
            </a:r>
          </a:p>
        </p:txBody>
      </p:sp>
      <p:sp>
        <p:nvSpPr>
          <p:cNvPr id="6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004406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815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2 Corinthians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10:15b</a:t>
            </a:r>
          </a:p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Message</a:t>
            </a:r>
            <a:endParaRPr sz="1600" i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129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What we’re hoping for is that as your lives grow in faith, you’ll play a greater part within our expanding work.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17523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2 Corinthians 8:7</a:t>
            </a:r>
            <a:endParaRPr sz="3200" b="1" dirty="0">
              <a:solidFill>
                <a:srgbClr val="FFFFFF"/>
              </a:solidFill>
              <a:latin typeface="Calibri" pitchFamily="34" charset="0"/>
              <a:ea typeface="Francois One" pitchFamily="2" charset="0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2154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Since you already excel in so many ways – you have so much faith, such gifted teaching, so much knowledge, so much enthusiasm, and so much love – now I want you to grow and excel in the ministry of generous giving.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20024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762000" y="3251199"/>
            <a:ext cx="764540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lvl="0" indent="39687" algn="ctr" defTabSz="457200">
              <a:spcBef>
                <a:spcPts val="600"/>
              </a:spcBef>
              <a:defRPr sz="1800"/>
            </a:pP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1. We won’t </a:t>
            </a:r>
            <a:r>
              <a:rPr lang="en-US" sz="2800" u="sng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pressure</a:t>
            </a: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 anyone to give</a:t>
            </a:r>
            <a:endParaRPr sz="2800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707204"/>
            <a:ext cx="6115455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WHAT WE WON’T DO</a:t>
            </a: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: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Francois One" pitchFamily="2" charset="0"/>
              <a:ea typeface="Francois One" pitchFamily="2" charset="0"/>
              <a:sym typeface="Helvetica Neue"/>
            </a:endParaRPr>
          </a:p>
        </p:txBody>
      </p:sp>
      <p:sp>
        <p:nvSpPr>
          <p:cNvPr id="6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024148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2 Corinthians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9:7</a:t>
            </a:r>
            <a:endParaRPr lang="en-US" sz="3200" b="1" dirty="0">
              <a:solidFill>
                <a:srgbClr val="FFFFFF"/>
              </a:solidFill>
              <a:latin typeface="Calibri" pitchFamily="34" charset="0"/>
              <a:ea typeface="Francois One" pitchFamily="2" charset="0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129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Each one should give what he has decided in his heart to give, not reluctantly or under pressure, for God loves a cheerful giver.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76377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762000" y="3251199"/>
            <a:ext cx="764540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lvl="0" indent="39687" algn="ctr" defTabSz="457200">
              <a:spcBef>
                <a:spcPts val="600"/>
              </a:spcBef>
              <a:defRPr sz="1800"/>
            </a:pPr>
            <a:r>
              <a:rPr lang="en-US" sz="2800" dirty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2</a:t>
            </a: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. We won’t </a:t>
            </a:r>
            <a:r>
              <a:rPr lang="en-US" sz="2800" u="sng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sell</a:t>
            </a: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 anything</a:t>
            </a:r>
            <a:endParaRPr sz="2800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707204"/>
            <a:ext cx="6115455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200" dirty="0">
                <a:solidFill>
                  <a:schemeClr val="bg1"/>
                </a:solidFill>
                <a:latin typeface="Francois One" pitchFamily="2" charset="0"/>
                <a:ea typeface="Francois One" pitchFamily="2" charset="0"/>
              </a:rPr>
              <a:t>WHAT WE WON’T DO:</a:t>
            </a:r>
          </a:p>
        </p:txBody>
      </p:sp>
      <p:sp>
        <p:nvSpPr>
          <p:cNvPr id="6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8573895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2800" b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1 Chronicles 21:24</a:t>
            </a:r>
            <a:endParaRPr sz="2800" b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I will not sacrifice an offering that costs me nothing.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921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762000" y="3048001"/>
            <a:ext cx="7645400" cy="1954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square" lIns="0" tIns="0" rIns="0" bIns="0">
            <a:spAutoFit/>
          </a:bodyPr>
          <a:lstStyle/>
          <a:p>
            <a:pPr marL="514350" lvl="0" indent="-514350" algn="ctr" defTabSz="457200">
              <a:spcBef>
                <a:spcPts val="600"/>
              </a:spcBef>
              <a:buAutoNum type="arabicPeriod"/>
              <a:defRPr sz="1800"/>
            </a:pP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To see </a:t>
            </a:r>
            <a:r>
              <a:rPr lang="en-US" sz="2800" u="sng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miracles</a:t>
            </a:r>
          </a:p>
          <a:p>
            <a:pPr marL="514350" lvl="0" indent="-514350" algn="ctr" defTabSz="457200">
              <a:spcBef>
                <a:spcPts val="600"/>
              </a:spcBef>
              <a:buAutoNum type="arabicPeriod"/>
              <a:defRPr sz="1800"/>
            </a:pP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To grow </a:t>
            </a:r>
            <a:r>
              <a:rPr lang="en-US" sz="2800" u="sng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spiritually</a:t>
            </a:r>
          </a:p>
          <a:p>
            <a:pPr marL="514350" lvl="0" indent="-514350" algn="ctr" defTabSz="457200">
              <a:spcBef>
                <a:spcPts val="600"/>
              </a:spcBef>
              <a:buAutoNum type="arabicPeriod"/>
              <a:defRPr sz="1800"/>
            </a:pP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To be </a:t>
            </a:r>
            <a:r>
              <a:rPr lang="en-US" sz="2800" u="sng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hassled by Satan</a:t>
            </a:r>
          </a:p>
          <a:p>
            <a:pPr marL="514350" lvl="0" indent="-514350" algn="ctr" defTabSz="457200">
              <a:spcBef>
                <a:spcPts val="600"/>
              </a:spcBef>
              <a:buAutoNum type="arabicPeriod"/>
              <a:defRPr sz="1800"/>
            </a:pP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To experience </a:t>
            </a:r>
            <a:r>
              <a:rPr lang="en-US" sz="2800" u="sng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joy</a:t>
            </a:r>
            <a:endParaRPr sz="2800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9466" y="1589790"/>
            <a:ext cx="7621424" cy="1077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4 THINGS YOU CAN EXPECT DURING THE </a:t>
            </a:r>
            <a:endParaRPr kumimoji="0" lang="en-US" sz="3200" b="0" i="0" u="none" strike="noStrike" cap="none" spc="0" normalizeH="0" baseline="0" dirty="0" smtClean="0">
              <a:ln>
                <a:noFill/>
              </a:ln>
              <a:solidFill>
                <a:schemeClr val="bg1"/>
              </a:solidFill>
              <a:effectLst/>
              <a:uFillTx/>
              <a:latin typeface="Francois One" pitchFamily="2" charset="0"/>
              <a:ea typeface="Francois One" pitchFamily="2" charset="0"/>
              <a:sym typeface="Helvetica Neue"/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DARING </a:t>
            </a:r>
            <a:r>
              <a:rPr kumimoji="0" lang="en-US" sz="32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FAITH CAMPAIGN: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Francois One" pitchFamily="2" charset="0"/>
              <a:ea typeface="Francois One" pitchFamily="2" charset="0"/>
              <a:sym typeface="Helvetica Neue"/>
            </a:endParaRPr>
          </a:p>
        </p:txBody>
      </p:sp>
      <p:sp>
        <p:nvSpPr>
          <p:cNvPr id="6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05158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815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Colossians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2:7</a:t>
            </a:r>
          </a:p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New </a:t>
            </a: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Living Translation</a:t>
            </a:r>
            <a:endParaRPr sz="1600" i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129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Let your roots grow down into Him and draw up nourishment from Him, so that you will grow in faith, strong and vigorous…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733425" y="3207591"/>
            <a:ext cx="764540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marL="514350" lvl="0" indent="-514350" algn="ctr" defTabSz="457200">
              <a:spcBef>
                <a:spcPts val="600"/>
              </a:spcBef>
              <a:buAutoNum type="arabicPeriod"/>
              <a:defRPr sz="1800"/>
            </a:pP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Admit </a:t>
            </a:r>
            <a:r>
              <a:rPr lang="en-US" sz="2800" u="sng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I have an unsolvable problem</a:t>
            </a:r>
            <a:endParaRPr sz="2800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9466" y="1589790"/>
            <a:ext cx="7657934" cy="1077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HOW</a:t>
            </a: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 FAITH IN JESUS TURNS A LITTLE INTO </a:t>
            </a:r>
            <a:endParaRPr kumimoji="0" lang="en-US" sz="3200" b="0" i="0" u="none" strike="noStrike" cap="none" spc="0" normalizeH="0" dirty="0" smtClean="0">
              <a:ln>
                <a:noFill/>
              </a:ln>
              <a:solidFill>
                <a:schemeClr val="bg1"/>
              </a:solidFill>
              <a:effectLst/>
              <a:uFillTx/>
              <a:latin typeface="Francois One" pitchFamily="2" charset="0"/>
              <a:ea typeface="Francois One" pitchFamily="2" charset="0"/>
              <a:sym typeface="Helvetica Neue"/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A </a:t>
            </a: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LOT: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Francois One" pitchFamily="2" charset="0"/>
              <a:ea typeface="Francois One" pitchFamily="2" charset="0"/>
              <a:sym typeface="Helvetica Neue"/>
            </a:endParaRPr>
          </a:p>
        </p:txBody>
      </p:sp>
      <p:sp>
        <p:nvSpPr>
          <p:cNvPr id="6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1026639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815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Mark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6:34-37a</a:t>
            </a:r>
          </a:p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New </a:t>
            </a: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International Version</a:t>
            </a:r>
            <a:endParaRPr sz="1600" i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1723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When Jesus…saw a large crowd, He had compassion on them…so He began teaching them. By this time it was late in the day, so His disciples came and said, ‘This is a remote place. …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46539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815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Mark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6:34-37a</a:t>
            </a:r>
          </a:p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New </a:t>
            </a: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International Version</a:t>
            </a:r>
            <a:endParaRPr sz="1600" i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1723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…Send the people away so they can go and buy something to eat.’ But Jesus answered, ‘You give them something to eat!’ They said, ‘That would take eight months of a man’s wages!’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04233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733425" y="3207591"/>
            <a:ext cx="764540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lvl="0" algn="ctr" defTabSz="457200">
              <a:spcBef>
                <a:spcPts val="600"/>
              </a:spcBef>
              <a:defRPr sz="1800"/>
            </a:pP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2. Give God </a:t>
            </a:r>
            <a:r>
              <a:rPr lang="en-US" sz="2800" u="sng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what little I have</a:t>
            </a:r>
            <a:endParaRPr sz="2800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9466" y="1589790"/>
            <a:ext cx="7657934" cy="1077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HOW</a:t>
            </a: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 FAITH IN JESUS TURNS A LITTLE INTO </a:t>
            </a:r>
            <a:endParaRPr kumimoji="0" lang="en-US" sz="3200" b="0" i="0" u="none" strike="noStrike" cap="none" spc="0" normalizeH="0" dirty="0" smtClean="0">
              <a:ln>
                <a:noFill/>
              </a:ln>
              <a:solidFill>
                <a:schemeClr val="bg1"/>
              </a:solidFill>
              <a:effectLst/>
              <a:uFillTx/>
              <a:latin typeface="Francois One" pitchFamily="2" charset="0"/>
              <a:ea typeface="Francois One" pitchFamily="2" charset="0"/>
              <a:sym typeface="Helvetica Neue"/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A </a:t>
            </a: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LOT: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Francois One" pitchFamily="2" charset="0"/>
              <a:ea typeface="Francois One" pitchFamily="2" charset="0"/>
              <a:sym typeface="Helvetica Neue"/>
            </a:endParaRPr>
          </a:p>
        </p:txBody>
      </p:sp>
      <p:sp>
        <p:nvSpPr>
          <p:cNvPr id="6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2053368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815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Mark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6:38</a:t>
            </a:r>
          </a:p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New </a:t>
            </a: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International Version</a:t>
            </a:r>
            <a:endParaRPr sz="1600" i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129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‘How many loaves do you have?’ Jesus asked. ‘Go and see.’ When they found out, they said, ‘Five small loaves of bread and two fish.’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42711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815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John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6:6</a:t>
            </a:r>
          </a:p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New </a:t>
            </a: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International Version</a:t>
            </a:r>
            <a:endParaRPr sz="1600" i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8617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Jesus asked this only to test them, for He already had in mind what He was going to do.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86752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733425" y="3207591"/>
            <a:ext cx="764540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lvl="0" algn="ctr" defTabSz="457200">
              <a:spcBef>
                <a:spcPts val="600"/>
              </a:spcBef>
              <a:defRPr sz="1800"/>
            </a:pP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3. Put it all </a:t>
            </a:r>
            <a:r>
              <a:rPr lang="en-US" sz="2800" u="sng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in the hands of Jesus</a:t>
            </a:r>
            <a:endParaRPr sz="2800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9466" y="1589790"/>
            <a:ext cx="7657934" cy="1077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HOW</a:t>
            </a: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 FAITH IN JESUS TURNS A LITTLE INTO </a:t>
            </a:r>
            <a:endParaRPr kumimoji="0" lang="en-US" sz="3200" b="0" i="0" u="none" strike="noStrike" cap="none" spc="0" normalizeH="0" dirty="0" smtClean="0">
              <a:ln>
                <a:noFill/>
              </a:ln>
              <a:solidFill>
                <a:schemeClr val="bg1"/>
              </a:solidFill>
              <a:effectLst/>
              <a:uFillTx/>
              <a:latin typeface="Francois One" pitchFamily="2" charset="0"/>
              <a:ea typeface="Francois One" pitchFamily="2" charset="0"/>
              <a:sym typeface="Helvetica Neue"/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A </a:t>
            </a: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LOT: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Francois One" pitchFamily="2" charset="0"/>
              <a:ea typeface="Francois One" pitchFamily="2" charset="0"/>
              <a:sym typeface="Helvetica Neue"/>
            </a:endParaRPr>
          </a:p>
        </p:txBody>
      </p:sp>
      <p:sp>
        <p:nvSpPr>
          <p:cNvPr id="6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232141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815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Mark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6:41</a:t>
            </a:r>
          </a:p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New </a:t>
            </a: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American Standard Bible</a:t>
            </a:r>
            <a:endParaRPr sz="1600" i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1723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Jesus took the five loaves and the two fish…He blessed the food and broke the loaves and He kept giving them to the disciples to set before the people…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1871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733425" y="3207591"/>
            <a:ext cx="764540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lvl="0" algn="ctr" defTabSz="457200">
              <a:spcBef>
                <a:spcPts val="600"/>
              </a:spcBef>
              <a:defRPr sz="1800"/>
            </a:pP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4. Expect God </a:t>
            </a:r>
            <a:r>
              <a:rPr lang="en-US" sz="2800" u="sng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to multiply it</a:t>
            </a:r>
            <a:endParaRPr sz="2800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9466" y="1589790"/>
            <a:ext cx="7657934" cy="1077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HOW</a:t>
            </a: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 FAITH IN JESUS TURNS A LITTLE INTO </a:t>
            </a:r>
            <a:endParaRPr kumimoji="0" lang="en-US" sz="3200" b="0" i="0" u="none" strike="noStrike" cap="none" spc="0" normalizeH="0" dirty="0" smtClean="0">
              <a:ln>
                <a:noFill/>
              </a:ln>
              <a:solidFill>
                <a:schemeClr val="bg1"/>
              </a:solidFill>
              <a:effectLst/>
              <a:uFillTx/>
              <a:latin typeface="Francois One" pitchFamily="2" charset="0"/>
              <a:ea typeface="Francois One" pitchFamily="2" charset="0"/>
              <a:sym typeface="Helvetica Neue"/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A </a:t>
            </a: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LOT: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Francois One" pitchFamily="2" charset="0"/>
              <a:ea typeface="Francois One" pitchFamily="2" charset="0"/>
              <a:sym typeface="Helvetica Neue"/>
            </a:endParaRPr>
          </a:p>
        </p:txBody>
      </p:sp>
      <p:sp>
        <p:nvSpPr>
          <p:cNvPr id="6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430125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815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Mark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6:42-43</a:t>
            </a:r>
          </a:p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Phillips</a:t>
            </a:r>
            <a:endParaRPr sz="1600" i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8617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Everyone ate and had enough. Afterwards, they collected twelve baskets full of…leftovers!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75483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2 Corinthians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9:6</a:t>
            </a:r>
            <a:endParaRPr lang="en-US" sz="3200" b="1" dirty="0">
              <a:solidFill>
                <a:srgbClr val="FFFFFF"/>
              </a:solidFill>
              <a:latin typeface="Calibri" pitchFamily="34" charset="0"/>
              <a:ea typeface="Francois One" pitchFamily="2" charset="0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129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Remember this: Whoever sows sparingly will also reap sparingly, and whoever sows generously will also reap generously.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06169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815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Mark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10:27</a:t>
            </a:r>
          </a:p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New </a:t>
            </a: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International Version</a:t>
            </a:r>
            <a:endParaRPr sz="1600" i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All things are possible with God.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57795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John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12:24</a:t>
            </a:r>
            <a:endParaRPr lang="en-US" sz="3200" b="1" dirty="0">
              <a:solidFill>
                <a:srgbClr val="FFFFFF"/>
              </a:solidFill>
              <a:latin typeface="Calibri" pitchFamily="34" charset="0"/>
              <a:ea typeface="Francois One" pitchFamily="2" charset="0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1723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A kernel of wheat must be given away and planted in the soil. Unless it dies and is buried, it will remain a single seed. But its death will produce many more seeds and a great harvest!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3159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815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Hebrews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11:8</a:t>
            </a:r>
          </a:p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New </a:t>
            </a: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Century Version</a:t>
            </a:r>
            <a:endParaRPr sz="1600" i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129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It was by faith Abraham obeyed God’s call to go to another place God promised to give him. He left his own country, without knowing where he was to go.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27968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815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Hebrews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11:6</a:t>
            </a:r>
          </a:p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New </a:t>
            </a: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International Version</a:t>
            </a:r>
            <a:endParaRPr sz="1600" i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Without faith it is impossible to please God…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57757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815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Romans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14:23b</a:t>
            </a:r>
          </a:p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New International Version</a:t>
            </a:r>
            <a:endParaRPr sz="1600" i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8617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…and everything 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that 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does 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not 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come from faith is sin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.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53774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815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Matthew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9:29</a:t>
            </a:r>
          </a:p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New </a:t>
            </a: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International Version</a:t>
            </a:r>
            <a:endParaRPr sz="1600" i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According to your faith will it be done to you.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56663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762000" y="3251199"/>
            <a:ext cx="7645400" cy="8617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lvl="0" indent="39687" algn="ctr" defTabSz="457200">
              <a:spcBef>
                <a:spcPts val="600"/>
              </a:spcBef>
              <a:defRPr sz="1800"/>
            </a:pPr>
            <a:r>
              <a:rPr sz="2800" dirty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1</a:t>
            </a:r>
            <a:r>
              <a:rPr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.</a:t>
            </a: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 To advance </a:t>
            </a:r>
            <a:r>
              <a:rPr lang="en-US" sz="2800" u="sng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our spiritual maturity</a:t>
            </a: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 by stretching our faith.</a:t>
            </a:r>
            <a:endParaRPr sz="2800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707204"/>
            <a:ext cx="6115455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3 </a:t>
            </a: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Francois One" pitchFamily="2" charset="0"/>
                <a:ea typeface="Francois One" pitchFamily="2" charset="0"/>
                <a:sym typeface="Helvetica Neue"/>
              </a:rPr>
              <a:t>PURPOSES:</a:t>
            </a:r>
            <a:endParaRPr kumimoji="0" lang="en-US" sz="3200" b="0" i="0" u="none" strike="noStrike" cap="none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Francois One" pitchFamily="2" charset="0"/>
              <a:ea typeface="Francois One" pitchFamily="2" charset="0"/>
              <a:sym typeface="Helvetica Neue"/>
            </a:endParaRPr>
          </a:p>
        </p:txBody>
      </p:sp>
      <p:sp>
        <p:nvSpPr>
          <p:cNvPr id="6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754062" y="1777211"/>
            <a:ext cx="7353301" cy="815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/>
          <a:p>
            <a:pPr indent="39687" defTabSz="457200">
              <a:spcBef>
                <a:spcPts val="600"/>
              </a:spcBef>
              <a:defRPr sz="1800"/>
            </a:pP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James </a:t>
            </a:r>
            <a:r>
              <a:rPr lang="en-US" sz="3200" b="1" dirty="0" smtClean="0">
                <a:solidFill>
                  <a:srgbClr val="FFFFFF"/>
                </a:solidFill>
                <a:latin typeface="Calibri" pitchFamily="34" charset="0"/>
                <a:ea typeface="Francois One" pitchFamily="2" charset="0"/>
                <a:cs typeface="Arial"/>
                <a:sym typeface="Arial"/>
              </a:rPr>
              <a:t>1:3-4</a:t>
            </a:r>
          </a:p>
          <a:p>
            <a:pPr lvl="0" indent="39687" defTabSz="457200">
              <a:spcBef>
                <a:spcPts val="600"/>
              </a:spcBef>
              <a:defRPr sz="1800"/>
            </a:pP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New </a:t>
            </a:r>
            <a:r>
              <a:rPr lang="en-US" sz="1600" i="1" dirty="0" smtClean="0">
                <a:solidFill>
                  <a:srgbClr val="FFFFFF"/>
                </a:solidFill>
                <a:latin typeface="Calibri" pitchFamily="34" charset="0"/>
                <a:ea typeface="Arial"/>
                <a:cs typeface="Arial"/>
                <a:sym typeface="Arial"/>
              </a:rPr>
              <a:t>Living Translation</a:t>
            </a:r>
            <a:endParaRPr sz="1600" i="1" dirty="0">
              <a:solidFill>
                <a:srgbClr val="FFFFFF"/>
              </a:solidFill>
              <a:latin typeface="Calibri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741360" y="2667000"/>
            <a:ext cx="7629530" cy="4"/>
          </a:xfrm>
          <a:prstGeom prst="line">
            <a:avLst/>
          </a:prstGeom>
          <a:ln>
            <a:solidFill>
              <a:srgbClr val="7D7D7D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39775" y="2971800"/>
            <a:ext cx="7645400" cy="1723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spAutoFit/>
          </a:bodyPr>
          <a:lstStyle>
            <a:lvl1pPr indent="39687" defTabSz="457200">
              <a:spcBef>
                <a:spcPts val="600"/>
              </a:spcBef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When your faith is tested, your endurance has a chance to grow. So let it grow, for when your endurance is fully developed, you’ll be strong in character and ready for anything!</a:t>
            </a:r>
            <a:endParaRPr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53866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333399"/>
      </a:accent2>
      <a:accent3>
        <a:srgbClr val="8F8F8F"/>
      </a:accent3>
      <a:accent4>
        <a:srgbClr val="707070"/>
      </a:accent4>
      <a:accent5>
        <a:srgbClr val="B2C0D9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333399"/>
      </a:accent2>
      <a:accent3>
        <a:srgbClr val="8F8F8F"/>
      </a:accent3>
      <a:accent4>
        <a:srgbClr val="707070"/>
      </a:accent4>
      <a:accent5>
        <a:srgbClr val="B2C0D9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791</Words>
  <Application>Microsoft Office PowerPoint</Application>
  <PresentationFormat>On-screen Show (4:3)</PresentationFormat>
  <Paragraphs>84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Default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Tara Jeannerat</dc:creator>
  <cp:lastModifiedBy>Caleb Stott</cp:lastModifiedBy>
  <cp:revision>37</cp:revision>
  <dcterms:created xsi:type="dcterms:W3CDTF">2015-03-24T19:43:31Z</dcterms:created>
  <dcterms:modified xsi:type="dcterms:W3CDTF">2017-05-20T23:51:44Z</dcterms:modified>
</cp:coreProperties>
</file>