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97" r:id="rId3"/>
    <p:sldId id="300" r:id="rId4"/>
    <p:sldId id="346" r:id="rId5"/>
    <p:sldId id="364" r:id="rId6"/>
    <p:sldId id="365" r:id="rId7"/>
    <p:sldId id="322" r:id="rId8"/>
    <p:sldId id="324" r:id="rId9"/>
    <p:sldId id="361" r:id="rId10"/>
    <p:sldId id="366" r:id="rId11"/>
    <p:sldId id="367" r:id="rId12"/>
    <p:sldId id="325" r:id="rId13"/>
    <p:sldId id="362" r:id="rId14"/>
    <p:sldId id="345" r:id="rId15"/>
    <p:sldId id="368" r:id="rId16"/>
    <p:sldId id="369" r:id="rId17"/>
    <p:sldId id="370" r:id="rId18"/>
    <p:sldId id="371" r:id="rId19"/>
    <p:sldId id="377" r:id="rId20"/>
    <p:sldId id="363" r:id="rId21"/>
    <p:sldId id="373" r:id="rId22"/>
    <p:sldId id="375" r:id="rId23"/>
    <p:sldId id="374" r:id="rId24"/>
    <p:sldId id="376" r:id="rId25"/>
    <p:sldId id="372" r:id="rId26"/>
    <p:sldId id="378" r:id="rId27"/>
    <p:sldId id="380" r:id="rId28"/>
    <p:sldId id="381" r:id="rId29"/>
    <p:sldId id="382" r:id="rId30"/>
    <p:sldId id="379"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12"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2CAC4B5-E678-43E7-AA83-6B86E8AD05DD}" type="datetimeFigureOut">
              <a:rPr lang="en-US"/>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2A2CBF-F3C1-40D6-90E2-13DC9D5EA3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5C4288-CA3B-458C-B1E3-9072B6B6EAAA}" type="datetimeFigureOut">
              <a:rPr lang="en-US"/>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1CEDAE-98B5-4783-8E9E-AD3D8F1D11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9177C4-F268-4946-9286-077DC89D9241}" type="datetimeFigureOut">
              <a:rPr lang="en-US"/>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7C6899-17BA-44D9-8F64-77859CDF0E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2D7A95-E44E-4561-B650-401127C1B5CB}" type="datetimeFigureOut">
              <a:rPr lang="en-US"/>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3C4E5B-F388-432C-B924-79508C0430A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BDCD05-A576-44D9-AEFC-A688CC39DFFF}" type="datetimeFigureOut">
              <a:rPr lang="en-US"/>
              <a:pPr/>
              <a:t>3/19/2017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77595B-B2CE-4EB8-BC29-3CBC54DC6F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586EFE-A6C2-49BF-B0A1-FC2A12999065}" type="datetimeFigureOut">
              <a:rPr lang="en-US"/>
              <a:pPr/>
              <a:t>3/19/2017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E354F3-7DEB-41BA-A094-C0C334D5805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483996F-2373-494D-9369-FBF1A5F93CD7}" type="datetimeFigureOut">
              <a:rPr lang="en-US"/>
              <a:pPr/>
              <a:t>3/19/2017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C2211F7-56CB-4043-BDA5-D5F7496DDC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0A3D6A2-CEA7-40A9-9B18-1885C5FEB300}" type="datetimeFigureOut">
              <a:rPr lang="en-US"/>
              <a:pPr/>
              <a:t>3/19/2017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7A0E6ED-82BF-40BB-9F2A-960C9136DD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DE96FC1-41F0-420B-A0BA-C7A763684F3C}" type="datetimeFigureOut">
              <a:rPr lang="en-US"/>
              <a:pPr/>
              <a:t>3/19/2017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18933F4-760B-477A-BFCF-5992CFCA40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207C522-7A4A-4D8F-82AC-8531A937055E}" type="datetimeFigureOut">
              <a:rPr lang="en-US"/>
              <a:pPr/>
              <a:t>3/19/2017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DDC1B56-B6F6-4255-A1EF-E0052C3650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CC2B3E9-DF52-49EA-B9E8-5CB3B97D215C}" type="datetimeFigureOut">
              <a:rPr lang="en-US"/>
              <a:pPr/>
              <a:t>3/19/2017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1DCAFF-FD28-44B4-A3B0-E4B3674364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7CC72F8-104A-48C3-BD7A-E0A04C5031C4}" type="datetimeFigureOut">
              <a:rPr lang="en-US"/>
              <a:pPr/>
              <a:t>3/19/2017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B911054-D83E-4069-9F23-B5C2A0CB39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Jeremiah 32:38-41</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815882"/>
          </a:xfrm>
          <a:prstGeom prst="rect">
            <a:avLst/>
          </a:prstGeom>
          <a:noFill/>
        </p:spPr>
        <p:txBody>
          <a:bodyPr wrap="square" rtlCol="0">
            <a:spAutoFit/>
          </a:bodyPr>
          <a:lstStyle/>
          <a:p>
            <a:r>
              <a:rPr lang="en-US" sz="2800" dirty="0" smtClean="0">
                <a:solidFill>
                  <a:schemeClr val="bg1"/>
                </a:solidFill>
                <a:latin typeface="Edmondsans Bold" pitchFamily="50" charset="0"/>
              </a:rPr>
              <a:t>I will put a desire in their hearts to worship me, and they will never leave me. </a:t>
            </a:r>
            <a:r>
              <a:rPr lang="en-US" sz="2800" dirty="0" smtClean="0">
                <a:solidFill>
                  <a:schemeClr val="bg1"/>
                </a:solidFill>
                <a:latin typeface="Edmondsans Bold" pitchFamily="50" charset="0"/>
              </a:rPr>
              <a:t> I </a:t>
            </a:r>
            <a:r>
              <a:rPr lang="en-US" sz="2800" dirty="0" smtClean="0">
                <a:solidFill>
                  <a:schemeClr val="bg1"/>
                </a:solidFill>
                <a:latin typeface="Edmondsans Bold" pitchFamily="50" charset="0"/>
              </a:rPr>
              <a:t>will find joy doing good for them and will faithfully and wholeheartedly replant them in this land. </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Jeremiah 32:38-41</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815882"/>
          </a:xfrm>
          <a:prstGeom prst="rect">
            <a:avLst/>
          </a:prstGeom>
          <a:noFill/>
        </p:spPr>
        <p:txBody>
          <a:bodyPr wrap="square" rtlCol="0">
            <a:spAutoFit/>
          </a:bodyPr>
          <a:lstStyle/>
          <a:p>
            <a:r>
              <a:rPr lang="en-US" sz="2800" dirty="0" smtClean="0">
                <a:solidFill>
                  <a:schemeClr val="bg1"/>
                </a:solidFill>
                <a:latin typeface="Edmondsans Bold" pitchFamily="50" charset="0"/>
              </a:rPr>
              <a:t>I will put a desire in their hearts to worship me, and they will never leave me. </a:t>
            </a:r>
            <a:r>
              <a:rPr lang="en-US" sz="2800" dirty="0" smtClean="0">
                <a:solidFill>
                  <a:schemeClr val="bg1"/>
                </a:solidFill>
                <a:latin typeface="Edmondsans Bold" pitchFamily="50" charset="0"/>
              </a:rPr>
              <a:t> I </a:t>
            </a:r>
            <a:r>
              <a:rPr lang="en-US" sz="2800" dirty="0" smtClean="0">
                <a:solidFill>
                  <a:schemeClr val="bg1"/>
                </a:solidFill>
                <a:latin typeface="Edmondsans Bold" pitchFamily="50" charset="0"/>
              </a:rPr>
              <a:t>will find joy doing good for them and will faithfully and wholeheartedly replant them in this land. </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Galatians 3:29</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954107"/>
          </a:xfrm>
          <a:prstGeom prst="rect">
            <a:avLst/>
          </a:prstGeom>
          <a:noFill/>
        </p:spPr>
        <p:txBody>
          <a:bodyPr wrap="square" rtlCol="0">
            <a:spAutoFit/>
          </a:bodyPr>
          <a:lstStyle/>
          <a:p>
            <a:r>
              <a:rPr lang="en-US" sz="2800" dirty="0" smtClean="0">
                <a:solidFill>
                  <a:schemeClr val="bg1"/>
                </a:solidFill>
                <a:latin typeface="Edmondsans Bold" pitchFamily="50" charset="0"/>
              </a:rPr>
              <a:t>If you belong to Christ, then you are Abraham's seed, and heirs according to the promise</a:t>
            </a:r>
            <a:r>
              <a:rPr lang="en-US" sz="2800" dirty="0" smtClean="0">
                <a:solidFill>
                  <a:schemeClr val="bg1"/>
                </a:solidFill>
                <a:latin typeface="Edmondsans Bold" pitchFamily="50" charset="0"/>
              </a:rPr>
              <a:t>.</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Matthew 16:19</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523220"/>
          </a:xfrm>
          <a:prstGeom prst="rect">
            <a:avLst/>
          </a:prstGeom>
          <a:noFill/>
        </p:spPr>
        <p:txBody>
          <a:bodyPr wrap="square" rtlCol="0">
            <a:spAutoFit/>
          </a:bodyPr>
          <a:lstStyle/>
          <a:p>
            <a:r>
              <a:rPr lang="en-US" sz="2800" dirty="0" smtClean="0">
                <a:solidFill>
                  <a:schemeClr val="bg1"/>
                </a:solidFill>
                <a:latin typeface="Edmondsans Bold" pitchFamily="50" charset="0"/>
              </a:rPr>
              <a:t>"...</a:t>
            </a:r>
            <a:r>
              <a:rPr lang="en-US" sz="2800" dirty="0" smtClean="0">
                <a:solidFill>
                  <a:schemeClr val="bg1"/>
                </a:solidFill>
                <a:latin typeface="Edmondsans Bold" pitchFamily="50" charset="0"/>
              </a:rPr>
              <a:t>upon this rock </a:t>
            </a:r>
            <a:r>
              <a:rPr lang="en-US" sz="2800" dirty="0" smtClean="0">
                <a:solidFill>
                  <a:schemeClr val="bg1"/>
                </a:solidFill>
                <a:latin typeface="Edmondsans Bold" pitchFamily="50" charset="0"/>
              </a:rPr>
              <a:t>I </a:t>
            </a:r>
            <a:r>
              <a:rPr lang="en-US" sz="2800" dirty="0" smtClean="0">
                <a:solidFill>
                  <a:schemeClr val="bg1"/>
                </a:solidFill>
                <a:latin typeface="Edmondsans Bold" pitchFamily="50" charset="0"/>
              </a:rPr>
              <a:t>will build my church</a:t>
            </a:r>
            <a:r>
              <a:rPr lang="en-US"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 Does it Look Like?</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4401205"/>
          </a:xfrm>
          <a:prstGeom prst="rect">
            <a:avLst/>
          </a:prstGeom>
          <a:noFill/>
        </p:spPr>
        <p:txBody>
          <a:bodyPr wrap="square" rtlCol="0">
            <a:spAutoFit/>
          </a:bodyPr>
          <a:lstStyle/>
          <a:p>
            <a:r>
              <a:rPr lang="en-GB" sz="2800" dirty="0" smtClean="0">
                <a:solidFill>
                  <a:schemeClr val="bg1"/>
                </a:solidFill>
                <a:latin typeface="Edmondsans Bold" pitchFamily="50" charset="0"/>
              </a:rPr>
              <a:t>The </a:t>
            </a:r>
            <a:r>
              <a:rPr lang="en-GB" sz="2800" dirty="0" smtClean="0">
                <a:solidFill>
                  <a:schemeClr val="bg1"/>
                </a:solidFill>
                <a:latin typeface="Edmondsans Bold" pitchFamily="50" charset="0"/>
              </a:rPr>
              <a:t>Local Church</a:t>
            </a:r>
          </a:p>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We </a:t>
            </a:r>
            <a:r>
              <a:rPr lang="en-GB" sz="2800" dirty="0" smtClean="0">
                <a:solidFill>
                  <a:schemeClr val="bg1"/>
                </a:solidFill>
                <a:latin typeface="Edmondsans Bold" pitchFamily="50" charset="0"/>
              </a:rPr>
              <a:t>accept the New Testament portrayal of the Church Universal organised into autonomous, interdependent and self- propagating local churches. </a:t>
            </a:r>
            <a:r>
              <a:rPr lang="en-GB" sz="2800" dirty="0" smtClean="0">
                <a:solidFill>
                  <a:schemeClr val="bg1"/>
                </a:solidFill>
                <a:latin typeface="Edmondsans Bold" pitchFamily="50" charset="0"/>
              </a:rPr>
              <a:t>Our concept of the local church is that of a loving Christian community that is:</a:t>
            </a:r>
          </a:p>
          <a:p>
            <a:pPr marL="514350" lvl="0" indent="-514350">
              <a:buFont typeface="+mj-lt"/>
              <a:buAutoNum type="arabicPeriod"/>
            </a:pPr>
            <a:endParaRPr lang="en-AU"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 Does it Look Like?</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970318"/>
          </a:xfrm>
          <a:prstGeom prst="rect">
            <a:avLst/>
          </a:prstGeom>
          <a:noFill/>
        </p:spPr>
        <p:txBody>
          <a:bodyPr wrap="square" rtlCol="0">
            <a:spAutoFit/>
          </a:bodyPr>
          <a:lstStyle/>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1.  </a:t>
            </a:r>
            <a:r>
              <a:rPr lang="en-GB" sz="2800" dirty="0" smtClean="0">
                <a:solidFill>
                  <a:schemeClr val="bg1"/>
                </a:solidFill>
                <a:latin typeface="Edmondsans Bold" pitchFamily="50" charset="0"/>
              </a:rPr>
              <a:t>Autonomous i.e. </a:t>
            </a:r>
            <a:r>
              <a:rPr lang="en-GB" sz="2800" dirty="0" smtClean="0">
                <a:solidFill>
                  <a:schemeClr val="bg1"/>
                </a:solidFill>
                <a:latin typeface="Edmondsans Bold" pitchFamily="50" charset="0"/>
              </a:rPr>
              <a:t>self-governing, having full authority to manage its own affairs; and self-ministering, having sufficient ministry-gifts to lead its congregation according to the Ephesians 4:11-16 pattern;</a:t>
            </a:r>
          </a:p>
          <a:p>
            <a:pPr marL="514350" lvl="0" indent="-514350">
              <a:buFont typeface="+mj-lt"/>
              <a:buAutoNum type="arabicPeriod"/>
            </a:pPr>
            <a:endParaRPr lang="en-AU"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 Does it Look Like?</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2.  </a:t>
            </a:r>
            <a:r>
              <a:rPr lang="en-GB" sz="2800" dirty="0" smtClean="0">
                <a:solidFill>
                  <a:schemeClr val="bg1"/>
                </a:solidFill>
                <a:latin typeface="Edmondsans Bold" pitchFamily="50" charset="0"/>
              </a:rPr>
              <a:t>Interdependent i.e. </a:t>
            </a:r>
            <a:r>
              <a:rPr lang="en-GB" sz="2800" dirty="0" smtClean="0">
                <a:solidFill>
                  <a:schemeClr val="bg1"/>
                </a:solidFill>
                <a:latin typeface="Edmondsans Bold" pitchFamily="50" charset="0"/>
              </a:rPr>
              <a:t>relationally connected, cooperative and accountable to the CRC family;</a:t>
            </a:r>
            <a:endParaRPr lang="en-AU"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 Does it Look Like?</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539430"/>
          </a:xfrm>
          <a:prstGeom prst="rect">
            <a:avLst/>
          </a:prstGeom>
          <a:noFill/>
        </p:spPr>
        <p:txBody>
          <a:bodyPr wrap="square" rtlCol="0">
            <a:spAutoFit/>
          </a:bodyPr>
          <a:lstStyle/>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3. Self-propagating i.e. seeing itself as a base for outreach activities as expressed in the Vision and Mission of the CRC, conducted either on its own local initiative or in cooperation with other local churches;</a:t>
            </a: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 Does it Look Like?</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677656"/>
          </a:xfrm>
          <a:prstGeom prst="rect">
            <a:avLst/>
          </a:prstGeom>
          <a:noFill/>
        </p:spPr>
        <p:txBody>
          <a:bodyPr wrap="square" rtlCol="0">
            <a:spAutoFit/>
          </a:bodyPr>
          <a:lstStyle/>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4. Governed </a:t>
            </a:r>
            <a:r>
              <a:rPr lang="en-GB" sz="2800" dirty="0" smtClean="0">
                <a:solidFill>
                  <a:schemeClr val="bg1"/>
                </a:solidFill>
                <a:latin typeface="Edmondsans Bold" pitchFamily="50" charset="0"/>
              </a:rPr>
              <a:t>by Overseers </a:t>
            </a:r>
            <a:r>
              <a:rPr lang="en-GB" sz="2800" dirty="0" smtClean="0">
                <a:solidFill>
                  <a:schemeClr val="bg1"/>
                </a:solidFill>
                <a:latin typeface="Edmondsans Bold" pitchFamily="50" charset="0"/>
              </a:rPr>
              <a:t>(</a:t>
            </a:r>
            <a:r>
              <a:rPr lang="en-GB" sz="2800" dirty="0" smtClean="0">
                <a:solidFill>
                  <a:schemeClr val="bg1"/>
                </a:solidFill>
                <a:latin typeface="Edmondsans Bold" pitchFamily="50" charset="0"/>
              </a:rPr>
              <a:t>or by whatever title the spiritual oversight may be known) and served by Deacons or any other such Helpers; </a:t>
            </a: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 Does it Look Like?</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5755422"/>
          </a:xfrm>
          <a:prstGeom prst="rect">
            <a:avLst/>
          </a:prstGeom>
          <a:noFill/>
        </p:spPr>
        <p:txBody>
          <a:bodyPr wrap="square" rtlCol="0">
            <a:spAutoFit/>
          </a:bodyPr>
          <a:lstStyle/>
          <a:p>
            <a:pPr>
              <a:spcAft>
                <a:spcPts val="1800"/>
              </a:spcAft>
            </a:pPr>
            <a:r>
              <a:rPr lang="en-GB" sz="2800" dirty="0" smtClean="0">
                <a:solidFill>
                  <a:schemeClr val="bg1"/>
                </a:solidFill>
                <a:latin typeface="Edmondsans Bold" pitchFamily="50" charset="0"/>
              </a:rPr>
              <a:t>5.  </a:t>
            </a:r>
            <a:r>
              <a:rPr lang="en-GB" sz="2800" dirty="0" smtClean="0">
                <a:solidFill>
                  <a:schemeClr val="bg1"/>
                </a:solidFill>
                <a:latin typeface="Edmondsans Bold" pitchFamily="50" charset="0"/>
              </a:rPr>
              <a:t>Composed of people who:</a:t>
            </a:r>
          </a:p>
          <a:p>
            <a:pPr lvl="1">
              <a:spcAft>
                <a:spcPts val="1800"/>
              </a:spcAft>
            </a:pPr>
            <a:r>
              <a:rPr lang="en-GB" sz="2800" dirty="0" smtClean="0">
                <a:solidFill>
                  <a:schemeClr val="bg1"/>
                </a:solidFill>
                <a:latin typeface="Edmondsans Bold" pitchFamily="50" charset="0"/>
              </a:rPr>
              <a:t>5.1  Are saved through faith in the Lord Jesus Christ; Are baptised in water by immersion; Ideally are baptised in the Holy Spirit;</a:t>
            </a:r>
          </a:p>
          <a:p>
            <a:pPr lvl="1">
              <a:spcAft>
                <a:spcPts val="1800"/>
              </a:spcAft>
            </a:pPr>
            <a:r>
              <a:rPr lang="en-GB" sz="2800" dirty="0" smtClean="0">
                <a:solidFill>
                  <a:schemeClr val="bg1"/>
                </a:solidFill>
                <a:latin typeface="Edmondsans Bold" pitchFamily="50" charset="0"/>
              </a:rPr>
              <a:t>5.2  Are in submission to the ministry team and spiritual oversight as they shepherd, disciple and lead the local church; and</a:t>
            </a:r>
          </a:p>
          <a:p>
            <a:pPr lvl="1">
              <a:spcAft>
                <a:spcPts val="1800"/>
              </a:spcAft>
            </a:pPr>
            <a:r>
              <a:rPr lang="en-GB" sz="2800" dirty="0" smtClean="0">
                <a:solidFill>
                  <a:schemeClr val="bg1"/>
                </a:solidFill>
                <a:latin typeface="Edmondsans Bold" pitchFamily="50" charset="0"/>
              </a:rPr>
              <a:t>5.3  Hold membership in no other local church.</a:t>
            </a: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Matthew 7:24-25</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2677656"/>
          </a:xfrm>
          <a:prstGeom prst="rect">
            <a:avLst/>
          </a:prstGeom>
          <a:noFill/>
        </p:spPr>
        <p:txBody>
          <a:bodyPr wrap="square" rtlCol="0">
            <a:spAutoFit/>
          </a:bodyPr>
          <a:lstStyle/>
          <a:p>
            <a:r>
              <a:rPr lang="en-AU" sz="2800" dirty="0" smtClean="0">
                <a:solidFill>
                  <a:schemeClr val="bg1"/>
                </a:solidFill>
                <a:latin typeface="Edmondsans Bold" pitchFamily="50" charset="0"/>
              </a:rPr>
              <a:t>“Anyone who listens to my teaching and follows it is wise, like a person who builds a house on solid rock.  Though the rain comes in torrents and the floodwaters rise and the winds beat against that house, it won’t collapse because it is built on bedrock.</a:t>
            </a:r>
            <a:endParaRPr lang="en-US" sz="2800" dirty="0">
              <a:solidFill>
                <a:schemeClr val="bg1"/>
              </a:solidFill>
              <a:latin typeface="Edmondsans Bold"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12:12-13</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677656"/>
          </a:xfrm>
          <a:prstGeom prst="rect">
            <a:avLst/>
          </a:prstGeom>
          <a:noFill/>
        </p:spPr>
        <p:txBody>
          <a:bodyPr wrap="square" rtlCol="0">
            <a:spAutoFit/>
          </a:bodyPr>
          <a:lstStyle/>
          <a:p>
            <a:r>
              <a:rPr lang="en-US" sz="2800" dirty="0" smtClean="0">
                <a:solidFill>
                  <a:schemeClr val="bg1"/>
                </a:solidFill>
                <a:latin typeface="Edmondsans Bold" pitchFamily="50" charset="0"/>
              </a:rPr>
              <a:t>The </a:t>
            </a:r>
            <a:r>
              <a:rPr lang="en-US" sz="2800" dirty="0" smtClean="0">
                <a:solidFill>
                  <a:schemeClr val="bg1"/>
                </a:solidFill>
                <a:latin typeface="Edmondsans Bold" pitchFamily="50" charset="0"/>
              </a:rPr>
              <a:t>human body has many parts, but the many parts make up one whole body. So it is with the body of Christ. </a:t>
            </a:r>
            <a:r>
              <a:rPr lang="en-US" sz="2800" dirty="0" smtClean="0">
                <a:solidFill>
                  <a:schemeClr val="bg1"/>
                </a:solidFill>
                <a:latin typeface="Edmondsans Bold" pitchFamily="50" charset="0"/>
              </a:rPr>
              <a:t>Some </a:t>
            </a:r>
            <a:r>
              <a:rPr lang="en-US" sz="2800" dirty="0" smtClean="0">
                <a:solidFill>
                  <a:schemeClr val="bg1"/>
                </a:solidFill>
                <a:latin typeface="Edmondsans Bold" pitchFamily="50" charset="0"/>
              </a:rPr>
              <a:t>of us are Jews, some are Gentiles, some are slaves, and some are free. But we have all been baptized into one body by one Spirit, and we all share the same Spirit</a:t>
            </a:r>
            <a:r>
              <a:rPr lang="en-US"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Ephesians 4:1-7</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4401205"/>
          </a:xfrm>
          <a:prstGeom prst="rect">
            <a:avLst/>
          </a:prstGeom>
          <a:noFill/>
        </p:spPr>
        <p:txBody>
          <a:bodyPr wrap="square" rtlCol="0">
            <a:spAutoFit/>
          </a:bodyPr>
          <a:lstStyle/>
          <a:p>
            <a:r>
              <a:rPr lang="en-US" sz="2800" dirty="0" smtClean="0">
                <a:solidFill>
                  <a:schemeClr val="bg1"/>
                </a:solidFill>
                <a:latin typeface="Edmondsans Bold" pitchFamily="50" charset="0"/>
              </a:rPr>
              <a:t>Therefore I, a prisoner for serving the Lord, beg you to lead a life worthy of your calling, for you have been called by God. </a:t>
            </a:r>
            <a:r>
              <a:rPr lang="en-US" sz="2800" dirty="0" smtClean="0">
                <a:solidFill>
                  <a:schemeClr val="bg1"/>
                </a:solidFill>
                <a:latin typeface="Edmondsans Bold" pitchFamily="50" charset="0"/>
              </a:rPr>
              <a:t>Always </a:t>
            </a:r>
            <a:r>
              <a:rPr lang="en-US" sz="2800" dirty="0" smtClean="0">
                <a:solidFill>
                  <a:schemeClr val="bg1"/>
                </a:solidFill>
                <a:latin typeface="Edmondsans Bold" pitchFamily="50" charset="0"/>
              </a:rPr>
              <a:t>be humble and gentle. Be patient with each other, making allowance for each other’s faults because of your love. </a:t>
            </a:r>
            <a:r>
              <a:rPr lang="en-US" sz="2800" dirty="0" smtClean="0">
                <a:solidFill>
                  <a:schemeClr val="bg1"/>
                </a:solidFill>
                <a:latin typeface="Edmondsans Bold" pitchFamily="50" charset="0"/>
              </a:rPr>
              <a:t>Make </a:t>
            </a:r>
            <a:r>
              <a:rPr lang="en-US" sz="2800" dirty="0" smtClean="0">
                <a:solidFill>
                  <a:schemeClr val="bg1"/>
                </a:solidFill>
                <a:latin typeface="Edmondsans Bold" pitchFamily="50" charset="0"/>
              </a:rPr>
              <a:t>every effort to keep yourselves united in the Spirit, binding yourselves together with peace. </a:t>
            </a:r>
            <a:r>
              <a:rPr lang="en-US" sz="2800" dirty="0" smtClean="0">
                <a:solidFill>
                  <a:schemeClr val="bg1"/>
                </a:solidFill>
                <a:latin typeface="Edmondsans Bold" pitchFamily="50" charset="0"/>
              </a:rPr>
              <a:t>For </a:t>
            </a:r>
            <a:r>
              <a:rPr lang="en-US" sz="2800" dirty="0" smtClean="0">
                <a:solidFill>
                  <a:schemeClr val="bg1"/>
                </a:solidFill>
                <a:latin typeface="Edmondsans Bold" pitchFamily="50" charset="0"/>
              </a:rPr>
              <a:t>there is one body and one Spirit, just as you have been called to one glorious hope for the future</a:t>
            </a:r>
            <a:r>
              <a:rPr lang="en-US"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Ephesians 4:1-7</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r>
              <a:rPr lang="en-GB" sz="2800" dirty="0" smtClean="0">
                <a:solidFill>
                  <a:schemeClr val="bg1"/>
                </a:solidFill>
                <a:latin typeface="Edmondsans Bold" pitchFamily="50" charset="0"/>
              </a:rPr>
              <a:t>There </a:t>
            </a:r>
            <a:r>
              <a:rPr lang="en-GB" sz="2800" dirty="0" smtClean="0">
                <a:solidFill>
                  <a:schemeClr val="bg1"/>
                </a:solidFill>
                <a:latin typeface="Edmondsans Bold" pitchFamily="50" charset="0"/>
              </a:rPr>
              <a:t>is one Lord, one faith, one baptism,</a:t>
            </a:r>
            <a:br>
              <a:rPr lang="en-GB" sz="2800" dirty="0" smtClean="0">
                <a:solidFill>
                  <a:schemeClr val="bg1"/>
                </a:solidFill>
                <a:latin typeface="Edmondsans Bold" pitchFamily="50" charset="0"/>
              </a:rPr>
            </a:br>
            <a:r>
              <a:rPr lang="en-GB" sz="2800" dirty="0" smtClean="0">
                <a:solidFill>
                  <a:schemeClr val="bg1"/>
                </a:solidFill>
                <a:latin typeface="Edmondsans Bold" pitchFamily="50" charset="0"/>
              </a:rPr>
              <a:t>one </a:t>
            </a:r>
            <a:r>
              <a:rPr lang="en-GB" sz="2800" dirty="0" smtClean="0">
                <a:solidFill>
                  <a:schemeClr val="bg1"/>
                </a:solidFill>
                <a:latin typeface="Edmondsans Bold" pitchFamily="50" charset="0"/>
              </a:rPr>
              <a:t>God and Father of </a:t>
            </a:r>
            <a:r>
              <a:rPr lang="en-GB" sz="2800" dirty="0" smtClean="0">
                <a:solidFill>
                  <a:schemeClr val="bg1"/>
                </a:solidFill>
                <a:latin typeface="Edmondsans Bold" pitchFamily="50" charset="0"/>
              </a:rPr>
              <a:t>all, who </a:t>
            </a:r>
            <a:r>
              <a:rPr lang="en-GB" sz="2800" dirty="0" smtClean="0">
                <a:solidFill>
                  <a:schemeClr val="bg1"/>
                </a:solidFill>
                <a:latin typeface="Edmondsans Bold" pitchFamily="50" charset="0"/>
              </a:rPr>
              <a:t>is over all, in all, and living through all. </a:t>
            </a:r>
            <a:r>
              <a:rPr lang="en-GB" sz="2800" dirty="0" smtClean="0">
                <a:solidFill>
                  <a:schemeClr val="bg1"/>
                </a:solidFill>
                <a:latin typeface="Edmondsans Bold" pitchFamily="50" charset="0"/>
              </a:rPr>
              <a:t>However</a:t>
            </a:r>
            <a:r>
              <a:rPr lang="en-GB" sz="2800" dirty="0" smtClean="0">
                <a:solidFill>
                  <a:schemeClr val="bg1"/>
                </a:solidFill>
                <a:latin typeface="Edmondsans Bold" pitchFamily="50" charset="0"/>
              </a:rPr>
              <a:t>, he has given each one of us a special gift through the generosity of Christ. </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Ephesians 4:11-16</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4401205"/>
          </a:xfrm>
          <a:prstGeom prst="rect">
            <a:avLst/>
          </a:prstGeom>
          <a:noFill/>
        </p:spPr>
        <p:txBody>
          <a:bodyPr wrap="square" rtlCol="0">
            <a:spAutoFit/>
          </a:bodyPr>
          <a:lstStyle/>
          <a:p>
            <a:r>
              <a:rPr lang="en-GB" sz="2800" dirty="0" smtClean="0">
                <a:solidFill>
                  <a:schemeClr val="bg1"/>
                </a:solidFill>
                <a:latin typeface="Edmondsans Bold" pitchFamily="50" charset="0"/>
              </a:rPr>
              <a:t>Now </a:t>
            </a:r>
            <a:r>
              <a:rPr lang="en-GB" sz="2800" dirty="0" smtClean="0">
                <a:solidFill>
                  <a:schemeClr val="bg1"/>
                </a:solidFill>
                <a:latin typeface="Edmondsans Bold" pitchFamily="50" charset="0"/>
              </a:rPr>
              <a:t>these are the gifts Christ gave to the church: the apostles, the prophets, the evangelists, and the pastors and teachers. </a:t>
            </a:r>
            <a:r>
              <a:rPr lang="en-GB" sz="2800" dirty="0" smtClean="0">
                <a:solidFill>
                  <a:schemeClr val="bg1"/>
                </a:solidFill>
                <a:latin typeface="Edmondsans Bold" pitchFamily="50" charset="0"/>
              </a:rPr>
              <a:t>Their </a:t>
            </a:r>
            <a:r>
              <a:rPr lang="en-GB" sz="2800" dirty="0" smtClean="0">
                <a:solidFill>
                  <a:schemeClr val="bg1"/>
                </a:solidFill>
                <a:latin typeface="Edmondsans Bold" pitchFamily="50" charset="0"/>
              </a:rPr>
              <a:t>responsibility is to equip God’s people to do his work and build up the church, the body of Christ. T</a:t>
            </a:r>
            <a:r>
              <a:rPr lang="en-GB" sz="2800" dirty="0" smtClean="0">
                <a:solidFill>
                  <a:schemeClr val="bg1"/>
                </a:solidFill>
                <a:latin typeface="Edmondsans Bold" pitchFamily="50" charset="0"/>
              </a:rPr>
              <a:t>his </a:t>
            </a:r>
            <a:r>
              <a:rPr lang="en-GB" sz="2800" dirty="0" smtClean="0">
                <a:solidFill>
                  <a:schemeClr val="bg1"/>
                </a:solidFill>
                <a:latin typeface="Edmondsans Bold" pitchFamily="50" charset="0"/>
              </a:rPr>
              <a:t>will continue until we all come to such unity in our faith and knowledge of God’s Son that we will be mature in the Lord, measuring up to the full and complete standard of Christ. </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Ephesians 4:11-16</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5262979"/>
          </a:xfrm>
          <a:prstGeom prst="rect">
            <a:avLst/>
          </a:prstGeom>
          <a:noFill/>
        </p:spPr>
        <p:txBody>
          <a:bodyPr wrap="square" rtlCol="0">
            <a:spAutoFit/>
          </a:bodyPr>
          <a:lstStyle/>
          <a:p>
            <a:r>
              <a:rPr lang="en-US" sz="2800" dirty="0" smtClean="0">
                <a:solidFill>
                  <a:schemeClr val="bg1"/>
                </a:solidFill>
                <a:latin typeface="Edmondsans Bold" pitchFamily="50" charset="0"/>
              </a:rPr>
              <a:t>Then </a:t>
            </a:r>
            <a:r>
              <a:rPr lang="en-US" sz="2800" dirty="0" smtClean="0">
                <a:solidFill>
                  <a:schemeClr val="bg1"/>
                </a:solidFill>
                <a:latin typeface="Edmondsans Bold" pitchFamily="50" charset="0"/>
              </a:rPr>
              <a:t>we will no longer be immature like children. </a:t>
            </a:r>
            <a:r>
              <a:rPr lang="en-US" sz="2800" dirty="0" smtClean="0">
                <a:solidFill>
                  <a:schemeClr val="bg1"/>
                </a:solidFill>
                <a:latin typeface="Edmondsans Bold" pitchFamily="50" charset="0"/>
              </a:rPr>
              <a:t>We won’t be tossed and blown about by every wind of new teaching. </a:t>
            </a:r>
            <a:r>
              <a:rPr lang="en-US" sz="2800" dirty="0" smtClean="0">
                <a:solidFill>
                  <a:schemeClr val="bg1"/>
                </a:solidFill>
                <a:latin typeface="Edmondsans Bold" pitchFamily="50" charset="0"/>
              </a:rPr>
              <a:t>We will not be influenced when people try to trick us with lies so clever they sound like the truth. </a:t>
            </a:r>
            <a:r>
              <a:rPr lang="en-US" sz="2800" dirty="0" smtClean="0">
                <a:solidFill>
                  <a:schemeClr val="bg1"/>
                </a:solidFill>
                <a:latin typeface="Edmondsans Bold" pitchFamily="50" charset="0"/>
              </a:rPr>
              <a:t>Instead</a:t>
            </a:r>
            <a:r>
              <a:rPr lang="en-US" sz="2800" dirty="0" smtClean="0">
                <a:solidFill>
                  <a:schemeClr val="bg1"/>
                </a:solidFill>
                <a:latin typeface="Edmondsans Bold" pitchFamily="50" charset="0"/>
              </a:rPr>
              <a:t>, we will speak the truth in love, growing in every way more and more like Christ, who is the head of his body, the church. </a:t>
            </a:r>
            <a:r>
              <a:rPr lang="en-US" sz="2800" dirty="0" smtClean="0">
                <a:solidFill>
                  <a:schemeClr val="bg1"/>
                </a:solidFill>
                <a:latin typeface="Edmondsans Bold" pitchFamily="50" charset="0"/>
              </a:rPr>
              <a:t>He </a:t>
            </a:r>
            <a:r>
              <a:rPr lang="en-US" sz="2800" dirty="0" smtClean="0">
                <a:solidFill>
                  <a:schemeClr val="bg1"/>
                </a:solidFill>
                <a:latin typeface="Edmondsans Bold" pitchFamily="50" charset="0"/>
              </a:rPr>
              <a:t>makes the whole body fit together perfectly. As each part does its own special work, it helps the other parts grow, so that the whole body is healthy and growing and full of love</a:t>
            </a:r>
            <a:r>
              <a:rPr lang="en-US" sz="2800" dirty="0" smtClean="0">
                <a:solidFill>
                  <a:schemeClr val="bg1"/>
                </a:solidFill>
                <a:latin typeface="Edmondsans Bold" pitchFamily="50" charset="0"/>
              </a:rPr>
              <a:t>.</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What’s the Point?</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615827"/>
          </a:xfrm>
          <a:prstGeom prst="rect">
            <a:avLst/>
          </a:prstGeom>
          <a:noFill/>
        </p:spPr>
        <p:txBody>
          <a:bodyPr wrap="square" rtlCol="0">
            <a:spAutoFit/>
          </a:bodyPr>
          <a:lstStyle/>
          <a:p>
            <a:pPr marL="514350" indent="-514350">
              <a:spcAft>
                <a:spcPts val="1800"/>
              </a:spcAft>
              <a:buFont typeface="+mj-lt"/>
              <a:buAutoNum type="arabicPeriod"/>
            </a:pPr>
            <a:r>
              <a:rPr lang="en-GB" sz="2800" dirty="0" smtClean="0">
                <a:solidFill>
                  <a:schemeClr val="bg1"/>
                </a:solidFill>
                <a:latin typeface="Edmondsans Bold" pitchFamily="50" charset="0"/>
              </a:rPr>
              <a:t>To be built up in our faith</a:t>
            </a:r>
            <a:endParaRPr lang="en-GB" sz="2800" dirty="0" smtClean="0">
              <a:solidFill>
                <a:schemeClr val="bg1"/>
              </a:solidFill>
              <a:latin typeface="Edmondsans Bold" pitchFamily="50" charset="0"/>
            </a:endParaRPr>
          </a:p>
          <a:p>
            <a:pPr marL="514350" lvl="0" indent="-514350">
              <a:buAutoNum type="arabicPeriod" startAt="5"/>
            </a:pPr>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What’s the Point?</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600986"/>
          </a:xfrm>
          <a:prstGeom prst="rect">
            <a:avLst/>
          </a:prstGeom>
          <a:noFill/>
        </p:spPr>
        <p:txBody>
          <a:bodyPr wrap="square" rtlCol="0">
            <a:spAutoFit/>
          </a:bodyPr>
          <a:lstStyle/>
          <a:p>
            <a:pPr marL="514350" indent="-514350">
              <a:spcAft>
                <a:spcPts val="1800"/>
              </a:spcAft>
              <a:buFont typeface="+mj-lt"/>
              <a:buAutoNum type="arabicPeriod"/>
            </a:pPr>
            <a:r>
              <a:rPr lang="en-GB" sz="2800" dirty="0" smtClean="0">
                <a:solidFill>
                  <a:schemeClr val="bg1"/>
                </a:solidFill>
                <a:latin typeface="Edmondsans Bold" pitchFamily="50" charset="0"/>
              </a:rPr>
              <a:t>To be built up in our faith</a:t>
            </a:r>
          </a:p>
          <a:p>
            <a:pPr marL="514350" indent="-514350">
              <a:spcAft>
                <a:spcPts val="1800"/>
              </a:spcAft>
              <a:buFont typeface="+mj-lt"/>
              <a:buAutoNum type="arabicPeriod"/>
            </a:pPr>
            <a:r>
              <a:rPr lang="en-AU" sz="2800" dirty="0" smtClean="0">
                <a:solidFill>
                  <a:schemeClr val="bg1"/>
                </a:solidFill>
                <a:latin typeface="Edmondsans Bold" pitchFamily="50" charset="0"/>
              </a:rPr>
              <a:t>To build up others</a:t>
            </a:r>
            <a:endParaRPr lang="en-GB" sz="2800" dirty="0" smtClean="0">
              <a:solidFill>
                <a:schemeClr val="bg1"/>
              </a:solidFill>
              <a:latin typeface="Edmondsans Bold" pitchFamily="50" charset="0"/>
            </a:endParaRPr>
          </a:p>
          <a:p>
            <a:pPr marL="514350" indent="-514350">
              <a:spcAft>
                <a:spcPts val="1800"/>
              </a:spcAft>
              <a:buFont typeface="+mj-lt"/>
              <a:buAutoNum type="arabicPeriod"/>
            </a:pPr>
            <a:endParaRPr lang="en-AU" sz="2800" dirty="0" smtClean="0">
              <a:solidFill>
                <a:schemeClr val="bg1"/>
              </a:solidFill>
              <a:latin typeface="Edmondsans Bold" pitchFamily="50" charset="0"/>
            </a:endParaRPr>
          </a:p>
          <a:p>
            <a:pPr marL="514350" indent="-514350">
              <a:spcAft>
                <a:spcPts val="1800"/>
              </a:spcAft>
            </a:pPr>
            <a:endParaRPr lang="en-GB" sz="2800" dirty="0" smtClean="0">
              <a:solidFill>
                <a:schemeClr val="bg1"/>
              </a:solidFill>
              <a:latin typeface="Edmondsans Bold" pitchFamily="50" charset="0"/>
            </a:endParaRPr>
          </a:p>
          <a:p>
            <a:pPr marL="514350" lvl="0" indent="-514350">
              <a:buAutoNum type="arabicPeriod" startAt="5"/>
            </a:pPr>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1 Thessalonians 5:11</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384995"/>
          </a:xfrm>
          <a:prstGeom prst="rect">
            <a:avLst/>
          </a:prstGeom>
          <a:noFill/>
        </p:spPr>
        <p:txBody>
          <a:bodyPr wrap="square" rtlCol="0">
            <a:spAutoFit/>
          </a:bodyPr>
          <a:lstStyle/>
          <a:p>
            <a:endParaRPr lang="en-AU" sz="2800" b="1" dirty="0" smtClean="0"/>
          </a:p>
          <a:p>
            <a:r>
              <a:rPr lang="en-US" sz="2800" dirty="0" smtClean="0">
                <a:solidFill>
                  <a:schemeClr val="bg1"/>
                </a:solidFill>
                <a:latin typeface="Edmondsans Bold" pitchFamily="50" charset="0"/>
              </a:rPr>
              <a:t>So </a:t>
            </a:r>
            <a:r>
              <a:rPr lang="en-US" sz="2800" dirty="0" smtClean="0">
                <a:solidFill>
                  <a:schemeClr val="bg1"/>
                </a:solidFill>
                <a:latin typeface="Edmondsans Bold" pitchFamily="50" charset="0"/>
              </a:rPr>
              <a:t>encourage each other and build each other up, just as you are already doing</a:t>
            </a:r>
            <a:r>
              <a:rPr lang="en-US" sz="2800" dirty="0" smtClean="0">
                <a:solidFill>
                  <a:schemeClr val="bg1"/>
                </a:solidFill>
                <a:latin typeface="Edmondsans Bold" pitchFamily="50" charset="0"/>
              </a:rPr>
              <a:t>.</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14:12</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endParaRPr lang="en-AU" sz="2800" b="1" dirty="0" smtClean="0"/>
          </a:p>
          <a:p>
            <a:r>
              <a:rPr lang="en-US" sz="2800" dirty="0" smtClean="0">
                <a:solidFill>
                  <a:schemeClr val="bg1"/>
                </a:solidFill>
                <a:latin typeface="Edmondsans Bold" pitchFamily="50" charset="0"/>
              </a:rPr>
              <a:t>And </a:t>
            </a:r>
            <a:r>
              <a:rPr lang="en-US" sz="2800" dirty="0" smtClean="0">
                <a:solidFill>
                  <a:schemeClr val="bg1"/>
                </a:solidFill>
                <a:latin typeface="Edmondsans Bold" pitchFamily="50" charset="0"/>
              </a:rPr>
              <a:t>the same is true for you. Since you are so eager to have the special abilities the Spirit gives, seek those that will strengthen the whole church</a:t>
            </a:r>
            <a:r>
              <a:rPr lang="en-US" sz="2800" dirty="0" smtClean="0">
                <a:solidFill>
                  <a:schemeClr val="bg1"/>
                </a:solidFill>
                <a:latin typeface="Edmondsans Bold" pitchFamily="50" charset="0"/>
              </a:rPr>
              <a:t>.</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14:26</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539430"/>
          </a:xfrm>
          <a:prstGeom prst="rect">
            <a:avLst/>
          </a:prstGeom>
          <a:noFill/>
        </p:spPr>
        <p:txBody>
          <a:bodyPr wrap="square" rtlCol="0">
            <a:spAutoFit/>
          </a:bodyPr>
          <a:lstStyle/>
          <a:p>
            <a:endParaRPr lang="en-AU" sz="2800" b="1" dirty="0" smtClean="0"/>
          </a:p>
          <a:p>
            <a:r>
              <a:rPr lang="en-US" sz="2800" dirty="0" smtClean="0">
                <a:solidFill>
                  <a:schemeClr val="bg1"/>
                </a:solidFill>
                <a:latin typeface="Edmondsans Bold" pitchFamily="50" charset="0"/>
              </a:rPr>
              <a:t>Well, my brothers and sisters, let’s summarize. When you meet together, one will sing, another will teach, another will tell some special revelation God has given, one will speak in tongues, and another will interpret what is said. </a:t>
            </a:r>
            <a:r>
              <a:rPr lang="en-US" sz="2800" dirty="0" smtClean="0">
                <a:solidFill>
                  <a:schemeClr val="bg1"/>
                </a:solidFill>
                <a:latin typeface="Edmondsans Bold" pitchFamily="50" charset="0"/>
              </a:rPr>
              <a:t>But everything that is done must strengthen all of you</a:t>
            </a:r>
            <a:r>
              <a:rPr lang="en-US"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0076" y="1886128"/>
            <a:ext cx="7753350" cy="2523768"/>
          </a:xfrm>
          <a:prstGeom prst="rect">
            <a:avLst/>
          </a:prstGeom>
          <a:noFill/>
        </p:spPr>
        <p:txBody>
          <a:bodyPr wrap="square" rtlCol="0">
            <a:spAutoFit/>
          </a:bodyPr>
          <a:lstStyle/>
          <a:p>
            <a:pPr marL="514350" indent="-514350" algn="ctr"/>
            <a:r>
              <a:rPr lang="en-AU" sz="3200" dirty="0" smtClean="0">
                <a:solidFill>
                  <a:schemeClr val="bg1"/>
                </a:solidFill>
                <a:latin typeface="Edmondsans Bold" pitchFamily="50" charset="0"/>
              </a:rPr>
              <a:t>What we believe about</a:t>
            </a:r>
          </a:p>
          <a:p>
            <a:pPr marL="514350" indent="-514350" algn="ctr"/>
            <a:endParaRPr lang="en-AU" sz="2000" dirty="0" smtClean="0">
              <a:solidFill>
                <a:schemeClr val="bg1"/>
              </a:solidFill>
              <a:latin typeface="Edmondsans Bold" pitchFamily="50" charset="0"/>
            </a:endParaRPr>
          </a:p>
          <a:p>
            <a:pPr marL="514350" indent="-514350" algn="ctr"/>
            <a:r>
              <a:rPr lang="en-AU" sz="6600" u="sng" dirty="0" smtClean="0">
                <a:solidFill>
                  <a:schemeClr val="bg1"/>
                </a:solidFill>
                <a:latin typeface="Edmondsans Bold" pitchFamily="50" charset="0"/>
              </a:rPr>
              <a:t>The Church</a:t>
            </a:r>
            <a:endParaRPr lang="en-AU" sz="6600" u="sng" dirty="0" smtClean="0">
              <a:solidFill>
                <a:schemeClr val="bg1"/>
              </a:solidFill>
              <a:latin typeface="Edmondsans Bold" pitchFamily="50" charset="0"/>
            </a:endParaRPr>
          </a:p>
          <a:p>
            <a:pPr marL="514350" indent="-514350" algn="ctr"/>
            <a:endParaRPr lang="en-AU" sz="40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What’s the Point?</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4262705"/>
          </a:xfrm>
          <a:prstGeom prst="rect">
            <a:avLst/>
          </a:prstGeom>
          <a:noFill/>
        </p:spPr>
        <p:txBody>
          <a:bodyPr wrap="square" rtlCol="0">
            <a:spAutoFit/>
          </a:bodyPr>
          <a:lstStyle/>
          <a:p>
            <a:pPr marL="514350" indent="-514350">
              <a:spcAft>
                <a:spcPts val="1800"/>
              </a:spcAft>
              <a:buFont typeface="+mj-lt"/>
              <a:buAutoNum type="arabicPeriod"/>
            </a:pPr>
            <a:r>
              <a:rPr lang="en-GB" sz="2800" dirty="0" smtClean="0">
                <a:solidFill>
                  <a:schemeClr val="bg1"/>
                </a:solidFill>
                <a:latin typeface="Edmondsans Bold" pitchFamily="50" charset="0"/>
              </a:rPr>
              <a:t>To be built up in our faith</a:t>
            </a:r>
          </a:p>
          <a:p>
            <a:pPr marL="514350" indent="-514350">
              <a:spcAft>
                <a:spcPts val="1800"/>
              </a:spcAft>
              <a:buFont typeface="+mj-lt"/>
              <a:buAutoNum type="arabicPeriod"/>
            </a:pPr>
            <a:r>
              <a:rPr lang="en-AU" sz="2800" dirty="0" smtClean="0">
                <a:solidFill>
                  <a:schemeClr val="bg1"/>
                </a:solidFill>
                <a:latin typeface="Edmondsans Bold" pitchFamily="50" charset="0"/>
              </a:rPr>
              <a:t>To build up others</a:t>
            </a:r>
          </a:p>
          <a:p>
            <a:pPr marL="514350" indent="-514350">
              <a:spcAft>
                <a:spcPts val="1800"/>
              </a:spcAft>
              <a:buFont typeface="+mj-lt"/>
              <a:buAutoNum type="arabicPeriod"/>
            </a:pPr>
            <a:r>
              <a:rPr lang="en-AU" sz="2800" dirty="0" smtClean="0">
                <a:solidFill>
                  <a:schemeClr val="bg1"/>
                </a:solidFill>
                <a:latin typeface="Edmondsans Bold" pitchFamily="50" charset="0"/>
              </a:rPr>
              <a:t>To be equipped to do God’s work</a:t>
            </a:r>
            <a:endParaRPr lang="en-GB" sz="2800" dirty="0" smtClean="0">
              <a:solidFill>
                <a:schemeClr val="bg1"/>
              </a:solidFill>
              <a:latin typeface="Edmondsans Bold" pitchFamily="50" charset="0"/>
            </a:endParaRPr>
          </a:p>
          <a:p>
            <a:pPr marL="514350" indent="-514350">
              <a:spcAft>
                <a:spcPts val="1800"/>
              </a:spcAft>
              <a:buFont typeface="+mj-lt"/>
              <a:buAutoNum type="arabicPeriod"/>
            </a:pPr>
            <a:endParaRPr lang="en-AU" sz="2800" dirty="0" smtClean="0">
              <a:solidFill>
                <a:schemeClr val="bg1"/>
              </a:solidFill>
              <a:latin typeface="Edmondsans Bold" pitchFamily="50" charset="0"/>
            </a:endParaRPr>
          </a:p>
          <a:p>
            <a:pPr marL="514350" indent="-514350">
              <a:spcAft>
                <a:spcPts val="1800"/>
              </a:spcAft>
            </a:pPr>
            <a:endParaRPr lang="en-GB" sz="2800" dirty="0" smtClean="0">
              <a:solidFill>
                <a:schemeClr val="bg1"/>
              </a:solidFill>
              <a:latin typeface="Edmondsans Bold" pitchFamily="50" charset="0"/>
            </a:endParaRPr>
          </a:p>
          <a:p>
            <a:pPr marL="514350" lvl="0" indent="-514350">
              <a:buAutoNum type="arabicPeriod" startAt="5"/>
            </a:pPr>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678204"/>
          </a:xfrm>
          <a:prstGeom prst="rect">
            <a:avLst/>
          </a:prstGeom>
          <a:noFill/>
        </p:spPr>
        <p:txBody>
          <a:bodyPr wrap="square" rtlCol="0">
            <a:spAutoFit/>
          </a:bodyPr>
          <a:lstStyle/>
          <a:p>
            <a:r>
              <a:rPr lang="en-AU" sz="2800" u="sng" dirty="0" smtClean="0">
                <a:solidFill>
                  <a:schemeClr val="bg1"/>
                </a:solidFill>
                <a:latin typeface="Edmondsans Bold" pitchFamily="50" charset="0"/>
              </a:rPr>
              <a:t>QUESTIONS</a:t>
            </a:r>
            <a:endParaRPr lang="en-US" sz="28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r>
              <a:rPr lang="en-GB" sz="2800" dirty="0" smtClean="0">
                <a:solidFill>
                  <a:schemeClr val="bg1"/>
                </a:solidFill>
                <a:latin typeface="Edmondsans Bold" pitchFamily="50" charset="0"/>
              </a:rPr>
              <a:t>Is church God’s idea or man’s?</a:t>
            </a:r>
          </a:p>
          <a:p>
            <a:pPr marL="514350" indent="-514350">
              <a:buAutoNum type="arabicPeriod"/>
            </a:pPr>
            <a:endParaRPr lang="en-AU" sz="2800" dirty="0" smtClean="0">
              <a:solidFill>
                <a:schemeClr val="bg1"/>
              </a:solidFill>
              <a:latin typeface="Edmondsans Bold" pitchFamily="50" charset="0"/>
            </a:endParaRPr>
          </a:p>
          <a:p>
            <a:pPr marL="514350" indent="-514350">
              <a:buAutoNum type="arabicPeriod"/>
            </a:pPr>
            <a:r>
              <a:rPr lang="en-AU" sz="2800" dirty="0" smtClean="0">
                <a:solidFill>
                  <a:schemeClr val="bg1"/>
                </a:solidFill>
                <a:latin typeface="Edmondsans Bold" pitchFamily="50" charset="0"/>
              </a:rPr>
              <a:t>What is Church supposed to look like?</a:t>
            </a:r>
          </a:p>
          <a:p>
            <a:pPr marL="514350" indent="-514350">
              <a:buAutoNum type="arabicPeriod"/>
            </a:pPr>
            <a:endParaRPr lang="en-AU" sz="2800" dirty="0" smtClean="0">
              <a:solidFill>
                <a:schemeClr val="bg1"/>
              </a:solidFill>
              <a:latin typeface="Edmondsans Bold" pitchFamily="50" charset="0"/>
            </a:endParaRPr>
          </a:p>
          <a:p>
            <a:pPr marL="514350" indent="-514350">
              <a:buAutoNum type="arabicPeriod"/>
            </a:pPr>
            <a:r>
              <a:rPr lang="en-AU" sz="2800" dirty="0" smtClean="0">
                <a:solidFill>
                  <a:schemeClr val="bg1"/>
                </a:solidFill>
                <a:latin typeface="Edmondsans Bold" pitchFamily="50" charset="0"/>
              </a:rPr>
              <a:t>What does it mean to be part of the body of Christ?</a:t>
            </a:r>
          </a:p>
          <a:p>
            <a:pPr marL="514350" indent="-514350">
              <a:buAutoNum type="arabicPeriod"/>
            </a:pPr>
            <a:endParaRPr lang="en-AU" sz="2800" dirty="0" smtClean="0">
              <a:solidFill>
                <a:schemeClr val="bg1"/>
              </a:solidFill>
              <a:latin typeface="Edmondsans Bold" pitchFamily="50" charset="0"/>
            </a:endParaRPr>
          </a:p>
          <a:p>
            <a:pPr marL="514350" indent="-514350">
              <a:buAutoNum type="arabicPeriod"/>
            </a:pPr>
            <a:r>
              <a:rPr lang="en-AU" sz="2800" dirty="0" smtClean="0">
                <a:solidFill>
                  <a:schemeClr val="bg1"/>
                </a:solidFill>
                <a:latin typeface="Edmondsans Bold" pitchFamily="50" charset="0"/>
              </a:rPr>
              <a:t>Why do so many people get hurt by churches?</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816429"/>
          </a:xfrm>
          <a:prstGeom prst="rect">
            <a:avLst/>
          </a:prstGeom>
          <a:noFill/>
        </p:spPr>
        <p:txBody>
          <a:bodyPr wrap="square" rtlCol="0">
            <a:spAutoFit/>
          </a:bodyPr>
          <a:lstStyle/>
          <a:p>
            <a:r>
              <a:rPr lang="en-AU" sz="2800" u="sng" dirty="0" smtClean="0">
                <a:solidFill>
                  <a:schemeClr val="bg1"/>
                </a:solidFill>
                <a:latin typeface="Edmondsans Bold" pitchFamily="50" charset="0"/>
              </a:rPr>
              <a:t>A little bit of Greek</a:t>
            </a:r>
            <a:endParaRPr lang="en-US" sz="28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endParaRPr lang="en-GB" sz="2800" dirty="0" smtClean="0">
              <a:solidFill>
                <a:schemeClr val="bg1"/>
              </a:solidFill>
              <a:latin typeface="Edmondsans Bold" pitchFamily="50" charset="0"/>
            </a:endParaRPr>
          </a:p>
          <a:p>
            <a:pPr marL="514350" indent="-514350"/>
            <a:r>
              <a:rPr lang="en-GB" sz="2800" dirty="0" err="1" smtClean="0">
                <a:solidFill>
                  <a:schemeClr val="bg1"/>
                </a:solidFill>
                <a:latin typeface="Edmondsans Bold" pitchFamily="50" charset="0"/>
              </a:rPr>
              <a:t>Kuriakos</a:t>
            </a:r>
            <a:r>
              <a:rPr lang="en-GB" sz="2800" dirty="0" smtClean="0">
                <a:solidFill>
                  <a:schemeClr val="bg1"/>
                </a:solidFill>
                <a:latin typeface="Edmondsans Bold" pitchFamily="50" charset="0"/>
              </a:rPr>
              <a:t> – Belonging/Devoted to the Lord</a:t>
            </a:r>
            <a:endParaRPr lang="en-GB" sz="2800" dirty="0" smtClean="0">
              <a:solidFill>
                <a:schemeClr val="bg1"/>
              </a:solidFill>
              <a:latin typeface="Edmondsans Bold" pitchFamily="50" charset="0"/>
            </a:endParaRPr>
          </a:p>
          <a:p>
            <a:pPr marL="514350" indent="-514350"/>
            <a:endParaRPr lang="en-AU" sz="2800" dirty="0" smtClean="0">
              <a:solidFill>
                <a:schemeClr val="bg1"/>
              </a:solidFill>
              <a:latin typeface="Edmondsans Bold" pitchFamily="50" charset="0"/>
            </a:endParaRPr>
          </a:p>
          <a:p>
            <a:pPr marL="514350" indent="-514350"/>
            <a:endParaRPr lang="en-AU" sz="2800" dirty="0" smtClean="0">
              <a:solidFill>
                <a:schemeClr val="bg1"/>
              </a:solidFill>
              <a:latin typeface="Edmondsans Bold" pitchFamily="50" charset="0"/>
            </a:endParaRPr>
          </a:p>
          <a:p>
            <a:pPr marL="1704975" indent="-1704975"/>
            <a:r>
              <a:rPr lang="en-AU" sz="2800" dirty="0" err="1" smtClean="0">
                <a:solidFill>
                  <a:schemeClr val="bg1"/>
                </a:solidFill>
                <a:latin typeface="Edmondsans Bold" pitchFamily="50" charset="0"/>
              </a:rPr>
              <a:t>Ekklesia</a:t>
            </a:r>
            <a:r>
              <a:rPr lang="en-AU" sz="2800" dirty="0" smtClean="0">
                <a:solidFill>
                  <a:schemeClr val="bg1"/>
                </a:solidFill>
                <a:latin typeface="Edmondsans Bold" pitchFamily="50" charset="0"/>
              </a:rPr>
              <a:t> – A</a:t>
            </a:r>
            <a:r>
              <a:rPr lang="en-US" sz="2800" dirty="0" smtClean="0">
                <a:solidFill>
                  <a:schemeClr val="bg1"/>
                </a:solidFill>
                <a:latin typeface="Edmondsans Bold" pitchFamily="50" charset="0"/>
              </a:rPr>
              <a:t> </a:t>
            </a:r>
            <a:r>
              <a:rPr lang="en-US" sz="2800" dirty="0" smtClean="0">
                <a:solidFill>
                  <a:schemeClr val="bg1"/>
                </a:solidFill>
                <a:latin typeface="Edmondsans Bold" pitchFamily="50" charset="0"/>
              </a:rPr>
              <a:t>group of citizens </a:t>
            </a:r>
            <a:r>
              <a:rPr lang="en-US" sz="2800" dirty="0" smtClean="0">
                <a:solidFill>
                  <a:schemeClr val="bg1"/>
                </a:solidFill>
                <a:latin typeface="Edmondsans Bold" pitchFamily="50" charset="0"/>
              </a:rPr>
              <a:t>called </a:t>
            </a:r>
            <a:r>
              <a:rPr lang="en-US" sz="2800" dirty="0" smtClean="0">
                <a:solidFill>
                  <a:schemeClr val="bg1"/>
                </a:solidFill>
                <a:latin typeface="Edmondsans Bold" pitchFamily="50" charset="0"/>
              </a:rPr>
              <a:t>out for an </a:t>
            </a:r>
            <a:r>
              <a:rPr lang="en-US" sz="2800" dirty="0" smtClean="0">
                <a:solidFill>
                  <a:schemeClr val="bg1"/>
                </a:solidFill>
                <a:latin typeface="Edmondsans Bold" pitchFamily="50" charset="0"/>
              </a:rPr>
              <a:t>assembly</a:t>
            </a:r>
            <a:endParaRPr lang="en-AU" sz="2800" dirty="0" smtClean="0">
              <a:solidFill>
                <a:schemeClr val="bg1"/>
              </a:solidFill>
              <a:latin typeface="Edmondsans Bold" pitchFamily="50" charset="0"/>
            </a:endParaRPr>
          </a:p>
          <a:p>
            <a:pPr marL="514350" indent="-514350"/>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5109091"/>
          </a:xfrm>
          <a:prstGeom prst="rect">
            <a:avLst/>
          </a:prstGeom>
          <a:noFill/>
        </p:spPr>
        <p:txBody>
          <a:bodyPr wrap="square" rtlCol="0">
            <a:spAutoFit/>
          </a:bodyPr>
          <a:lstStyle/>
          <a:p>
            <a:r>
              <a:rPr lang="en-AU" sz="2800" u="sng" dirty="0" smtClean="0">
                <a:solidFill>
                  <a:schemeClr val="bg1"/>
                </a:solidFill>
                <a:latin typeface="Edmondsans Bold" pitchFamily="50" charset="0"/>
              </a:rPr>
              <a:t>The Church</a:t>
            </a:r>
            <a:endParaRPr lang="en-US" sz="28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endParaRPr lang="en-GB" sz="2800" dirty="0" smtClean="0">
              <a:solidFill>
                <a:schemeClr val="bg1"/>
              </a:solidFill>
              <a:latin typeface="Edmondsans Bold" pitchFamily="50" charset="0"/>
            </a:endParaRPr>
          </a:p>
          <a:p>
            <a:pPr marL="1885950" indent="-1885950"/>
            <a:r>
              <a:rPr lang="en-GB" sz="2800" dirty="0" smtClean="0">
                <a:solidFill>
                  <a:schemeClr val="bg1"/>
                </a:solidFill>
                <a:latin typeface="Edmondsans Bold" pitchFamily="50" charset="0"/>
              </a:rPr>
              <a:t>Universal – C</a:t>
            </a:r>
            <a:r>
              <a:rPr lang="en-US" sz="2800" dirty="0" err="1" smtClean="0">
                <a:solidFill>
                  <a:schemeClr val="bg1"/>
                </a:solidFill>
                <a:latin typeface="Edmondsans Bold" pitchFamily="50" charset="0"/>
              </a:rPr>
              <a:t>omprised</a:t>
            </a:r>
            <a:r>
              <a:rPr lang="en-US" sz="2800" dirty="0" smtClean="0">
                <a:solidFill>
                  <a:schemeClr val="bg1"/>
                </a:solidFill>
                <a:latin typeface="Edmondsans Bold" pitchFamily="50" charset="0"/>
              </a:rPr>
              <a:t> of all </a:t>
            </a:r>
            <a:r>
              <a:rPr lang="en-US" sz="2800" dirty="0" smtClean="0">
                <a:solidFill>
                  <a:schemeClr val="bg1"/>
                </a:solidFill>
                <a:latin typeface="Edmondsans Bold" pitchFamily="50" charset="0"/>
              </a:rPr>
              <a:t>“born again” believers of all nations and denominations, under the headship of the Lord Jesus Christ</a:t>
            </a:r>
            <a:endParaRPr lang="en-GB" sz="2800" dirty="0" smtClean="0">
              <a:solidFill>
                <a:schemeClr val="bg1"/>
              </a:solidFill>
              <a:latin typeface="Edmondsans Bold" pitchFamily="50" charset="0"/>
            </a:endParaRPr>
          </a:p>
          <a:p>
            <a:pPr marL="1885950" indent="-1885950"/>
            <a:endParaRPr lang="en-AU" sz="2800" dirty="0" smtClean="0">
              <a:solidFill>
                <a:schemeClr val="bg1"/>
              </a:solidFill>
              <a:latin typeface="Edmondsans Bold" pitchFamily="50" charset="0"/>
            </a:endParaRPr>
          </a:p>
          <a:p>
            <a:pPr marL="514350" indent="-514350"/>
            <a:endParaRPr lang="en-AU" sz="2800" dirty="0" smtClean="0">
              <a:solidFill>
                <a:schemeClr val="bg1"/>
              </a:solidFill>
              <a:latin typeface="Edmondsans Bold" pitchFamily="50" charset="0"/>
            </a:endParaRPr>
          </a:p>
          <a:p>
            <a:pPr marL="1885950" indent="-1885950"/>
            <a:r>
              <a:rPr lang="en-AU" sz="2800" dirty="0" smtClean="0">
                <a:solidFill>
                  <a:schemeClr val="bg1"/>
                </a:solidFill>
                <a:latin typeface="Edmondsans Bold" pitchFamily="50" charset="0"/>
              </a:rPr>
              <a:t>Local – 	A</a:t>
            </a:r>
            <a:r>
              <a:rPr lang="en-US" sz="2800" dirty="0" smtClean="0">
                <a:solidFill>
                  <a:schemeClr val="bg1"/>
                </a:solidFill>
                <a:latin typeface="Edmondsans Bold" pitchFamily="50" charset="0"/>
              </a:rPr>
              <a:t> </a:t>
            </a:r>
            <a:r>
              <a:rPr lang="en-US" sz="2800" dirty="0" smtClean="0">
                <a:solidFill>
                  <a:schemeClr val="bg1"/>
                </a:solidFill>
                <a:latin typeface="Edmondsans Bold" pitchFamily="50" charset="0"/>
              </a:rPr>
              <a:t>group of believers who meet together on a regular basis</a:t>
            </a:r>
            <a:endParaRPr lang="en-AU" sz="2800" dirty="0" smtClean="0">
              <a:solidFill>
                <a:schemeClr val="bg1"/>
              </a:solidFill>
              <a:latin typeface="Edmondsans Bold" pitchFamily="50" charset="0"/>
            </a:endParaRPr>
          </a:p>
          <a:p>
            <a:pPr marL="514350" indent="-514350"/>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Genesis 17:7</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r>
              <a:rPr lang="en-US" sz="2800" dirty="0" smtClean="0">
                <a:solidFill>
                  <a:schemeClr val="bg1"/>
                </a:solidFill>
                <a:latin typeface="Edmondsans Bold" pitchFamily="50" charset="0"/>
              </a:rPr>
              <a:t>“</a:t>
            </a:r>
            <a:r>
              <a:rPr lang="en-US" sz="2800" dirty="0" smtClean="0">
                <a:solidFill>
                  <a:schemeClr val="bg1"/>
                </a:solidFill>
                <a:latin typeface="Edmondsans Bold" pitchFamily="50" charset="0"/>
              </a:rPr>
              <a:t>I will confirm my covenant with you and your descendants after you, from generation to generation. This is the everlasting covenant: I will always be your God and the God of your descendants after you</a:t>
            </a:r>
            <a:r>
              <a:rPr lang="en-US" sz="2800" dirty="0" smtClean="0">
                <a:solidFill>
                  <a:schemeClr val="bg1"/>
                </a:solidFill>
                <a:latin typeface="Edmondsans Bold" pitchFamily="50" charset="0"/>
              </a:rPr>
              <a:t>.</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Exodus 6:7</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815882"/>
          </a:xfrm>
          <a:prstGeom prst="rect">
            <a:avLst/>
          </a:prstGeom>
          <a:noFill/>
        </p:spPr>
        <p:txBody>
          <a:bodyPr wrap="square" rtlCol="0">
            <a:spAutoFit/>
          </a:bodyPr>
          <a:lstStyle/>
          <a:p>
            <a:r>
              <a:rPr lang="en-US" sz="2800" dirty="0" smtClean="0">
                <a:solidFill>
                  <a:schemeClr val="bg1"/>
                </a:solidFill>
                <a:latin typeface="Edmondsans Bold" pitchFamily="50" charset="0"/>
              </a:rPr>
              <a:t>I will claim you as my own people, and I will be your God. </a:t>
            </a:r>
            <a:r>
              <a:rPr lang="en-US" sz="2800" dirty="0" smtClean="0">
                <a:solidFill>
                  <a:schemeClr val="bg1"/>
                </a:solidFill>
                <a:latin typeface="Edmondsans Bold" pitchFamily="50" charset="0"/>
              </a:rPr>
              <a:t>Then you will know that I am the Lord your God who has freed you from your oppression in Egypt</a:t>
            </a:r>
            <a:r>
              <a:rPr lang="en-US" sz="2800" dirty="0" smtClean="0">
                <a:solidFill>
                  <a:schemeClr val="bg1"/>
                </a:solidFill>
                <a:latin typeface="Edmondsans Bold" pitchFamily="50" charset="0"/>
              </a:rPr>
              <a:t>.</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Jeremiah 32:38-41</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4401205"/>
          </a:xfrm>
          <a:prstGeom prst="rect">
            <a:avLst/>
          </a:prstGeom>
          <a:noFill/>
        </p:spPr>
        <p:txBody>
          <a:bodyPr wrap="square" rtlCol="0">
            <a:spAutoFit/>
          </a:bodyPr>
          <a:lstStyle/>
          <a:p>
            <a:r>
              <a:rPr lang="en-US" sz="2800" dirty="0" smtClean="0">
                <a:solidFill>
                  <a:schemeClr val="bg1"/>
                </a:solidFill>
                <a:latin typeface="Edmondsans Bold" pitchFamily="50" charset="0"/>
              </a:rPr>
              <a:t>I </a:t>
            </a:r>
            <a:r>
              <a:rPr lang="en-US" sz="2800" dirty="0" smtClean="0">
                <a:solidFill>
                  <a:schemeClr val="bg1"/>
                </a:solidFill>
                <a:latin typeface="Edmondsans Bold" pitchFamily="50" charset="0"/>
              </a:rPr>
              <a:t>will certainly bring my people back again from all the countries where I will scatter them in my fury. I will bring them back to this very city and let them live in peace and safety. </a:t>
            </a:r>
            <a:r>
              <a:rPr lang="en-US" sz="2800" dirty="0" smtClean="0">
                <a:solidFill>
                  <a:schemeClr val="bg1"/>
                </a:solidFill>
                <a:latin typeface="Edmondsans Bold" pitchFamily="50" charset="0"/>
              </a:rPr>
              <a:t>They </a:t>
            </a:r>
            <a:r>
              <a:rPr lang="en-US" sz="2800" dirty="0" smtClean="0">
                <a:solidFill>
                  <a:schemeClr val="bg1"/>
                </a:solidFill>
                <a:latin typeface="Edmondsans Bold" pitchFamily="50" charset="0"/>
              </a:rPr>
              <a:t>will be my people, and I will be their God. </a:t>
            </a:r>
            <a:r>
              <a:rPr lang="en-US" sz="2800" dirty="0" smtClean="0">
                <a:solidFill>
                  <a:schemeClr val="bg1"/>
                </a:solidFill>
                <a:latin typeface="Edmondsans Bold" pitchFamily="50" charset="0"/>
              </a:rPr>
              <a:t>And </a:t>
            </a:r>
            <a:r>
              <a:rPr lang="en-US" sz="2800" dirty="0" smtClean="0">
                <a:solidFill>
                  <a:schemeClr val="bg1"/>
                </a:solidFill>
                <a:latin typeface="Edmondsans Bold" pitchFamily="50" charset="0"/>
              </a:rPr>
              <a:t>I will give them one heart and one purpose: to worship me forever, for their own good and for the good of all their descendants. </a:t>
            </a:r>
            <a:r>
              <a:rPr lang="en-US" sz="2800" dirty="0" smtClean="0">
                <a:solidFill>
                  <a:schemeClr val="bg1"/>
                </a:solidFill>
                <a:latin typeface="Edmondsans Bold" pitchFamily="50" charset="0"/>
              </a:rPr>
              <a:t>And </a:t>
            </a:r>
            <a:r>
              <a:rPr lang="en-US" sz="2800" dirty="0" smtClean="0">
                <a:solidFill>
                  <a:schemeClr val="bg1"/>
                </a:solidFill>
                <a:latin typeface="Edmondsans Bold" pitchFamily="50" charset="0"/>
              </a:rPr>
              <a:t>I will make an everlasting covenant with them: I will never stop doing good for them. </a:t>
            </a: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3433</TotalTime>
  <Words>1218</Words>
  <Application>Microsoft Office PowerPoint</Application>
  <PresentationFormat>On-screen Show (4:3)</PresentationFormat>
  <Paragraphs>97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Caleb</cp:lastModifiedBy>
  <cp:revision>127</cp:revision>
  <dcterms:created xsi:type="dcterms:W3CDTF">2012-12-17T21:57:22Z</dcterms:created>
  <dcterms:modified xsi:type="dcterms:W3CDTF">2017-03-18T23:31:29Z</dcterms:modified>
</cp:coreProperties>
</file>