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97" r:id="rId3"/>
    <p:sldId id="300" r:id="rId4"/>
    <p:sldId id="404" r:id="rId5"/>
    <p:sldId id="405" r:id="rId6"/>
    <p:sldId id="408" r:id="rId7"/>
    <p:sldId id="406" r:id="rId8"/>
    <p:sldId id="409" r:id="rId9"/>
    <p:sldId id="407" r:id="rId10"/>
    <p:sldId id="410" r:id="rId11"/>
    <p:sldId id="411" r:id="rId12"/>
    <p:sldId id="412" r:id="rId13"/>
    <p:sldId id="346" r:id="rId14"/>
    <p:sldId id="413" r:id="rId15"/>
    <p:sldId id="414" r:id="rId16"/>
    <p:sldId id="415" r:id="rId17"/>
    <p:sldId id="434" r:id="rId18"/>
    <p:sldId id="435" r:id="rId19"/>
    <p:sldId id="436" r:id="rId20"/>
    <p:sldId id="420" r:id="rId21"/>
    <p:sldId id="423" r:id="rId22"/>
    <p:sldId id="421" r:id="rId23"/>
    <p:sldId id="424" r:id="rId24"/>
    <p:sldId id="425" r:id="rId25"/>
    <p:sldId id="426" r:id="rId26"/>
    <p:sldId id="422" r:id="rId27"/>
    <p:sldId id="427" r:id="rId28"/>
    <p:sldId id="416" r:id="rId29"/>
    <p:sldId id="418" r:id="rId30"/>
    <p:sldId id="428" r:id="rId31"/>
    <p:sldId id="419" r:id="rId32"/>
    <p:sldId id="401" r:id="rId33"/>
    <p:sldId id="430" r:id="rId34"/>
    <p:sldId id="431" r:id="rId35"/>
    <p:sldId id="429" r:id="rId36"/>
    <p:sldId id="403" r:id="rId37"/>
    <p:sldId id="432" r:id="rId38"/>
    <p:sldId id="433" r:id="rId3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21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2CAC4B5-E678-43E7-AA83-6B86E8AD05DD}" type="datetimeFigureOut">
              <a:rPr lang="en-US"/>
              <a:pPr/>
              <a:t>4/8/2017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2A2CBF-F3C1-40D6-90E2-13DC9D5EA34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A5C4288-CA3B-458C-B1E3-9072B6B6EAAA}" type="datetimeFigureOut">
              <a:rPr lang="en-US"/>
              <a:pPr/>
              <a:t>4/8/2017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A1CEDAE-98B5-4783-8E9E-AD3D8F1D117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A9177C4-F268-4946-9286-077DC89D9241}" type="datetimeFigureOut">
              <a:rPr lang="en-US"/>
              <a:pPr/>
              <a:t>4/8/2017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A7C6899-17BA-44D9-8F64-77859CDF0E0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42D7A95-E44E-4561-B650-401127C1B5CB}" type="datetimeFigureOut">
              <a:rPr lang="en-US"/>
              <a:pPr/>
              <a:t>4/8/2017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13C4E5B-F388-432C-B924-79508C0430A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DBDCD05-A576-44D9-AEFC-A688CC39DFFF}" type="datetimeFigureOut">
              <a:rPr lang="en-US"/>
              <a:pPr/>
              <a:t>4/8/2017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77595B-B2CE-4EB8-BC29-3CBC54DC6F6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5586EFE-A6C2-49BF-B0A1-FC2A12999065}" type="datetimeFigureOut">
              <a:rPr lang="en-US"/>
              <a:pPr/>
              <a:t>4/8/2017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5E354F3-7DEB-41BA-A094-C0C334D5805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483996F-2373-494D-9369-FBF1A5F93CD7}" type="datetimeFigureOut">
              <a:rPr lang="en-US"/>
              <a:pPr/>
              <a:t>4/8/2017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C2211F7-56CB-4043-BDA5-D5F7496DDC3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0A3D6A2-CEA7-40A9-9B18-1885C5FEB300}" type="datetimeFigureOut">
              <a:rPr lang="en-US"/>
              <a:pPr/>
              <a:t>4/8/2017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7A0E6ED-82BF-40BB-9F2A-960C9136DDC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DE96FC1-41F0-420B-A0BA-C7A763684F3C}" type="datetimeFigureOut">
              <a:rPr lang="en-US"/>
              <a:pPr/>
              <a:t>4/8/2017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18933F4-760B-477A-BFCF-5992CFCA409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207C522-7A4A-4D8F-82AC-8531A937055E}" type="datetimeFigureOut">
              <a:rPr lang="en-US"/>
              <a:pPr/>
              <a:t>4/8/2017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DDC1B56-B6F6-4255-A1EF-E0052C36502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CC2B3E9-DF52-49EA-B9E8-5CB3B97D215C}" type="datetimeFigureOut">
              <a:rPr lang="en-US"/>
              <a:pPr/>
              <a:t>4/8/2017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1DCAFF-FD28-44B4-A3B0-E4B3674364E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7CC72F8-104A-48C3-BD7A-E0A04C5031C4}" type="datetimeFigureOut">
              <a:rPr lang="en-US"/>
              <a:pPr/>
              <a:t>4/8/2017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B911054-D83E-4069-9F23-B5C2A0CB396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3900" y="409575"/>
            <a:ext cx="7629525" cy="769441"/>
          </a:xfrm>
          <a:prstGeom prst="rect">
            <a:avLst/>
          </a:prstGeom>
          <a:noFill/>
        </p:spPr>
        <p:txBody>
          <a:bodyPr wrap="square" rtlCol="0">
            <a:spAutoFit/>
          </a:bodyPr>
          <a:lstStyle/>
          <a:p>
            <a:r>
              <a:rPr lang="en-AU" sz="4400" dirty="0" smtClean="0">
                <a:solidFill>
                  <a:schemeClr val="bg1"/>
                </a:solidFill>
                <a:latin typeface="Edmondsans Bold" pitchFamily="50" charset="0"/>
              </a:rPr>
              <a:t>Ephesians 4:7</a:t>
            </a:r>
            <a:endParaRPr lang="en-US" sz="4400" dirty="0">
              <a:solidFill>
                <a:schemeClr val="bg1"/>
              </a:solidFill>
              <a:latin typeface="Edmondsans Bold" pitchFamily="50" charset="0"/>
            </a:endParaRPr>
          </a:p>
        </p:txBody>
      </p:sp>
      <p:sp>
        <p:nvSpPr>
          <p:cNvPr id="3" name="TextBox 2"/>
          <p:cNvSpPr txBox="1"/>
          <p:nvPr/>
        </p:nvSpPr>
        <p:spPr>
          <a:xfrm>
            <a:off x="723900" y="1335584"/>
            <a:ext cx="7629525" cy="954107"/>
          </a:xfrm>
          <a:prstGeom prst="rect">
            <a:avLst/>
          </a:prstGeom>
          <a:noFill/>
        </p:spPr>
        <p:txBody>
          <a:bodyPr wrap="square" rtlCol="0">
            <a:spAutoFit/>
          </a:bodyPr>
          <a:lstStyle/>
          <a:p>
            <a:r>
              <a:rPr lang="en-AU" sz="2800" dirty="0" smtClean="0">
                <a:solidFill>
                  <a:schemeClr val="bg1"/>
                </a:solidFill>
                <a:latin typeface="Edmondsans Bold" pitchFamily="50" charset="0"/>
              </a:rPr>
              <a:t>But to each one of us grace has been given as Christ apportioned it</a:t>
            </a:r>
            <a:r>
              <a:rPr lang="en-AU" sz="2800" dirty="0" smtClean="0">
                <a:solidFill>
                  <a:schemeClr val="bg1"/>
                </a:solidFill>
                <a:latin typeface="Edmondsans Bold" pitchFamily="50" charset="0"/>
              </a:rPr>
              <a:t>.</a:t>
            </a: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3900" y="409575"/>
            <a:ext cx="7629525" cy="769441"/>
          </a:xfrm>
          <a:prstGeom prst="rect">
            <a:avLst/>
          </a:prstGeom>
          <a:noFill/>
        </p:spPr>
        <p:txBody>
          <a:bodyPr wrap="square" rtlCol="0">
            <a:spAutoFit/>
          </a:bodyPr>
          <a:lstStyle/>
          <a:p>
            <a:r>
              <a:rPr lang="en-AU" sz="4400" dirty="0" smtClean="0">
                <a:solidFill>
                  <a:schemeClr val="bg1"/>
                </a:solidFill>
                <a:latin typeface="Edmondsans Bold" pitchFamily="50" charset="0"/>
              </a:rPr>
              <a:t>1 Corinthians 12:7</a:t>
            </a:r>
            <a:endParaRPr lang="en-US" sz="4400" dirty="0">
              <a:solidFill>
                <a:schemeClr val="bg1"/>
              </a:solidFill>
              <a:latin typeface="Edmondsans Bold" pitchFamily="50" charset="0"/>
            </a:endParaRPr>
          </a:p>
        </p:txBody>
      </p:sp>
      <p:sp>
        <p:nvSpPr>
          <p:cNvPr id="3" name="TextBox 2"/>
          <p:cNvSpPr txBox="1"/>
          <p:nvPr/>
        </p:nvSpPr>
        <p:spPr>
          <a:xfrm>
            <a:off x="723900" y="1335584"/>
            <a:ext cx="7629525" cy="954107"/>
          </a:xfrm>
          <a:prstGeom prst="rect">
            <a:avLst/>
          </a:prstGeom>
          <a:noFill/>
        </p:spPr>
        <p:txBody>
          <a:bodyPr wrap="square" rtlCol="0">
            <a:spAutoFit/>
          </a:bodyPr>
          <a:lstStyle/>
          <a:p>
            <a:r>
              <a:rPr lang="en-AU" sz="2800" dirty="0" smtClean="0">
                <a:solidFill>
                  <a:schemeClr val="bg1"/>
                </a:solidFill>
                <a:latin typeface="Edmondsans Bold" pitchFamily="50" charset="0"/>
              </a:rPr>
              <a:t>To each person the manifestation of the Spirit is given for the benefit of all</a:t>
            </a:r>
            <a:r>
              <a:rPr lang="en-AU" sz="2800" dirty="0" smtClean="0">
                <a:solidFill>
                  <a:schemeClr val="bg1"/>
                </a:solidFill>
                <a:latin typeface="Edmondsans Bold" pitchFamily="50" charset="0"/>
              </a:rPr>
              <a:t>.</a:t>
            </a: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3816429"/>
          </a:xfrm>
          <a:prstGeom prst="rect">
            <a:avLst/>
          </a:prstGeom>
          <a:noFill/>
        </p:spPr>
        <p:txBody>
          <a:bodyPr wrap="square" rtlCol="0">
            <a:spAutoFit/>
          </a:bodyPr>
          <a:lstStyle/>
          <a:p>
            <a:r>
              <a:rPr lang="en-AU" sz="3600" u="sng" dirty="0" smtClean="0">
                <a:solidFill>
                  <a:schemeClr val="bg1"/>
                </a:solidFill>
                <a:latin typeface="Edmondsans Bold" pitchFamily="50" charset="0"/>
              </a:rPr>
              <a:t>Different Types of Gifts</a:t>
            </a:r>
            <a:endParaRPr lang="en-US" sz="36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buAutoNum type="arabicPeriod"/>
            </a:pPr>
            <a:endParaRPr lang="en-GB" sz="2800" dirty="0" smtClean="0">
              <a:solidFill>
                <a:schemeClr val="bg1"/>
              </a:solidFill>
              <a:latin typeface="Edmondsans Bold" pitchFamily="50" charset="0"/>
            </a:endParaRPr>
          </a:p>
          <a:p>
            <a:pPr marL="514350" indent="-514350">
              <a:buAutoNum type="arabicPeriod"/>
            </a:pPr>
            <a:r>
              <a:rPr lang="en-GB" sz="3200" dirty="0" smtClean="0">
                <a:solidFill>
                  <a:schemeClr val="bg1"/>
                </a:solidFill>
                <a:latin typeface="Edmondsans Bold" pitchFamily="50" charset="0"/>
              </a:rPr>
              <a:t>Manifestation Gifts</a:t>
            </a:r>
            <a:endParaRPr lang="en-GB" sz="3200" dirty="0" smtClean="0">
              <a:solidFill>
                <a:schemeClr val="bg1"/>
              </a:solidFill>
              <a:latin typeface="Edmondsans Bold" pitchFamily="50" charset="0"/>
            </a:endParaRPr>
          </a:p>
          <a:p>
            <a:pPr marL="514350" indent="-514350">
              <a:buAutoNum type="arabicPeriod"/>
            </a:pPr>
            <a:endParaRPr lang="en-AU" sz="3200" dirty="0" smtClean="0">
              <a:solidFill>
                <a:schemeClr val="bg1"/>
              </a:solidFill>
              <a:latin typeface="Edmondsans Bold" pitchFamily="50" charset="0"/>
            </a:endParaRPr>
          </a:p>
          <a:p>
            <a:pPr marL="514350" indent="-514350">
              <a:buAutoNum type="arabicPeriod"/>
            </a:pPr>
            <a:r>
              <a:rPr lang="en-AU" sz="3200" dirty="0" smtClean="0">
                <a:solidFill>
                  <a:schemeClr val="bg1"/>
                </a:solidFill>
                <a:latin typeface="Edmondsans Bold" pitchFamily="50" charset="0"/>
              </a:rPr>
              <a:t>Ministry Gifts</a:t>
            </a:r>
          </a:p>
          <a:p>
            <a:pPr marL="514350" indent="-514350">
              <a:buAutoNum type="arabicPeriod"/>
            </a:pPr>
            <a:endParaRPr lang="en-AU" sz="3200" dirty="0" smtClean="0">
              <a:solidFill>
                <a:schemeClr val="bg1"/>
              </a:solidFill>
              <a:latin typeface="Edmondsans Bold" pitchFamily="50" charset="0"/>
            </a:endParaRPr>
          </a:p>
          <a:p>
            <a:pPr marL="514350" indent="-514350">
              <a:buAutoNum type="arabicPeriod"/>
            </a:pPr>
            <a:r>
              <a:rPr lang="en-AU" sz="3200" dirty="0" smtClean="0">
                <a:solidFill>
                  <a:schemeClr val="bg1"/>
                </a:solidFill>
                <a:latin typeface="Edmondsans Bold" pitchFamily="50" charset="0"/>
              </a:rPr>
              <a:t>Motivational Gifts</a:t>
            </a:r>
            <a:endParaRPr lang="en-AU" sz="3200" dirty="0" smtClean="0">
              <a:solidFill>
                <a:schemeClr val="bg1"/>
              </a:solidFill>
              <a:latin typeface="Edmondsans Bold"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down)">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1785104"/>
          </a:xfrm>
          <a:prstGeom prst="rect">
            <a:avLst/>
          </a:prstGeom>
          <a:noFill/>
        </p:spPr>
        <p:txBody>
          <a:bodyPr wrap="square" rtlCol="0">
            <a:spAutoFit/>
          </a:bodyPr>
          <a:lstStyle/>
          <a:p>
            <a:r>
              <a:rPr lang="en-AU" sz="3600" u="sng" dirty="0" smtClean="0">
                <a:solidFill>
                  <a:schemeClr val="bg1"/>
                </a:solidFill>
                <a:latin typeface="Edmondsans Bold" pitchFamily="50" charset="0"/>
              </a:rPr>
              <a:t>Manifestation Gifts</a:t>
            </a:r>
            <a:endParaRPr lang="en-US" sz="36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buAutoNum type="arabicPeriod"/>
            </a:pPr>
            <a:endParaRPr lang="en-GB" sz="2800" dirty="0" smtClean="0">
              <a:solidFill>
                <a:schemeClr val="bg1"/>
              </a:solidFill>
              <a:latin typeface="Edmondsans Bold" pitchFamily="50" charset="0"/>
            </a:endParaRPr>
          </a:p>
          <a:p>
            <a:pPr marL="514350" indent="-514350">
              <a:buAutoNum type="arabicPeriod"/>
            </a:pP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3900" y="409575"/>
            <a:ext cx="7629525" cy="769441"/>
          </a:xfrm>
          <a:prstGeom prst="rect">
            <a:avLst/>
          </a:prstGeom>
          <a:noFill/>
        </p:spPr>
        <p:txBody>
          <a:bodyPr wrap="square" rtlCol="0">
            <a:spAutoFit/>
          </a:bodyPr>
          <a:lstStyle/>
          <a:p>
            <a:r>
              <a:rPr lang="en-AU" sz="4400" dirty="0" smtClean="0">
                <a:solidFill>
                  <a:schemeClr val="bg1"/>
                </a:solidFill>
                <a:latin typeface="Edmondsans Bold" pitchFamily="50" charset="0"/>
              </a:rPr>
              <a:t>1 Corinthians 12:7</a:t>
            </a:r>
            <a:endParaRPr lang="en-US" sz="4400" dirty="0">
              <a:solidFill>
                <a:schemeClr val="bg1"/>
              </a:solidFill>
              <a:latin typeface="Edmondsans Bold" pitchFamily="50" charset="0"/>
            </a:endParaRPr>
          </a:p>
        </p:txBody>
      </p:sp>
      <p:sp>
        <p:nvSpPr>
          <p:cNvPr id="3" name="TextBox 2"/>
          <p:cNvSpPr txBox="1"/>
          <p:nvPr/>
        </p:nvSpPr>
        <p:spPr>
          <a:xfrm>
            <a:off x="723900" y="1335584"/>
            <a:ext cx="8001000" cy="4832092"/>
          </a:xfrm>
          <a:prstGeom prst="rect">
            <a:avLst/>
          </a:prstGeom>
          <a:noFill/>
        </p:spPr>
        <p:txBody>
          <a:bodyPr wrap="square" rtlCol="0">
            <a:spAutoFit/>
          </a:bodyPr>
          <a:lstStyle/>
          <a:p>
            <a:r>
              <a:rPr lang="en-AU" sz="2800" dirty="0" smtClean="0">
                <a:solidFill>
                  <a:schemeClr val="bg1"/>
                </a:solidFill>
                <a:latin typeface="Edmondsans Bold" pitchFamily="50" charset="0"/>
              </a:rPr>
              <a:t>Now </a:t>
            </a:r>
            <a:r>
              <a:rPr lang="en-AU" sz="2800" dirty="0" smtClean="0">
                <a:solidFill>
                  <a:schemeClr val="bg1"/>
                </a:solidFill>
                <a:latin typeface="Edmondsans Bold" pitchFamily="50" charset="0"/>
              </a:rPr>
              <a:t>to each one the manifestation of the Spirit is given for the common good.</a:t>
            </a:r>
            <a:r>
              <a:rPr lang="en-US" sz="2800" dirty="0" smtClean="0">
                <a:solidFill>
                  <a:schemeClr val="bg1"/>
                </a:solidFill>
                <a:latin typeface="Edmondsans Bold" pitchFamily="50" charset="0"/>
              </a:rPr>
              <a:t> </a:t>
            </a:r>
            <a:r>
              <a:rPr lang="en-US" sz="2800" dirty="0" smtClean="0">
                <a:solidFill>
                  <a:schemeClr val="bg1"/>
                </a:solidFill>
                <a:latin typeface="Edmondsans Bold" pitchFamily="50" charset="0"/>
              </a:rPr>
              <a:t>To </a:t>
            </a:r>
            <a:r>
              <a:rPr lang="en-US" sz="2800" dirty="0" smtClean="0">
                <a:solidFill>
                  <a:schemeClr val="bg1"/>
                </a:solidFill>
                <a:latin typeface="Edmondsans Bold" pitchFamily="50" charset="0"/>
              </a:rPr>
              <a:t>one there is given through the Spirit a message of wisdom, to another a message of knowledge by means of the same Spirit,  to another faith by the same Spirit, to another gifts of healing by that one Spirit,  to another miraculous powers, to another prophecy, to another distinguishing between spirits, </a:t>
            </a:r>
            <a:r>
              <a:rPr lang="en-AU" sz="2800" dirty="0" smtClean="0">
                <a:solidFill>
                  <a:schemeClr val="bg1"/>
                </a:solidFill>
                <a:latin typeface="Edmondsans Bold" pitchFamily="50" charset="0"/>
              </a:rPr>
              <a:t>to another speaking in different kinds of tongues, and to still another the interpretation of tongues.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3900" y="409575"/>
            <a:ext cx="7629525" cy="769441"/>
          </a:xfrm>
          <a:prstGeom prst="rect">
            <a:avLst/>
          </a:prstGeom>
          <a:noFill/>
        </p:spPr>
        <p:txBody>
          <a:bodyPr wrap="square" rtlCol="0">
            <a:spAutoFit/>
          </a:bodyPr>
          <a:lstStyle/>
          <a:p>
            <a:r>
              <a:rPr lang="en-AU" sz="4400" dirty="0" smtClean="0">
                <a:solidFill>
                  <a:schemeClr val="bg1"/>
                </a:solidFill>
                <a:latin typeface="Edmondsans Bold" pitchFamily="50" charset="0"/>
              </a:rPr>
              <a:t>1 Corinthians 12:7</a:t>
            </a:r>
            <a:endParaRPr lang="en-US" sz="4400" dirty="0">
              <a:solidFill>
                <a:schemeClr val="bg1"/>
              </a:solidFill>
              <a:latin typeface="Edmondsans Bold" pitchFamily="50" charset="0"/>
            </a:endParaRPr>
          </a:p>
        </p:txBody>
      </p:sp>
      <p:sp>
        <p:nvSpPr>
          <p:cNvPr id="3" name="TextBox 2"/>
          <p:cNvSpPr txBox="1"/>
          <p:nvPr/>
        </p:nvSpPr>
        <p:spPr>
          <a:xfrm>
            <a:off x="723900" y="1335584"/>
            <a:ext cx="8001000" cy="1384995"/>
          </a:xfrm>
          <a:prstGeom prst="rect">
            <a:avLst/>
          </a:prstGeom>
          <a:noFill/>
        </p:spPr>
        <p:txBody>
          <a:bodyPr wrap="square" rtlCol="0">
            <a:spAutoFit/>
          </a:bodyPr>
          <a:lstStyle/>
          <a:p>
            <a:r>
              <a:rPr lang="en-AU" sz="2800" dirty="0" smtClean="0">
                <a:solidFill>
                  <a:schemeClr val="bg1"/>
                </a:solidFill>
                <a:latin typeface="Edmondsans Bold" pitchFamily="50" charset="0"/>
              </a:rPr>
              <a:t>All these are the work of one and the same Spirit, and he distributes them to each one, just as he determines</a:t>
            </a:r>
            <a:r>
              <a:rPr lang="en-AU" sz="2800" dirty="0" smtClean="0">
                <a:solidFill>
                  <a:schemeClr val="bg1"/>
                </a:solidFill>
                <a:latin typeface="Edmondsans Bold" pitchFamily="50" charset="0"/>
              </a:rPr>
              <a:t>.</a:t>
            </a: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3785652"/>
          </a:xfrm>
          <a:prstGeom prst="rect">
            <a:avLst/>
          </a:prstGeom>
          <a:noFill/>
        </p:spPr>
        <p:txBody>
          <a:bodyPr wrap="square" rtlCol="0">
            <a:spAutoFit/>
          </a:bodyPr>
          <a:lstStyle/>
          <a:p>
            <a:r>
              <a:rPr lang="en-AU" sz="3600" u="sng" dirty="0" smtClean="0">
                <a:solidFill>
                  <a:schemeClr val="bg1"/>
                </a:solidFill>
                <a:latin typeface="Edmondsans Bold" pitchFamily="50" charset="0"/>
              </a:rPr>
              <a:t>Manifestation Gifts</a:t>
            </a:r>
            <a:endParaRPr lang="en-US" sz="36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buAutoNum type="arabicPeriod"/>
            </a:pPr>
            <a:r>
              <a:rPr lang="en-GB" sz="2800" dirty="0" smtClean="0">
                <a:solidFill>
                  <a:schemeClr val="bg1"/>
                </a:solidFill>
                <a:latin typeface="Edmondsans Bold" pitchFamily="50" charset="0"/>
              </a:rPr>
              <a:t>Discerning Gifts</a:t>
            </a:r>
          </a:p>
          <a:p>
            <a:pPr marL="514350" indent="-514350">
              <a:buAutoNum type="arabicPeriod"/>
            </a:pPr>
            <a:endParaRPr lang="en-GB" sz="2800" dirty="0" smtClean="0">
              <a:solidFill>
                <a:schemeClr val="bg1"/>
              </a:solidFill>
              <a:latin typeface="Edmondsans Bold" pitchFamily="50" charset="0"/>
            </a:endParaRPr>
          </a:p>
          <a:p>
            <a:pPr marL="514350" indent="-514350">
              <a:buAutoNum type="arabicPeriod"/>
            </a:pPr>
            <a:r>
              <a:rPr lang="en-GB" sz="2800" dirty="0" smtClean="0">
                <a:solidFill>
                  <a:schemeClr val="bg1"/>
                </a:solidFill>
                <a:latin typeface="Edmondsans Bold" pitchFamily="50" charset="0"/>
              </a:rPr>
              <a:t>Declarative Gifts</a:t>
            </a:r>
          </a:p>
          <a:p>
            <a:pPr marL="514350" indent="-514350">
              <a:buAutoNum type="arabicPeriod"/>
            </a:pPr>
            <a:endParaRPr lang="en-GB" sz="2800" dirty="0" smtClean="0">
              <a:solidFill>
                <a:schemeClr val="bg1"/>
              </a:solidFill>
              <a:latin typeface="Edmondsans Bold" pitchFamily="50" charset="0"/>
            </a:endParaRPr>
          </a:p>
          <a:p>
            <a:pPr marL="514350" indent="-514350">
              <a:buAutoNum type="arabicPeriod"/>
            </a:pPr>
            <a:r>
              <a:rPr lang="en-GB" sz="2800" dirty="0" smtClean="0">
                <a:solidFill>
                  <a:schemeClr val="bg1"/>
                </a:solidFill>
                <a:latin typeface="Edmondsans Bold" pitchFamily="50" charset="0"/>
              </a:rPr>
              <a:t>Dynamic Gifts</a:t>
            </a:r>
            <a:endParaRPr lang="en-GB" sz="2800" dirty="0" smtClean="0">
              <a:solidFill>
                <a:schemeClr val="bg1"/>
              </a:solidFill>
              <a:latin typeface="Edmondsans Bold" pitchFamily="50" charset="0"/>
            </a:endParaRPr>
          </a:p>
          <a:p>
            <a:pPr marL="514350" indent="-514350">
              <a:buAutoNum type="arabicPeriod"/>
            </a:pP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down)">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4801314"/>
          </a:xfrm>
          <a:prstGeom prst="rect">
            <a:avLst/>
          </a:prstGeom>
          <a:noFill/>
        </p:spPr>
        <p:txBody>
          <a:bodyPr wrap="square" rtlCol="0">
            <a:spAutoFit/>
          </a:bodyPr>
          <a:lstStyle/>
          <a:p>
            <a:r>
              <a:rPr lang="en-AU" sz="3600" u="sng" dirty="0" smtClean="0">
                <a:solidFill>
                  <a:schemeClr val="bg1"/>
                </a:solidFill>
                <a:latin typeface="Edmondsans Bold" pitchFamily="50" charset="0"/>
              </a:rPr>
              <a:t>Discerning Gifts</a:t>
            </a:r>
            <a:endParaRPr lang="en-US" sz="36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buAutoNum type="arabicPeriod"/>
            </a:pPr>
            <a:endParaRPr lang="en-GB" sz="2800" dirty="0" smtClean="0">
              <a:solidFill>
                <a:schemeClr val="bg1"/>
              </a:solidFill>
              <a:latin typeface="Edmondsans Bold" pitchFamily="50" charset="0"/>
            </a:endParaRPr>
          </a:p>
          <a:p>
            <a:pPr marL="514350" indent="-514350">
              <a:buAutoNum type="arabicPeriod"/>
            </a:pPr>
            <a:r>
              <a:rPr lang="en-GB" sz="3200" dirty="0" smtClean="0">
                <a:solidFill>
                  <a:schemeClr val="bg1"/>
                </a:solidFill>
                <a:latin typeface="Edmondsans Bold" pitchFamily="50" charset="0"/>
              </a:rPr>
              <a:t>Word of Knowledge</a:t>
            </a:r>
            <a:endParaRPr lang="en-GB" sz="3200" dirty="0" smtClean="0">
              <a:solidFill>
                <a:schemeClr val="bg1"/>
              </a:solidFill>
              <a:latin typeface="Edmondsans Bold" pitchFamily="50" charset="0"/>
            </a:endParaRPr>
          </a:p>
          <a:p>
            <a:pPr marL="514350" indent="-514350"/>
            <a:endParaRPr lang="en-AU" sz="3200" dirty="0" smtClean="0">
              <a:solidFill>
                <a:schemeClr val="bg1"/>
              </a:solidFill>
              <a:latin typeface="Edmondsans Bold" pitchFamily="50" charset="0"/>
            </a:endParaRPr>
          </a:p>
          <a:p>
            <a:pPr marL="542925"/>
            <a:r>
              <a:rPr lang="en-AU" sz="3200" dirty="0" smtClean="0">
                <a:solidFill>
                  <a:schemeClr val="bg1"/>
                </a:solidFill>
                <a:latin typeface="Edmondsans Bold" pitchFamily="50" charset="0"/>
              </a:rPr>
              <a:t>To know something specific without having learned it through natural means</a:t>
            </a:r>
            <a:r>
              <a:rPr lang="en-AU" sz="3200" dirty="0" smtClean="0">
                <a:solidFill>
                  <a:schemeClr val="bg1"/>
                </a:solidFill>
                <a:latin typeface="Edmondsans Bold" pitchFamily="50" charset="0"/>
              </a:rPr>
              <a:t>.</a:t>
            </a:r>
          </a:p>
          <a:p>
            <a:pPr marL="542925"/>
            <a:endParaRPr lang="en-AU" sz="3200" dirty="0" smtClean="0">
              <a:solidFill>
                <a:schemeClr val="bg1"/>
              </a:solidFill>
              <a:latin typeface="Edmondsans Bold" pitchFamily="50" charset="0"/>
            </a:endParaRPr>
          </a:p>
          <a:p>
            <a:pPr marL="542925"/>
            <a:r>
              <a:rPr lang="en-AU" sz="3200" dirty="0" err="1" smtClean="0">
                <a:solidFill>
                  <a:schemeClr val="bg1"/>
                </a:solidFill>
                <a:latin typeface="Edmondsans Bold" pitchFamily="50" charset="0"/>
              </a:rPr>
              <a:t>Eg</a:t>
            </a:r>
            <a:r>
              <a:rPr lang="en-AU" sz="3200" dirty="0" smtClean="0">
                <a:solidFill>
                  <a:schemeClr val="bg1"/>
                </a:solidFill>
                <a:latin typeface="Edmondsans Bold" pitchFamily="50" charset="0"/>
              </a:rPr>
              <a:t>. John 4:16-19</a:t>
            </a:r>
            <a:endParaRPr lang="en-AU" sz="32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4308872"/>
          </a:xfrm>
          <a:prstGeom prst="rect">
            <a:avLst/>
          </a:prstGeom>
          <a:noFill/>
        </p:spPr>
        <p:txBody>
          <a:bodyPr wrap="square" rtlCol="0">
            <a:spAutoFit/>
          </a:bodyPr>
          <a:lstStyle/>
          <a:p>
            <a:r>
              <a:rPr lang="en-AU" sz="3600" u="sng" dirty="0" smtClean="0">
                <a:solidFill>
                  <a:schemeClr val="bg1"/>
                </a:solidFill>
                <a:latin typeface="Edmondsans Bold" pitchFamily="50" charset="0"/>
              </a:rPr>
              <a:t>Discerning Gifts</a:t>
            </a:r>
            <a:endParaRPr lang="en-US" sz="36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buAutoNum type="arabicPeriod"/>
            </a:pPr>
            <a:endParaRPr lang="en-GB" sz="2800" dirty="0" smtClean="0">
              <a:solidFill>
                <a:schemeClr val="bg1"/>
              </a:solidFill>
              <a:latin typeface="Edmondsans Bold" pitchFamily="50" charset="0"/>
            </a:endParaRPr>
          </a:p>
          <a:p>
            <a:pPr marL="514350" indent="-514350">
              <a:buFont typeface="+mj-lt"/>
              <a:buAutoNum type="arabicPeriod" startAt="2"/>
            </a:pPr>
            <a:r>
              <a:rPr lang="en-GB" sz="3200" dirty="0" smtClean="0">
                <a:solidFill>
                  <a:schemeClr val="bg1"/>
                </a:solidFill>
                <a:latin typeface="Edmondsans Bold" pitchFamily="50" charset="0"/>
              </a:rPr>
              <a:t>Discerning of Spirits</a:t>
            </a:r>
            <a:endParaRPr lang="en-GB" sz="3200" dirty="0" smtClean="0">
              <a:solidFill>
                <a:schemeClr val="bg1"/>
              </a:solidFill>
              <a:latin typeface="Edmondsans Bold" pitchFamily="50" charset="0"/>
            </a:endParaRPr>
          </a:p>
          <a:p>
            <a:pPr marL="514350" indent="-514350"/>
            <a:endParaRPr lang="en-AU" sz="3200" dirty="0" smtClean="0">
              <a:solidFill>
                <a:schemeClr val="bg1"/>
              </a:solidFill>
              <a:latin typeface="Edmondsans Bold" pitchFamily="50" charset="0"/>
            </a:endParaRPr>
          </a:p>
          <a:p>
            <a:pPr marL="542925"/>
            <a:r>
              <a:rPr lang="en-AU" sz="3200" dirty="0" smtClean="0">
                <a:solidFill>
                  <a:schemeClr val="bg1"/>
                </a:solidFill>
                <a:latin typeface="Edmondsans Bold" pitchFamily="50" charset="0"/>
              </a:rPr>
              <a:t>To be made aware of the presence of demonic spirits or influence.</a:t>
            </a:r>
          </a:p>
          <a:p>
            <a:pPr marL="542925"/>
            <a:endParaRPr lang="en-AU" sz="3200" dirty="0" smtClean="0">
              <a:solidFill>
                <a:schemeClr val="bg1"/>
              </a:solidFill>
              <a:latin typeface="Edmondsans Bold" pitchFamily="50" charset="0"/>
            </a:endParaRPr>
          </a:p>
          <a:p>
            <a:pPr marL="542925"/>
            <a:r>
              <a:rPr lang="en-AU" sz="3200" dirty="0" err="1" smtClean="0">
                <a:solidFill>
                  <a:schemeClr val="bg1"/>
                </a:solidFill>
                <a:latin typeface="Edmondsans Bold" pitchFamily="50" charset="0"/>
              </a:rPr>
              <a:t>Eg</a:t>
            </a:r>
            <a:r>
              <a:rPr lang="en-AU" sz="3200" dirty="0" smtClean="0">
                <a:solidFill>
                  <a:schemeClr val="bg1"/>
                </a:solidFill>
                <a:latin typeface="Edmondsans Bold" pitchFamily="50" charset="0"/>
              </a:rPr>
              <a:t>. Acts 16:16-18</a:t>
            </a:r>
            <a:endParaRPr lang="en-AU" sz="32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4308872"/>
          </a:xfrm>
          <a:prstGeom prst="rect">
            <a:avLst/>
          </a:prstGeom>
          <a:noFill/>
        </p:spPr>
        <p:txBody>
          <a:bodyPr wrap="square" rtlCol="0">
            <a:spAutoFit/>
          </a:bodyPr>
          <a:lstStyle/>
          <a:p>
            <a:r>
              <a:rPr lang="en-AU" sz="3600" u="sng" dirty="0" smtClean="0">
                <a:solidFill>
                  <a:schemeClr val="bg1"/>
                </a:solidFill>
                <a:latin typeface="Edmondsans Bold" pitchFamily="50" charset="0"/>
              </a:rPr>
              <a:t>Discerning Gifts</a:t>
            </a:r>
            <a:endParaRPr lang="en-US" sz="36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buAutoNum type="arabicPeriod"/>
            </a:pPr>
            <a:endParaRPr lang="en-GB" sz="2800" dirty="0" smtClean="0">
              <a:solidFill>
                <a:schemeClr val="bg1"/>
              </a:solidFill>
              <a:latin typeface="Edmondsans Bold" pitchFamily="50" charset="0"/>
            </a:endParaRPr>
          </a:p>
          <a:p>
            <a:pPr marL="514350" indent="-514350">
              <a:buFont typeface="+mj-lt"/>
              <a:buAutoNum type="arabicPeriod" startAt="3"/>
            </a:pPr>
            <a:r>
              <a:rPr lang="en-GB" sz="3200" dirty="0" smtClean="0">
                <a:solidFill>
                  <a:schemeClr val="bg1"/>
                </a:solidFill>
                <a:latin typeface="Edmondsans Bold" pitchFamily="50" charset="0"/>
              </a:rPr>
              <a:t>Word of Wisdom</a:t>
            </a:r>
            <a:endParaRPr lang="en-GB" sz="3200" dirty="0" smtClean="0">
              <a:solidFill>
                <a:schemeClr val="bg1"/>
              </a:solidFill>
              <a:latin typeface="Edmondsans Bold" pitchFamily="50" charset="0"/>
            </a:endParaRPr>
          </a:p>
          <a:p>
            <a:pPr marL="514350" indent="-514350"/>
            <a:endParaRPr lang="en-AU" sz="3200" dirty="0" smtClean="0">
              <a:solidFill>
                <a:schemeClr val="bg1"/>
              </a:solidFill>
              <a:latin typeface="Edmondsans Bold" pitchFamily="50" charset="0"/>
            </a:endParaRPr>
          </a:p>
          <a:p>
            <a:pPr marL="542925"/>
            <a:r>
              <a:rPr lang="en-AU" sz="3200" dirty="0" smtClean="0">
                <a:solidFill>
                  <a:schemeClr val="bg1"/>
                </a:solidFill>
                <a:latin typeface="Edmondsans Bold" pitchFamily="50" charset="0"/>
              </a:rPr>
              <a:t>A divine answer or solution for a particular event.</a:t>
            </a:r>
            <a:endParaRPr lang="en-AU" sz="3200" dirty="0" smtClean="0">
              <a:solidFill>
                <a:schemeClr val="bg1"/>
              </a:solidFill>
              <a:latin typeface="Edmondsans Bold" pitchFamily="50" charset="0"/>
            </a:endParaRPr>
          </a:p>
          <a:p>
            <a:pPr marL="542925"/>
            <a:endParaRPr lang="en-AU" sz="3200" dirty="0" smtClean="0">
              <a:solidFill>
                <a:schemeClr val="bg1"/>
              </a:solidFill>
              <a:latin typeface="Edmondsans Bold" pitchFamily="50" charset="0"/>
            </a:endParaRPr>
          </a:p>
          <a:p>
            <a:pPr marL="542925"/>
            <a:r>
              <a:rPr lang="en-AU" sz="3200" dirty="0" err="1" smtClean="0">
                <a:solidFill>
                  <a:schemeClr val="bg1"/>
                </a:solidFill>
                <a:latin typeface="Edmondsans Bold" pitchFamily="50" charset="0"/>
              </a:rPr>
              <a:t>Eg</a:t>
            </a:r>
            <a:r>
              <a:rPr lang="en-AU" sz="3200" dirty="0" smtClean="0">
                <a:solidFill>
                  <a:schemeClr val="bg1"/>
                </a:solidFill>
                <a:latin typeface="Edmondsans Bold" pitchFamily="50" charset="0"/>
              </a:rPr>
              <a:t>. Matthew 22:15-22</a:t>
            </a:r>
            <a:endParaRPr lang="en-AU" sz="32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3900" y="409575"/>
            <a:ext cx="7629525" cy="769441"/>
          </a:xfrm>
          <a:prstGeom prst="rect">
            <a:avLst/>
          </a:prstGeom>
          <a:noFill/>
        </p:spPr>
        <p:txBody>
          <a:bodyPr wrap="square" rtlCol="0">
            <a:spAutoFit/>
          </a:bodyPr>
          <a:lstStyle/>
          <a:p>
            <a:r>
              <a:rPr lang="en-AU" sz="4400" dirty="0" smtClean="0">
                <a:solidFill>
                  <a:schemeClr val="bg1"/>
                </a:solidFill>
                <a:latin typeface="Edmondsans Bold" pitchFamily="50" charset="0"/>
              </a:rPr>
              <a:t>Matthew 7:24-25</a:t>
            </a:r>
            <a:endParaRPr lang="en-US" sz="4400" dirty="0">
              <a:solidFill>
                <a:schemeClr val="bg1"/>
              </a:solidFill>
              <a:latin typeface="Edmondsans Bold" pitchFamily="50" charset="0"/>
            </a:endParaRPr>
          </a:p>
        </p:txBody>
      </p:sp>
      <p:sp>
        <p:nvSpPr>
          <p:cNvPr id="3" name="TextBox 2"/>
          <p:cNvSpPr txBox="1"/>
          <p:nvPr/>
        </p:nvSpPr>
        <p:spPr>
          <a:xfrm>
            <a:off x="723900" y="1335584"/>
            <a:ext cx="7629525" cy="2677656"/>
          </a:xfrm>
          <a:prstGeom prst="rect">
            <a:avLst/>
          </a:prstGeom>
          <a:noFill/>
        </p:spPr>
        <p:txBody>
          <a:bodyPr wrap="square" rtlCol="0">
            <a:spAutoFit/>
          </a:bodyPr>
          <a:lstStyle/>
          <a:p>
            <a:r>
              <a:rPr lang="en-AU" sz="2800" dirty="0" smtClean="0">
                <a:solidFill>
                  <a:schemeClr val="bg1"/>
                </a:solidFill>
                <a:latin typeface="Edmondsans Bold" pitchFamily="50" charset="0"/>
              </a:rPr>
              <a:t>“Anyone who listens to my teaching and follows it is wise, like a person who builds a house on solid rock.  Though the rain comes in torrents and the floodwaters rise and the winds beat against that house, it won’t collapse because it is built on bedrock.</a:t>
            </a:r>
            <a:endParaRPr lang="en-US" sz="2800" dirty="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4308872"/>
          </a:xfrm>
          <a:prstGeom prst="rect">
            <a:avLst/>
          </a:prstGeom>
          <a:noFill/>
        </p:spPr>
        <p:txBody>
          <a:bodyPr wrap="square" rtlCol="0">
            <a:spAutoFit/>
          </a:bodyPr>
          <a:lstStyle/>
          <a:p>
            <a:r>
              <a:rPr lang="en-AU" sz="3600" u="sng" dirty="0" smtClean="0">
                <a:solidFill>
                  <a:schemeClr val="bg1"/>
                </a:solidFill>
                <a:latin typeface="Edmondsans Bold" pitchFamily="50" charset="0"/>
              </a:rPr>
              <a:t>Declarative Gifts</a:t>
            </a:r>
            <a:endParaRPr lang="en-US" sz="36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buAutoNum type="arabicPeriod"/>
            </a:pPr>
            <a:endParaRPr lang="en-GB" sz="2800" dirty="0" smtClean="0">
              <a:solidFill>
                <a:schemeClr val="bg1"/>
              </a:solidFill>
              <a:latin typeface="Edmondsans Bold" pitchFamily="50" charset="0"/>
            </a:endParaRPr>
          </a:p>
          <a:p>
            <a:pPr marL="514350" indent="-514350">
              <a:buAutoNum type="arabicPeriod"/>
            </a:pPr>
            <a:r>
              <a:rPr lang="en-GB" sz="3200" dirty="0" smtClean="0">
                <a:solidFill>
                  <a:schemeClr val="bg1"/>
                </a:solidFill>
                <a:latin typeface="Edmondsans Bold" pitchFamily="50" charset="0"/>
              </a:rPr>
              <a:t>Prophecy</a:t>
            </a:r>
            <a:endParaRPr lang="en-GB" sz="3200" dirty="0" smtClean="0">
              <a:solidFill>
                <a:schemeClr val="bg1"/>
              </a:solidFill>
              <a:latin typeface="Edmondsans Bold" pitchFamily="50" charset="0"/>
            </a:endParaRPr>
          </a:p>
          <a:p>
            <a:pPr marL="514350" indent="-514350"/>
            <a:endParaRPr lang="en-AU" sz="3200" dirty="0" smtClean="0">
              <a:solidFill>
                <a:schemeClr val="bg1"/>
              </a:solidFill>
              <a:latin typeface="Edmondsans Bold" pitchFamily="50" charset="0"/>
            </a:endParaRPr>
          </a:p>
          <a:p>
            <a:pPr marL="542925"/>
            <a:r>
              <a:rPr lang="en-AU" sz="3200" dirty="0" smtClean="0">
                <a:solidFill>
                  <a:schemeClr val="bg1"/>
                </a:solidFill>
                <a:latin typeface="Edmondsans Bold" pitchFamily="50" charset="0"/>
              </a:rPr>
              <a:t>A message of encouragement from God, through a person, to a person or persons.</a:t>
            </a:r>
          </a:p>
          <a:p>
            <a:pPr marL="542925"/>
            <a:endParaRPr lang="en-AU" sz="32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3900" y="409575"/>
            <a:ext cx="7629525" cy="769441"/>
          </a:xfrm>
          <a:prstGeom prst="rect">
            <a:avLst/>
          </a:prstGeom>
          <a:noFill/>
        </p:spPr>
        <p:txBody>
          <a:bodyPr wrap="square" rtlCol="0">
            <a:spAutoFit/>
          </a:bodyPr>
          <a:lstStyle/>
          <a:p>
            <a:r>
              <a:rPr lang="en-AU" sz="4400" dirty="0" smtClean="0">
                <a:solidFill>
                  <a:schemeClr val="bg1"/>
                </a:solidFill>
                <a:latin typeface="Edmondsans Bold" pitchFamily="50" charset="0"/>
              </a:rPr>
              <a:t>1 Corinthians 14:3</a:t>
            </a:r>
            <a:endParaRPr lang="en-US" sz="4400" dirty="0">
              <a:solidFill>
                <a:schemeClr val="bg1"/>
              </a:solidFill>
              <a:latin typeface="Edmondsans Bold" pitchFamily="50" charset="0"/>
            </a:endParaRPr>
          </a:p>
        </p:txBody>
      </p:sp>
      <p:sp>
        <p:nvSpPr>
          <p:cNvPr id="3" name="TextBox 2"/>
          <p:cNvSpPr txBox="1"/>
          <p:nvPr/>
        </p:nvSpPr>
        <p:spPr>
          <a:xfrm>
            <a:off x="723900" y="1335584"/>
            <a:ext cx="8001000" cy="1384995"/>
          </a:xfrm>
          <a:prstGeom prst="rect">
            <a:avLst/>
          </a:prstGeom>
          <a:noFill/>
        </p:spPr>
        <p:txBody>
          <a:bodyPr wrap="square" rtlCol="0">
            <a:spAutoFit/>
          </a:bodyPr>
          <a:lstStyle/>
          <a:p>
            <a:r>
              <a:rPr lang="en-AU" sz="2800" dirty="0" smtClean="0">
                <a:solidFill>
                  <a:schemeClr val="bg1"/>
                </a:solidFill>
                <a:latin typeface="Edmondsans Bold" pitchFamily="50" charset="0"/>
              </a:rPr>
              <a:t>But the one who prophesies speaks to people for their strengthening, encouraging and comfort</a:t>
            </a:r>
            <a:r>
              <a:rPr lang="en-AU" sz="2800" dirty="0" smtClean="0">
                <a:solidFill>
                  <a:schemeClr val="bg1"/>
                </a:solidFill>
                <a:latin typeface="Edmondsans Bold" pitchFamily="50" charset="0"/>
              </a:rPr>
              <a:t>.</a:t>
            </a: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3816429"/>
          </a:xfrm>
          <a:prstGeom prst="rect">
            <a:avLst/>
          </a:prstGeom>
          <a:noFill/>
        </p:spPr>
        <p:txBody>
          <a:bodyPr wrap="square" rtlCol="0">
            <a:spAutoFit/>
          </a:bodyPr>
          <a:lstStyle/>
          <a:p>
            <a:r>
              <a:rPr lang="en-AU" sz="3600" u="sng" dirty="0" smtClean="0">
                <a:solidFill>
                  <a:schemeClr val="bg1"/>
                </a:solidFill>
                <a:latin typeface="Edmondsans Bold" pitchFamily="50" charset="0"/>
              </a:rPr>
              <a:t>Declarative Gifts</a:t>
            </a:r>
            <a:endParaRPr lang="en-US" sz="36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buAutoNum type="arabicPeriod"/>
            </a:pPr>
            <a:endParaRPr lang="en-GB" sz="2800" dirty="0" smtClean="0">
              <a:solidFill>
                <a:schemeClr val="bg1"/>
              </a:solidFill>
              <a:latin typeface="Edmondsans Bold" pitchFamily="50" charset="0"/>
            </a:endParaRPr>
          </a:p>
          <a:p>
            <a:pPr marL="514350" indent="-514350">
              <a:buFont typeface="+mj-lt"/>
              <a:buAutoNum type="arabicPeriod" startAt="2"/>
            </a:pPr>
            <a:r>
              <a:rPr lang="en-GB" sz="3200" dirty="0" smtClean="0">
                <a:solidFill>
                  <a:schemeClr val="bg1"/>
                </a:solidFill>
                <a:latin typeface="Edmondsans Bold" pitchFamily="50" charset="0"/>
              </a:rPr>
              <a:t>Speaking in Tongues</a:t>
            </a:r>
            <a:endParaRPr lang="en-GB" sz="3200" dirty="0" smtClean="0">
              <a:solidFill>
                <a:schemeClr val="bg1"/>
              </a:solidFill>
              <a:latin typeface="Edmondsans Bold" pitchFamily="50" charset="0"/>
            </a:endParaRPr>
          </a:p>
          <a:p>
            <a:pPr marL="514350" indent="-514350"/>
            <a:endParaRPr lang="en-AU" sz="3200" dirty="0" smtClean="0">
              <a:solidFill>
                <a:schemeClr val="bg1"/>
              </a:solidFill>
              <a:latin typeface="Edmondsans Bold" pitchFamily="50" charset="0"/>
            </a:endParaRPr>
          </a:p>
          <a:p>
            <a:pPr marL="542925"/>
            <a:r>
              <a:rPr lang="en-AU" sz="3200" dirty="0" smtClean="0">
                <a:solidFill>
                  <a:schemeClr val="bg1"/>
                </a:solidFill>
                <a:latin typeface="Edmondsans Bold" pitchFamily="50" charset="0"/>
              </a:rPr>
              <a:t>A message from God in a language unknown to the person through whom the message comes.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3900" y="409575"/>
            <a:ext cx="7629525" cy="769441"/>
          </a:xfrm>
          <a:prstGeom prst="rect">
            <a:avLst/>
          </a:prstGeom>
          <a:noFill/>
        </p:spPr>
        <p:txBody>
          <a:bodyPr wrap="square" rtlCol="0">
            <a:spAutoFit/>
          </a:bodyPr>
          <a:lstStyle/>
          <a:p>
            <a:r>
              <a:rPr lang="en-AU" sz="4400" dirty="0" smtClean="0">
                <a:solidFill>
                  <a:schemeClr val="bg1"/>
                </a:solidFill>
                <a:latin typeface="Edmondsans Bold" pitchFamily="50" charset="0"/>
              </a:rPr>
              <a:t>1 Corinthians 14:26</a:t>
            </a:r>
            <a:endParaRPr lang="en-US" sz="4400" dirty="0">
              <a:solidFill>
                <a:schemeClr val="bg1"/>
              </a:solidFill>
              <a:latin typeface="Edmondsans Bold" pitchFamily="50" charset="0"/>
            </a:endParaRPr>
          </a:p>
        </p:txBody>
      </p:sp>
      <p:sp>
        <p:nvSpPr>
          <p:cNvPr id="3" name="TextBox 2"/>
          <p:cNvSpPr txBox="1"/>
          <p:nvPr/>
        </p:nvSpPr>
        <p:spPr>
          <a:xfrm>
            <a:off x="723900" y="1335584"/>
            <a:ext cx="8001000" cy="2246769"/>
          </a:xfrm>
          <a:prstGeom prst="rect">
            <a:avLst/>
          </a:prstGeom>
          <a:noFill/>
        </p:spPr>
        <p:txBody>
          <a:bodyPr wrap="square" rtlCol="0">
            <a:spAutoFit/>
          </a:bodyPr>
          <a:lstStyle/>
          <a:p>
            <a:r>
              <a:rPr lang="en-AU" sz="2800" dirty="0" smtClean="0">
                <a:solidFill>
                  <a:schemeClr val="bg1"/>
                </a:solidFill>
                <a:latin typeface="Edmondsans Bold" pitchFamily="50" charset="0"/>
              </a:rPr>
              <a:t>What then shall we say, brothers and sisters? When you come together, each of you has a hymn, or a word of instruction, a revelation, a tongue or an interpretation. </a:t>
            </a:r>
            <a:r>
              <a:rPr lang="en-AU" sz="2800" dirty="0" smtClean="0">
                <a:solidFill>
                  <a:schemeClr val="bg1"/>
                </a:solidFill>
                <a:latin typeface="Edmondsans Bold" pitchFamily="50" charset="0"/>
              </a:rPr>
              <a:t>Everything must be done so that the church may be built up</a:t>
            </a:r>
            <a:r>
              <a:rPr lang="en-AU" sz="2800" dirty="0" smtClean="0">
                <a:solidFill>
                  <a:schemeClr val="bg1"/>
                </a:solidFill>
                <a:latin typeface="Edmondsans Bold" pitchFamily="50" charset="0"/>
              </a:rPr>
              <a:t>.</a:t>
            </a: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3900" y="409575"/>
            <a:ext cx="7629525" cy="769441"/>
          </a:xfrm>
          <a:prstGeom prst="rect">
            <a:avLst/>
          </a:prstGeom>
          <a:noFill/>
        </p:spPr>
        <p:txBody>
          <a:bodyPr wrap="square" rtlCol="0">
            <a:spAutoFit/>
          </a:bodyPr>
          <a:lstStyle/>
          <a:p>
            <a:r>
              <a:rPr lang="en-AU" sz="4400" dirty="0" smtClean="0">
                <a:solidFill>
                  <a:schemeClr val="bg1"/>
                </a:solidFill>
                <a:latin typeface="Edmondsans Bold" pitchFamily="50" charset="0"/>
              </a:rPr>
              <a:t>1 Corinthians 14:28</a:t>
            </a:r>
            <a:endParaRPr lang="en-US" sz="4400" dirty="0">
              <a:solidFill>
                <a:schemeClr val="bg1"/>
              </a:solidFill>
              <a:latin typeface="Edmondsans Bold" pitchFamily="50" charset="0"/>
            </a:endParaRPr>
          </a:p>
        </p:txBody>
      </p:sp>
      <p:sp>
        <p:nvSpPr>
          <p:cNvPr id="3" name="TextBox 2"/>
          <p:cNvSpPr txBox="1"/>
          <p:nvPr/>
        </p:nvSpPr>
        <p:spPr>
          <a:xfrm>
            <a:off x="723900" y="1335584"/>
            <a:ext cx="8001000" cy="1384995"/>
          </a:xfrm>
          <a:prstGeom prst="rect">
            <a:avLst/>
          </a:prstGeom>
          <a:noFill/>
        </p:spPr>
        <p:txBody>
          <a:bodyPr wrap="square" rtlCol="0">
            <a:spAutoFit/>
          </a:bodyPr>
          <a:lstStyle/>
          <a:p>
            <a:r>
              <a:rPr lang="en-AU" sz="2800" dirty="0" smtClean="0">
                <a:solidFill>
                  <a:schemeClr val="bg1"/>
                </a:solidFill>
                <a:latin typeface="Edmondsans Bold" pitchFamily="50" charset="0"/>
              </a:rPr>
              <a:t>If there is no interpreter, the speaker should keep quiet in the church and speak to himself and to God</a:t>
            </a:r>
            <a:r>
              <a:rPr lang="en-AU" sz="2800" dirty="0" smtClean="0">
                <a:solidFill>
                  <a:schemeClr val="bg1"/>
                </a:solidFill>
                <a:latin typeface="Edmondsans Bold" pitchFamily="50" charset="0"/>
              </a:rPr>
              <a:t>.</a:t>
            </a: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3900" y="409575"/>
            <a:ext cx="7629525" cy="769441"/>
          </a:xfrm>
          <a:prstGeom prst="rect">
            <a:avLst/>
          </a:prstGeom>
          <a:noFill/>
        </p:spPr>
        <p:txBody>
          <a:bodyPr wrap="square" rtlCol="0">
            <a:spAutoFit/>
          </a:bodyPr>
          <a:lstStyle/>
          <a:p>
            <a:r>
              <a:rPr lang="en-AU" sz="4400" dirty="0" smtClean="0">
                <a:solidFill>
                  <a:schemeClr val="bg1"/>
                </a:solidFill>
                <a:latin typeface="Edmondsans Bold" pitchFamily="50" charset="0"/>
              </a:rPr>
              <a:t>1 Corinthians 14:39-40</a:t>
            </a:r>
            <a:endParaRPr lang="en-US" sz="4400" dirty="0">
              <a:solidFill>
                <a:schemeClr val="bg1"/>
              </a:solidFill>
              <a:latin typeface="Edmondsans Bold" pitchFamily="50" charset="0"/>
            </a:endParaRPr>
          </a:p>
        </p:txBody>
      </p:sp>
      <p:sp>
        <p:nvSpPr>
          <p:cNvPr id="3" name="TextBox 2"/>
          <p:cNvSpPr txBox="1"/>
          <p:nvPr/>
        </p:nvSpPr>
        <p:spPr>
          <a:xfrm>
            <a:off x="723900" y="1335584"/>
            <a:ext cx="8001000" cy="1815882"/>
          </a:xfrm>
          <a:prstGeom prst="rect">
            <a:avLst/>
          </a:prstGeom>
          <a:noFill/>
        </p:spPr>
        <p:txBody>
          <a:bodyPr wrap="square" rtlCol="0">
            <a:spAutoFit/>
          </a:bodyPr>
          <a:lstStyle/>
          <a:p>
            <a:r>
              <a:rPr lang="en-AU" sz="2800" baseline="30000" dirty="0" smtClean="0"/>
              <a:t> </a:t>
            </a:r>
            <a:r>
              <a:rPr lang="en-AU" sz="2800" dirty="0" smtClean="0">
                <a:solidFill>
                  <a:schemeClr val="bg1"/>
                </a:solidFill>
                <a:latin typeface="Edmondsans Bold" pitchFamily="50" charset="0"/>
              </a:rPr>
              <a:t>Therefore, my brothers and sisters, be eager to prophesy, and do not forbid speaking in tongues.  But everything should be done in a fitting and orderly way</a:t>
            </a:r>
            <a:r>
              <a:rPr lang="en-AU" sz="2800" dirty="0" smtClean="0">
                <a:solidFill>
                  <a:schemeClr val="bg1"/>
                </a:solidFill>
                <a:latin typeface="Edmondsans Bold" pitchFamily="50" charset="0"/>
              </a:rPr>
              <a:t>.</a:t>
            </a: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3816429"/>
          </a:xfrm>
          <a:prstGeom prst="rect">
            <a:avLst/>
          </a:prstGeom>
          <a:noFill/>
        </p:spPr>
        <p:txBody>
          <a:bodyPr wrap="square" rtlCol="0">
            <a:spAutoFit/>
          </a:bodyPr>
          <a:lstStyle/>
          <a:p>
            <a:r>
              <a:rPr lang="en-AU" sz="3600" u="sng" dirty="0" smtClean="0">
                <a:solidFill>
                  <a:schemeClr val="bg1"/>
                </a:solidFill>
                <a:latin typeface="Edmondsans Bold" pitchFamily="50" charset="0"/>
              </a:rPr>
              <a:t>Declarative Gifts</a:t>
            </a:r>
            <a:endParaRPr lang="en-US" sz="36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buAutoNum type="arabicPeriod"/>
            </a:pPr>
            <a:endParaRPr lang="en-GB" sz="2800" dirty="0" smtClean="0">
              <a:solidFill>
                <a:schemeClr val="bg1"/>
              </a:solidFill>
              <a:latin typeface="Edmondsans Bold" pitchFamily="50" charset="0"/>
            </a:endParaRPr>
          </a:p>
          <a:p>
            <a:pPr marL="514350" indent="-514350">
              <a:buFont typeface="+mj-lt"/>
              <a:buAutoNum type="arabicPeriod" startAt="3"/>
            </a:pPr>
            <a:r>
              <a:rPr lang="en-GB" sz="3200" dirty="0" smtClean="0">
                <a:solidFill>
                  <a:schemeClr val="bg1"/>
                </a:solidFill>
                <a:latin typeface="Edmondsans Bold" pitchFamily="50" charset="0"/>
              </a:rPr>
              <a:t>Interpretation of Tongues</a:t>
            </a:r>
            <a:endParaRPr lang="en-GB" sz="3200" dirty="0" smtClean="0">
              <a:solidFill>
                <a:schemeClr val="bg1"/>
              </a:solidFill>
              <a:latin typeface="Edmondsans Bold" pitchFamily="50" charset="0"/>
            </a:endParaRPr>
          </a:p>
          <a:p>
            <a:pPr marL="514350" indent="-514350"/>
            <a:endParaRPr lang="en-AU" sz="3200" dirty="0" smtClean="0">
              <a:solidFill>
                <a:schemeClr val="bg1"/>
              </a:solidFill>
              <a:latin typeface="Edmondsans Bold" pitchFamily="50" charset="0"/>
            </a:endParaRPr>
          </a:p>
          <a:p>
            <a:pPr marL="542925"/>
            <a:r>
              <a:rPr lang="en-AU" sz="3200" dirty="0" smtClean="0">
                <a:solidFill>
                  <a:schemeClr val="bg1"/>
                </a:solidFill>
                <a:latin typeface="Edmondsans Bold" pitchFamily="50" charset="0"/>
              </a:rPr>
              <a:t>Understanding and expressing the thought or the intent of the message in tongues.</a:t>
            </a:r>
            <a:endParaRPr lang="en-AU" sz="32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3900" y="409575"/>
            <a:ext cx="7629525" cy="769441"/>
          </a:xfrm>
          <a:prstGeom prst="rect">
            <a:avLst/>
          </a:prstGeom>
          <a:noFill/>
        </p:spPr>
        <p:txBody>
          <a:bodyPr wrap="square" rtlCol="0">
            <a:spAutoFit/>
          </a:bodyPr>
          <a:lstStyle/>
          <a:p>
            <a:r>
              <a:rPr lang="en-AU" sz="4400" dirty="0" smtClean="0">
                <a:solidFill>
                  <a:schemeClr val="bg1"/>
                </a:solidFill>
                <a:latin typeface="Edmondsans Bold" pitchFamily="50" charset="0"/>
              </a:rPr>
              <a:t>1 Corinthians 12:5</a:t>
            </a:r>
            <a:endParaRPr lang="en-US" sz="4400" dirty="0">
              <a:solidFill>
                <a:schemeClr val="bg1"/>
              </a:solidFill>
              <a:latin typeface="Edmondsans Bold" pitchFamily="50" charset="0"/>
            </a:endParaRPr>
          </a:p>
        </p:txBody>
      </p:sp>
      <p:sp>
        <p:nvSpPr>
          <p:cNvPr id="3" name="TextBox 2"/>
          <p:cNvSpPr txBox="1"/>
          <p:nvPr/>
        </p:nvSpPr>
        <p:spPr>
          <a:xfrm>
            <a:off x="723900" y="1335584"/>
            <a:ext cx="8001000" cy="1384995"/>
          </a:xfrm>
          <a:prstGeom prst="rect">
            <a:avLst/>
          </a:prstGeom>
          <a:noFill/>
        </p:spPr>
        <p:txBody>
          <a:bodyPr wrap="square" rtlCol="0">
            <a:spAutoFit/>
          </a:bodyPr>
          <a:lstStyle/>
          <a:p>
            <a:r>
              <a:rPr lang="en-AU" sz="2800" dirty="0" smtClean="0">
                <a:solidFill>
                  <a:schemeClr val="bg1"/>
                </a:solidFill>
                <a:latin typeface="Edmondsans Bold" pitchFamily="50" charset="0"/>
              </a:rPr>
              <a:t>He who prophesies is greater than one who speaks in tongues unless he interprets so that the church may be edified</a:t>
            </a:r>
            <a:r>
              <a:rPr lang="en-AU" sz="2800" dirty="0" smtClean="0">
                <a:solidFill>
                  <a:schemeClr val="bg1"/>
                </a:solidFill>
                <a:latin typeface="Edmondsans Bold" pitchFamily="50" charset="0"/>
              </a:rPr>
              <a:t>.</a:t>
            </a: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3816429"/>
          </a:xfrm>
          <a:prstGeom prst="rect">
            <a:avLst/>
          </a:prstGeom>
          <a:noFill/>
        </p:spPr>
        <p:txBody>
          <a:bodyPr wrap="square" rtlCol="0">
            <a:spAutoFit/>
          </a:bodyPr>
          <a:lstStyle/>
          <a:p>
            <a:r>
              <a:rPr lang="en-AU" sz="3600" u="sng" dirty="0" smtClean="0">
                <a:solidFill>
                  <a:schemeClr val="bg1"/>
                </a:solidFill>
                <a:latin typeface="Edmondsans Bold" pitchFamily="50" charset="0"/>
              </a:rPr>
              <a:t>Dynamic Gifts</a:t>
            </a:r>
            <a:endParaRPr lang="en-US" sz="36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buAutoNum type="arabicPeriod"/>
            </a:pPr>
            <a:endParaRPr lang="en-GB" sz="2800" dirty="0" smtClean="0">
              <a:solidFill>
                <a:schemeClr val="bg1"/>
              </a:solidFill>
              <a:latin typeface="Edmondsans Bold" pitchFamily="50" charset="0"/>
            </a:endParaRPr>
          </a:p>
          <a:p>
            <a:pPr marL="514350" indent="-514350">
              <a:buAutoNum type="arabicPeriod"/>
            </a:pPr>
            <a:r>
              <a:rPr lang="en-GB" sz="3200" dirty="0" smtClean="0">
                <a:solidFill>
                  <a:schemeClr val="bg1"/>
                </a:solidFill>
                <a:latin typeface="Edmondsans Bold" pitchFamily="50" charset="0"/>
              </a:rPr>
              <a:t>Faith</a:t>
            </a:r>
            <a:endParaRPr lang="en-GB" sz="3200" dirty="0" smtClean="0">
              <a:solidFill>
                <a:schemeClr val="bg1"/>
              </a:solidFill>
              <a:latin typeface="Edmondsans Bold" pitchFamily="50" charset="0"/>
            </a:endParaRPr>
          </a:p>
          <a:p>
            <a:pPr marL="514350" indent="-514350"/>
            <a:endParaRPr lang="en-AU" sz="3200" dirty="0" smtClean="0">
              <a:solidFill>
                <a:schemeClr val="bg1"/>
              </a:solidFill>
              <a:latin typeface="Edmondsans Bold" pitchFamily="50" charset="0"/>
            </a:endParaRPr>
          </a:p>
          <a:p>
            <a:pPr marL="542925"/>
            <a:r>
              <a:rPr lang="en-AU" sz="3200" dirty="0" smtClean="0">
                <a:solidFill>
                  <a:schemeClr val="bg1"/>
                </a:solidFill>
                <a:latin typeface="Edmondsans Bold" pitchFamily="50" charset="0"/>
              </a:rPr>
              <a:t>A supernatural impartation of belief and confidence for a specific situation.</a:t>
            </a:r>
          </a:p>
          <a:p>
            <a:pPr marL="542925"/>
            <a:endParaRPr lang="en-AU" sz="32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2831544"/>
          </a:xfrm>
          <a:prstGeom prst="rect">
            <a:avLst/>
          </a:prstGeom>
          <a:noFill/>
        </p:spPr>
        <p:txBody>
          <a:bodyPr wrap="square" rtlCol="0">
            <a:spAutoFit/>
          </a:bodyPr>
          <a:lstStyle/>
          <a:p>
            <a:r>
              <a:rPr lang="en-AU" sz="3600" u="sng" dirty="0" smtClean="0">
                <a:solidFill>
                  <a:schemeClr val="bg1"/>
                </a:solidFill>
                <a:latin typeface="Edmondsans Bold" pitchFamily="50" charset="0"/>
              </a:rPr>
              <a:t>Dynamic Gifts</a:t>
            </a:r>
            <a:endParaRPr lang="en-US" sz="36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buAutoNum type="arabicPeriod"/>
            </a:pPr>
            <a:endParaRPr lang="en-GB" sz="2800" dirty="0" smtClean="0">
              <a:solidFill>
                <a:schemeClr val="bg1"/>
              </a:solidFill>
              <a:latin typeface="Edmondsans Bold" pitchFamily="50" charset="0"/>
            </a:endParaRPr>
          </a:p>
          <a:p>
            <a:pPr marL="514350" indent="-514350">
              <a:buFont typeface="+mj-lt"/>
              <a:buAutoNum type="arabicPeriod" startAt="2"/>
            </a:pPr>
            <a:r>
              <a:rPr lang="en-GB" sz="3200" dirty="0" smtClean="0">
                <a:solidFill>
                  <a:schemeClr val="bg1"/>
                </a:solidFill>
                <a:latin typeface="Edmondsans Bold" pitchFamily="50" charset="0"/>
              </a:rPr>
              <a:t>Gifts of Healing</a:t>
            </a:r>
            <a:endParaRPr lang="en-GB" sz="3200" dirty="0" smtClean="0">
              <a:solidFill>
                <a:schemeClr val="bg1"/>
              </a:solidFill>
              <a:latin typeface="Edmondsans Bold" pitchFamily="50" charset="0"/>
            </a:endParaRPr>
          </a:p>
          <a:p>
            <a:pPr marL="514350" indent="-514350"/>
            <a:endParaRPr lang="en-AU" sz="3200" dirty="0" smtClean="0">
              <a:solidFill>
                <a:schemeClr val="bg1"/>
              </a:solidFill>
              <a:latin typeface="Edmondsans Bold" pitchFamily="50" charset="0"/>
            </a:endParaRPr>
          </a:p>
          <a:p>
            <a:pPr marL="542925"/>
            <a:r>
              <a:rPr lang="en-AU" sz="3200" dirty="0" smtClean="0">
                <a:solidFill>
                  <a:schemeClr val="bg1"/>
                </a:solidFill>
                <a:latin typeface="Edmondsans Bold" pitchFamily="50" charset="0"/>
              </a:rPr>
              <a:t>Supernatural provision of divine help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00076" y="1886128"/>
            <a:ext cx="7753350" cy="3539430"/>
          </a:xfrm>
          <a:prstGeom prst="rect">
            <a:avLst/>
          </a:prstGeom>
          <a:noFill/>
        </p:spPr>
        <p:txBody>
          <a:bodyPr wrap="square" rtlCol="0">
            <a:spAutoFit/>
          </a:bodyPr>
          <a:lstStyle/>
          <a:p>
            <a:pPr marL="514350" indent="-514350" algn="ctr"/>
            <a:r>
              <a:rPr lang="en-AU" sz="3200" dirty="0" smtClean="0">
                <a:solidFill>
                  <a:schemeClr val="bg1"/>
                </a:solidFill>
                <a:latin typeface="Edmondsans Bold" pitchFamily="50" charset="0"/>
              </a:rPr>
              <a:t>What we believe about</a:t>
            </a:r>
          </a:p>
          <a:p>
            <a:pPr marL="514350" indent="-514350" algn="ctr"/>
            <a:endParaRPr lang="en-AU" sz="2000" dirty="0" smtClean="0">
              <a:solidFill>
                <a:schemeClr val="bg1"/>
              </a:solidFill>
              <a:latin typeface="Edmondsans Bold" pitchFamily="50" charset="0"/>
            </a:endParaRPr>
          </a:p>
          <a:p>
            <a:pPr marL="514350" indent="-514350" algn="ctr"/>
            <a:r>
              <a:rPr lang="en-AU" sz="6600" u="sng" dirty="0" smtClean="0">
                <a:solidFill>
                  <a:schemeClr val="bg1"/>
                </a:solidFill>
                <a:latin typeface="Edmondsans Bold" pitchFamily="50" charset="0"/>
              </a:rPr>
              <a:t>The Gifts of </a:t>
            </a:r>
            <a:r>
              <a:rPr lang="en-AU" sz="6600" u="sng" dirty="0" smtClean="0">
                <a:solidFill>
                  <a:schemeClr val="bg1"/>
                </a:solidFill>
                <a:latin typeface="Edmondsans Bold" pitchFamily="50" charset="0"/>
              </a:rPr>
              <a:t>the </a:t>
            </a:r>
          </a:p>
          <a:p>
            <a:pPr marL="514350" indent="-514350" algn="ctr"/>
            <a:r>
              <a:rPr lang="en-AU" sz="6600" u="sng" dirty="0" smtClean="0">
                <a:solidFill>
                  <a:schemeClr val="bg1"/>
                </a:solidFill>
                <a:latin typeface="Edmondsans Bold" pitchFamily="50" charset="0"/>
              </a:rPr>
              <a:t>Holy Spirit</a:t>
            </a:r>
          </a:p>
          <a:p>
            <a:pPr marL="514350" indent="-514350" algn="ctr"/>
            <a:endParaRPr lang="en-AU" sz="40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3900" y="409575"/>
            <a:ext cx="7629525" cy="769441"/>
          </a:xfrm>
          <a:prstGeom prst="rect">
            <a:avLst/>
          </a:prstGeom>
          <a:noFill/>
        </p:spPr>
        <p:txBody>
          <a:bodyPr wrap="square" rtlCol="0">
            <a:spAutoFit/>
          </a:bodyPr>
          <a:lstStyle/>
          <a:p>
            <a:r>
              <a:rPr lang="en-AU" sz="4400" dirty="0" smtClean="0">
                <a:solidFill>
                  <a:schemeClr val="bg1"/>
                </a:solidFill>
                <a:latin typeface="Edmondsans Bold" pitchFamily="50" charset="0"/>
              </a:rPr>
              <a:t>Matthew 10:1</a:t>
            </a:r>
            <a:endParaRPr lang="en-US" sz="4400" dirty="0">
              <a:solidFill>
                <a:schemeClr val="bg1"/>
              </a:solidFill>
              <a:latin typeface="Edmondsans Bold" pitchFamily="50" charset="0"/>
            </a:endParaRPr>
          </a:p>
        </p:txBody>
      </p:sp>
      <p:sp>
        <p:nvSpPr>
          <p:cNvPr id="3" name="TextBox 2"/>
          <p:cNvSpPr txBox="1"/>
          <p:nvPr/>
        </p:nvSpPr>
        <p:spPr>
          <a:xfrm>
            <a:off x="723900" y="1335584"/>
            <a:ext cx="8001000" cy="1384995"/>
          </a:xfrm>
          <a:prstGeom prst="rect">
            <a:avLst/>
          </a:prstGeom>
          <a:noFill/>
        </p:spPr>
        <p:txBody>
          <a:bodyPr wrap="square" rtlCol="0">
            <a:spAutoFit/>
          </a:bodyPr>
          <a:lstStyle/>
          <a:p>
            <a:r>
              <a:rPr lang="en-AU" sz="2800" dirty="0" smtClean="0">
                <a:solidFill>
                  <a:schemeClr val="bg1"/>
                </a:solidFill>
                <a:latin typeface="Edmondsans Bold" pitchFamily="50" charset="0"/>
              </a:rPr>
              <a:t>Jesus called his twelve disciples together and gave them authority to cast out evil spirits and to heal every kind of disease and illness</a:t>
            </a:r>
            <a:r>
              <a:rPr lang="en-AU" sz="2800" dirty="0" smtClean="0">
                <a:solidFill>
                  <a:schemeClr val="bg1"/>
                </a:solidFill>
                <a:latin typeface="Edmondsans Bold" pitchFamily="50" charset="0"/>
              </a:rPr>
              <a:t>.</a:t>
            </a: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3323987"/>
          </a:xfrm>
          <a:prstGeom prst="rect">
            <a:avLst/>
          </a:prstGeom>
          <a:noFill/>
        </p:spPr>
        <p:txBody>
          <a:bodyPr wrap="square" rtlCol="0">
            <a:spAutoFit/>
          </a:bodyPr>
          <a:lstStyle/>
          <a:p>
            <a:r>
              <a:rPr lang="en-AU" sz="3600" u="sng" dirty="0" smtClean="0">
                <a:solidFill>
                  <a:schemeClr val="bg1"/>
                </a:solidFill>
                <a:latin typeface="Edmondsans Bold" pitchFamily="50" charset="0"/>
              </a:rPr>
              <a:t>Dynamic Gifts</a:t>
            </a:r>
            <a:endParaRPr lang="en-US" sz="36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buAutoNum type="arabicPeriod"/>
            </a:pPr>
            <a:endParaRPr lang="en-GB" sz="2800" dirty="0" smtClean="0">
              <a:solidFill>
                <a:schemeClr val="bg1"/>
              </a:solidFill>
              <a:latin typeface="Edmondsans Bold" pitchFamily="50" charset="0"/>
            </a:endParaRPr>
          </a:p>
          <a:p>
            <a:pPr marL="514350" indent="-514350">
              <a:buFont typeface="+mj-lt"/>
              <a:buAutoNum type="arabicPeriod" startAt="3"/>
            </a:pPr>
            <a:r>
              <a:rPr lang="en-GB" sz="3200" dirty="0" smtClean="0">
                <a:solidFill>
                  <a:schemeClr val="bg1"/>
                </a:solidFill>
                <a:latin typeface="Edmondsans Bold" pitchFamily="50" charset="0"/>
              </a:rPr>
              <a:t>Working of Miracles</a:t>
            </a:r>
            <a:endParaRPr lang="en-GB" sz="3200" dirty="0" smtClean="0">
              <a:solidFill>
                <a:schemeClr val="bg1"/>
              </a:solidFill>
              <a:latin typeface="Edmondsans Bold" pitchFamily="50" charset="0"/>
            </a:endParaRPr>
          </a:p>
          <a:p>
            <a:pPr marL="514350" indent="-514350"/>
            <a:endParaRPr lang="en-AU" sz="3200" dirty="0" smtClean="0">
              <a:solidFill>
                <a:schemeClr val="bg1"/>
              </a:solidFill>
              <a:latin typeface="Edmondsans Bold" pitchFamily="50" charset="0"/>
            </a:endParaRPr>
          </a:p>
          <a:p>
            <a:pPr marL="542925"/>
            <a:r>
              <a:rPr lang="en-AU" sz="3200" dirty="0" smtClean="0">
                <a:solidFill>
                  <a:schemeClr val="bg1"/>
                </a:solidFill>
                <a:latin typeface="Edmondsans Bold" pitchFamily="50" charset="0"/>
              </a:rPr>
              <a:t>Divine intervention that alters our natural circumstances.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2831544"/>
          </a:xfrm>
          <a:prstGeom prst="rect">
            <a:avLst/>
          </a:prstGeom>
          <a:noFill/>
        </p:spPr>
        <p:txBody>
          <a:bodyPr wrap="square" rtlCol="0">
            <a:spAutoFit/>
          </a:bodyPr>
          <a:lstStyle/>
          <a:p>
            <a:r>
              <a:rPr lang="en-AU" sz="3600" u="sng" dirty="0" smtClean="0">
                <a:solidFill>
                  <a:schemeClr val="bg1"/>
                </a:solidFill>
                <a:latin typeface="Edmondsans Bold" pitchFamily="50" charset="0"/>
              </a:rPr>
              <a:t>Different Types of Gifts</a:t>
            </a:r>
            <a:endParaRPr lang="en-US" sz="36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buAutoNum type="arabicPeriod"/>
            </a:pPr>
            <a:endParaRPr lang="en-GB" sz="2800" dirty="0" smtClean="0">
              <a:solidFill>
                <a:schemeClr val="bg1"/>
              </a:solidFill>
              <a:latin typeface="Edmondsans Bold" pitchFamily="50" charset="0"/>
            </a:endParaRPr>
          </a:p>
          <a:p>
            <a:pPr marL="514350" indent="-514350">
              <a:buAutoNum type="arabicPeriod"/>
            </a:pPr>
            <a:r>
              <a:rPr lang="en-GB" sz="3200" dirty="0" smtClean="0">
                <a:solidFill>
                  <a:schemeClr val="bg1"/>
                </a:solidFill>
                <a:latin typeface="Edmondsans Bold" pitchFamily="50" charset="0"/>
              </a:rPr>
              <a:t>Manifestation Gifts</a:t>
            </a:r>
            <a:endParaRPr lang="en-GB" sz="3200" dirty="0" smtClean="0">
              <a:solidFill>
                <a:schemeClr val="bg1"/>
              </a:solidFill>
              <a:latin typeface="Edmondsans Bold" pitchFamily="50" charset="0"/>
            </a:endParaRPr>
          </a:p>
          <a:p>
            <a:pPr marL="514350" indent="-514350">
              <a:buAutoNum type="arabicPeriod"/>
            </a:pPr>
            <a:endParaRPr lang="en-AU" sz="3200" dirty="0" smtClean="0">
              <a:solidFill>
                <a:schemeClr val="bg1"/>
              </a:solidFill>
              <a:latin typeface="Edmondsans Bold" pitchFamily="50" charset="0"/>
            </a:endParaRPr>
          </a:p>
          <a:p>
            <a:pPr marL="514350" indent="-514350">
              <a:buAutoNum type="arabicPeriod"/>
            </a:pPr>
            <a:r>
              <a:rPr lang="en-AU" sz="3200" dirty="0" smtClean="0">
                <a:solidFill>
                  <a:schemeClr val="bg1"/>
                </a:solidFill>
                <a:latin typeface="Edmondsans Bold" pitchFamily="50" charset="0"/>
              </a:rPr>
              <a:t>Ministry Gifts</a:t>
            </a:r>
            <a:endParaRPr lang="en-AU" sz="32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3900" y="409575"/>
            <a:ext cx="7629525" cy="769441"/>
          </a:xfrm>
          <a:prstGeom prst="rect">
            <a:avLst/>
          </a:prstGeom>
          <a:noFill/>
        </p:spPr>
        <p:txBody>
          <a:bodyPr wrap="square" rtlCol="0">
            <a:spAutoFit/>
          </a:bodyPr>
          <a:lstStyle/>
          <a:p>
            <a:r>
              <a:rPr lang="en-AU" sz="4400" dirty="0" smtClean="0">
                <a:solidFill>
                  <a:schemeClr val="bg1"/>
                </a:solidFill>
                <a:latin typeface="Edmondsans Bold" pitchFamily="50" charset="0"/>
              </a:rPr>
              <a:t>Ephesians 4:11-13</a:t>
            </a:r>
            <a:endParaRPr lang="en-US" sz="4400" dirty="0">
              <a:solidFill>
                <a:schemeClr val="bg1"/>
              </a:solidFill>
              <a:latin typeface="Edmondsans Bold" pitchFamily="50" charset="0"/>
            </a:endParaRPr>
          </a:p>
        </p:txBody>
      </p:sp>
      <p:sp>
        <p:nvSpPr>
          <p:cNvPr id="3" name="TextBox 2"/>
          <p:cNvSpPr txBox="1"/>
          <p:nvPr/>
        </p:nvSpPr>
        <p:spPr>
          <a:xfrm>
            <a:off x="723900" y="1335584"/>
            <a:ext cx="7629525" cy="3539430"/>
          </a:xfrm>
          <a:prstGeom prst="rect">
            <a:avLst/>
          </a:prstGeom>
          <a:noFill/>
        </p:spPr>
        <p:txBody>
          <a:bodyPr wrap="square" rtlCol="0">
            <a:spAutoFit/>
          </a:bodyPr>
          <a:lstStyle/>
          <a:p>
            <a:r>
              <a:rPr lang="en-AU" sz="2800" dirty="0" smtClean="0">
                <a:solidFill>
                  <a:schemeClr val="bg1"/>
                </a:solidFill>
                <a:latin typeface="Edmondsans Bold" pitchFamily="50" charset="0"/>
              </a:rPr>
              <a:t>So </a:t>
            </a:r>
            <a:r>
              <a:rPr lang="en-AU" sz="2800" dirty="0" smtClean="0">
                <a:solidFill>
                  <a:schemeClr val="bg1"/>
                </a:solidFill>
                <a:latin typeface="Edmondsans Bold" pitchFamily="50" charset="0"/>
              </a:rPr>
              <a:t>Christ himself gave the apostles, the prophets, the evangelists, the pastors and teachers,</a:t>
            </a:r>
            <a:r>
              <a:rPr lang="en-US" sz="2800" dirty="0" smtClean="0">
                <a:solidFill>
                  <a:schemeClr val="bg1"/>
                </a:solidFill>
                <a:latin typeface="Edmondsans Bold" pitchFamily="50" charset="0"/>
              </a:rPr>
              <a:t>  to equip his people for works of service, so that the body of Christ may be built up </a:t>
            </a:r>
            <a:r>
              <a:rPr lang="en-US" sz="2800" dirty="0" smtClean="0">
                <a:solidFill>
                  <a:schemeClr val="bg1"/>
                </a:solidFill>
                <a:latin typeface="Edmondsans Bold" pitchFamily="50" charset="0"/>
              </a:rPr>
              <a:t>until </a:t>
            </a:r>
            <a:r>
              <a:rPr lang="en-US" sz="2800" dirty="0" smtClean="0">
                <a:solidFill>
                  <a:schemeClr val="bg1"/>
                </a:solidFill>
                <a:latin typeface="Edmondsans Bold" pitchFamily="50" charset="0"/>
              </a:rPr>
              <a:t>we all reach unity in the faith and in the knowledge of the Son of God and become mature, attaining to the whole measure of the fullness of Christ.</a:t>
            </a:r>
            <a:endParaRPr lang="en-US"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5786199"/>
          </a:xfrm>
          <a:prstGeom prst="rect">
            <a:avLst/>
          </a:prstGeom>
          <a:noFill/>
        </p:spPr>
        <p:txBody>
          <a:bodyPr wrap="square" rtlCol="0">
            <a:spAutoFit/>
          </a:bodyPr>
          <a:lstStyle/>
          <a:p>
            <a:r>
              <a:rPr lang="en-AU" sz="3600" u="sng" dirty="0" smtClean="0">
                <a:solidFill>
                  <a:schemeClr val="bg1"/>
                </a:solidFill>
                <a:latin typeface="Edmondsans Bold" pitchFamily="50" charset="0"/>
              </a:rPr>
              <a:t>Ministry Gifts</a:t>
            </a:r>
            <a:endParaRPr lang="en-US" sz="36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buAutoNum type="arabicPeriod"/>
            </a:pPr>
            <a:endParaRPr lang="en-GB" sz="2800" dirty="0" smtClean="0">
              <a:solidFill>
                <a:schemeClr val="bg1"/>
              </a:solidFill>
              <a:latin typeface="Edmondsans Bold" pitchFamily="50" charset="0"/>
            </a:endParaRPr>
          </a:p>
          <a:p>
            <a:pPr marL="514350" indent="-514350">
              <a:buAutoNum type="arabicPeriod"/>
            </a:pPr>
            <a:r>
              <a:rPr lang="en-GB" sz="3200" dirty="0" smtClean="0">
                <a:solidFill>
                  <a:schemeClr val="bg1"/>
                </a:solidFill>
                <a:latin typeface="Edmondsans Bold" pitchFamily="50" charset="0"/>
              </a:rPr>
              <a:t>Apostles</a:t>
            </a:r>
            <a:endParaRPr lang="en-GB" sz="3200" dirty="0" smtClean="0">
              <a:solidFill>
                <a:schemeClr val="bg1"/>
              </a:solidFill>
              <a:latin typeface="Edmondsans Bold" pitchFamily="50" charset="0"/>
            </a:endParaRPr>
          </a:p>
          <a:p>
            <a:pPr marL="514350" indent="-514350">
              <a:buAutoNum type="arabicPeriod"/>
            </a:pPr>
            <a:endParaRPr lang="en-AU" sz="3200" dirty="0" smtClean="0">
              <a:solidFill>
                <a:schemeClr val="bg1"/>
              </a:solidFill>
              <a:latin typeface="Edmondsans Bold" pitchFamily="50" charset="0"/>
            </a:endParaRPr>
          </a:p>
          <a:p>
            <a:pPr marL="514350" indent="-514350">
              <a:buAutoNum type="arabicPeriod"/>
            </a:pPr>
            <a:r>
              <a:rPr lang="en-AU" sz="3200" dirty="0" smtClean="0">
                <a:solidFill>
                  <a:schemeClr val="bg1"/>
                </a:solidFill>
                <a:latin typeface="Edmondsans Bold" pitchFamily="50" charset="0"/>
              </a:rPr>
              <a:t>Prophets</a:t>
            </a:r>
          </a:p>
          <a:p>
            <a:pPr marL="514350" indent="-514350">
              <a:buAutoNum type="arabicPeriod"/>
            </a:pPr>
            <a:endParaRPr lang="en-AU" sz="3200" dirty="0" smtClean="0">
              <a:solidFill>
                <a:schemeClr val="bg1"/>
              </a:solidFill>
              <a:latin typeface="Edmondsans Bold" pitchFamily="50" charset="0"/>
            </a:endParaRPr>
          </a:p>
          <a:p>
            <a:pPr marL="514350" indent="-514350">
              <a:buAutoNum type="arabicPeriod"/>
            </a:pPr>
            <a:r>
              <a:rPr lang="en-AU" sz="3200" dirty="0" smtClean="0">
                <a:solidFill>
                  <a:schemeClr val="bg1"/>
                </a:solidFill>
                <a:latin typeface="Edmondsans Bold" pitchFamily="50" charset="0"/>
              </a:rPr>
              <a:t>Evangelists</a:t>
            </a:r>
          </a:p>
          <a:p>
            <a:pPr marL="514350" indent="-514350">
              <a:buAutoNum type="arabicPeriod"/>
            </a:pPr>
            <a:endParaRPr lang="en-AU" sz="3200" dirty="0" smtClean="0">
              <a:solidFill>
                <a:schemeClr val="bg1"/>
              </a:solidFill>
              <a:latin typeface="Edmondsans Bold" pitchFamily="50" charset="0"/>
            </a:endParaRPr>
          </a:p>
          <a:p>
            <a:pPr marL="514350" indent="-514350">
              <a:buAutoNum type="arabicPeriod"/>
            </a:pPr>
            <a:r>
              <a:rPr lang="en-AU" sz="3200" dirty="0" smtClean="0">
                <a:solidFill>
                  <a:schemeClr val="bg1"/>
                </a:solidFill>
                <a:latin typeface="Edmondsans Bold" pitchFamily="50" charset="0"/>
              </a:rPr>
              <a:t>Pastors</a:t>
            </a:r>
          </a:p>
          <a:p>
            <a:pPr marL="514350" indent="-514350">
              <a:buAutoNum type="arabicPeriod"/>
            </a:pPr>
            <a:endParaRPr lang="en-AU" sz="3200" dirty="0" smtClean="0">
              <a:solidFill>
                <a:schemeClr val="bg1"/>
              </a:solidFill>
              <a:latin typeface="Edmondsans Bold" pitchFamily="50" charset="0"/>
            </a:endParaRPr>
          </a:p>
          <a:p>
            <a:pPr marL="514350" indent="-514350">
              <a:buAutoNum type="arabicPeriod"/>
            </a:pPr>
            <a:r>
              <a:rPr lang="en-AU" sz="3200" dirty="0" smtClean="0">
                <a:solidFill>
                  <a:schemeClr val="bg1"/>
                </a:solidFill>
                <a:latin typeface="Edmondsans Bold" pitchFamily="50" charset="0"/>
              </a:rPr>
              <a:t>Teachers</a:t>
            </a:r>
            <a:endParaRPr lang="en-AU" sz="32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3900" y="409575"/>
            <a:ext cx="7629525" cy="769441"/>
          </a:xfrm>
          <a:prstGeom prst="rect">
            <a:avLst/>
          </a:prstGeom>
          <a:noFill/>
        </p:spPr>
        <p:txBody>
          <a:bodyPr wrap="square" rtlCol="0">
            <a:spAutoFit/>
          </a:bodyPr>
          <a:lstStyle/>
          <a:p>
            <a:r>
              <a:rPr lang="en-AU" sz="4400" dirty="0" smtClean="0">
                <a:solidFill>
                  <a:schemeClr val="bg1"/>
                </a:solidFill>
                <a:latin typeface="Edmondsans Bold" pitchFamily="50" charset="0"/>
              </a:rPr>
              <a:t>Acts 13:1-3</a:t>
            </a:r>
            <a:endParaRPr lang="en-US" sz="4400" dirty="0">
              <a:solidFill>
                <a:schemeClr val="bg1"/>
              </a:solidFill>
              <a:latin typeface="Edmondsans Bold" pitchFamily="50" charset="0"/>
            </a:endParaRPr>
          </a:p>
        </p:txBody>
      </p:sp>
      <p:sp>
        <p:nvSpPr>
          <p:cNvPr id="3" name="TextBox 2"/>
          <p:cNvSpPr txBox="1"/>
          <p:nvPr/>
        </p:nvSpPr>
        <p:spPr>
          <a:xfrm>
            <a:off x="723900" y="1335584"/>
            <a:ext cx="8001000" cy="4401205"/>
          </a:xfrm>
          <a:prstGeom prst="rect">
            <a:avLst/>
          </a:prstGeom>
          <a:noFill/>
        </p:spPr>
        <p:txBody>
          <a:bodyPr wrap="square" rtlCol="0">
            <a:spAutoFit/>
          </a:bodyPr>
          <a:lstStyle/>
          <a:p>
            <a:r>
              <a:rPr lang="en-AU" sz="2800" dirty="0" smtClean="0">
                <a:solidFill>
                  <a:schemeClr val="bg1"/>
                </a:solidFill>
                <a:latin typeface="Edmondsans Bold" pitchFamily="50" charset="0"/>
              </a:rPr>
              <a:t>Now in the church at Antioch there were prophets and teachers: Barnabas, Simeon called Niger, </a:t>
            </a:r>
            <a:r>
              <a:rPr lang="en-AU" sz="2800" dirty="0" err="1" smtClean="0">
                <a:solidFill>
                  <a:schemeClr val="bg1"/>
                </a:solidFill>
                <a:latin typeface="Edmondsans Bold" pitchFamily="50" charset="0"/>
              </a:rPr>
              <a:t>Lucius</a:t>
            </a:r>
            <a:r>
              <a:rPr lang="en-AU" sz="2800" dirty="0" smtClean="0">
                <a:solidFill>
                  <a:schemeClr val="bg1"/>
                </a:solidFill>
                <a:latin typeface="Edmondsans Bold" pitchFamily="50" charset="0"/>
              </a:rPr>
              <a:t> of Cyrene, </a:t>
            </a:r>
            <a:r>
              <a:rPr lang="en-AU" sz="2800" dirty="0" err="1" smtClean="0">
                <a:solidFill>
                  <a:schemeClr val="bg1"/>
                </a:solidFill>
                <a:latin typeface="Edmondsans Bold" pitchFamily="50" charset="0"/>
              </a:rPr>
              <a:t>Manaen</a:t>
            </a:r>
            <a:r>
              <a:rPr lang="en-AU" sz="2800" dirty="0" smtClean="0">
                <a:solidFill>
                  <a:schemeClr val="bg1"/>
                </a:solidFill>
                <a:latin typeface="Edmondsans Bold" pitchFamily="50" charset="0"/>
              </a:rPr>
              <a:t> (who had been brought up with Herod the tetrarch) and Saul. </a:t>
            </a:r>
            <a:r>
              <a:rPr lang="en-AU" sz="2800" dirty="0" smtClean="0">
                <a:solidFill>
                  <a:schemeClr val="bg1"/>
                </a:solidFill>
                <a:latin typeface="Edmondsans Bold" pitchFamily="50" charset="0"/>
              </a:rPr>
              <a:t>While </a:t>
            </a:r>
            <a:r>
              <a:rPr lang="en-AU" sz="2800" dirty="0" smtClean="0">
                <a:solidFill>
                  <a:schemeClr val="bg1"/>
                </a:solidFill>
                <a:latin typeface="Edmondsans Bold" pitchFamily="50" charset="0"/>
              </a:rPr>
              <a:t>they were worshiping the Lord and fasting, the Holy Spirit said, “Set apart for me Barnabas and Saul for the work to which I have called them.” </a:t>
            </a:r>
            <a:r>
              <a:rPr lang="en-AU" sz="2800" dirty="0" smtClean="0">
                <a:solidFill>
                  <a:schemeClr val="bg1"/>
                </a:solidFill>
                <a:latin typeface="Edmondsans Bold" pitchFamily="50" charset="0"/>
              </a:rPr>
              <a:t>So </a:t>
            </a:r>
            <a:r>
              <a:rPr lang="en-AU" sz="2800" dirty="0" smtClean="0">
                <a:solidFill>
                  <a:schemeClr val="bg1"/>
                </a:solidFill>
                <a:latin typeface="Edmondsans Bold" pitchFamily="50" charset="0"/>
              </a:rPr>
              <a:t>after they had fasted and prayed, they placed their hands on them and sent them off</a:t>
            </a:r>
            <a:r>
              <a:rPr lang="en-AU" sz="2800" dirty="0" smtClean="0">
                <a:solidFill>
                  <a:schemeClr val="bg1"/>
                </a:solidFill>
                <a:latin typeface="Edmondsans Bold" pitchFamily="50" charset="0"/>
              </a:rPr>
              <a:t>.</a:t>
            </a: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3816429"/>
          </a:xfrm>
          <a:prstGeom prst="rect">
            <a:avLst/>
          </a:prstGeom>
          <a:noFill/>
        </p:spPr>
        <p:txBody>
          <a:bodyPr wrap="square" rtlCol="0">
            <a:spAutoFit/>
          </a:bodyPr>
          <a:lstStyle/>
          <a:p>
            <a:r>
              <a:rPr lang="en-AU" sz="3600" u="sng" dirty="0" smtClean="0">
                <a:solidFill>
                  <a:schemeClr val="bg1"/>
                </a:solidFill>
                <a:latin typeface="Edmondsans Bold" pitchFamily="50" charset="0"/>
              </a:rPr>
              <a:t>Different Types of Gifts</a:t>
            </a:r>
            <a:endParaRPr lang="en-US" sz="36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buAutoNum type="arabicPeriod"/>
            </a:pPr>
            <a:endParaRPr lang="en-GB" sz="2800" dirty="0" smtClean="0">
              <a:solidFill>
                <a:schemeClr val="bg1"/>
              </a:solidFill>
              <a:latin typeface="Edmondsans Bold" pitchFamily="50" charset="0"/>
            </a:endParaRPr>
          </a:p>
          <a:p>
            <a:pPr marL="514350" indent="-514350">
              <a:buAutoNum type="arabicPeriod"/>
            </a:pPr>
            <a:r>
              <a:rPr lang="en-GB" sz="3200" dirty="0" smtClean="0">
                <a:solidFill>
                  <a:schemeClr val="bg1"/>
                </a:solidFill>
                <a:latin typeface="Edmondsans Bold" pitchFamily="50" charset="0"/>
              </a:rPr>
              <a:t>Manifestation Gifts</a:t>
            </a:r>
            <a:endParaRPr lang="en-GB" sz="3200" dirty="0" smtClean="0">
              <a:solidFill>
                <a:schemeClr val="bg1"/>
              </a:solidFill>
              <a:latin typeface="Edmondsans Bold" pitchFamily="50" charset="0"/>
            </a:endParaRPr>
          </a:p>
          <a:p>
            <a:pPr marL="514350" indent="-514350">
              <a:buAutoNum type="arabicPeriod"/>
            </a:pPr>
            <a:endParaRPr lang="en-AU" sz="3200" dirty="0" smtClean="0">
              <a:solidFill>
                <a:schemeClr val="bg1"/>
              </a:solidFill>
              <a:latin typeface="Edmondsans Bold" pitchFamily="50" charset="0"/>
            </a:endParaRPr>
          </a:p>
          <a:p>
            <a:pPr marL="514350" indent="-514350">
              <a:buAutoNum type="arabicPeriod"/>
            </a:pPr>
            <a:r>
              <a:rPr lang="en-AU" sz="3200" dirty="0" smtClean="0">
                <a:solidFill>
                  <a:schemeClr val="bg1"/>
                </a:solidFill>
                <a:latin typeface="Edmondsans Bold" pitchFamily="50" charset="0"/>
              </a:rPr>
              <a:t>Ministry Gifts</a:t>
            </a:r>
          </a:p>
          <a:p>
            <a:pPr marL="514350" indent="-514350">
              <a:buAutoNum type="arabicPeriod"/>
            </a:pPr>
            <a:endParaRPr lang="en-AU" sz="3200" dirty="0" smtClean="0">
              <a:solidFill>
                <a:schemeClr val="bg1"/>
              </a:solidFill>
              <a:latin typeface="Edmondsans Bold" pitchFamily="50" charset="0"/>
            </a:endParaRPr>
          </a:p>
          <a:p>
            <a:pPr marL="514350" indent="-514350">
              <a:buAutoNum type="arabicPeriod"/>
            </a:pPr>
            <a:r>
              <a:rPr lang="en-AU" sz="3200" dirty="0" smtClean="0">
                <a:solidFill>
                  <a:schemeClr val="bg1"/>
                </a:solidFill>
                <a:latin typeface="Edmondsans Bold" pitchFamily="50" charset="0"/>
              </a:rPr>
              <a:t>Motivational Gifts</a:t>
            </a:r>
            <a:endParaRPr lang="en-AU" sz="32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3900" y="409575"/>
            <a:ext cx="7629525" cy="769441"/>
          </a:xfrm>
          <a:prstGeom prst="rect">
            <a:avLst/>
          </a:prstGeom>
          <a:noFill/>
        </p:spPr>
        <p:txBody>
          <a:bodyPr wrap="square" rtlCol="0">
            <a:spAutoFit/>
          </a:bodyPr>
          <a:lstStyle/>
          <a:p>
            <a:r>
              <a:rPr lang="en-AU" sz="4400" dirty="0" smtClean="0">
                <a:solidFill>
                  <a:schemeClr val="bg1"/>
                </a:solidFill>
                <a:latin typeface="Edmondsans Bold" pitchFamily="50" charset="0"/>
              </a:rPr>
              <a:t>Romans 12:6-8</a:t>
            </a:r>
            <a:endParaRPr lang="en-US" sz="4400" dirty="0">
              <a:solidFill>
                <a:schemeClr val="bg1"/>
              </a:solidFill>
              <a:latin typeface="Edmondsans Bold" pitchFamily="50" charset="0"/>
            </a:endParaRPr>
          </a:p>
        </p:txBody>
      </p:sp>
      <p:sp>
        <p:nvSpPr>
          <p:cNvPr id="3" name="TextBox 2"/>
          <p:cNvSpPr txBox="1"/>
          <p:nvPr/>
        </p:nvSpPr>
        <p:spPr>
          <a:xfrm>
            <a:off x="723900" y="1335584"/>
            <a:ext cx="8001000" cy="3539430"/>
          </a:xfrm>
          <a:prstGeom prst="rect">
            <a:avLst/>
          </a:prstGeom>
          <a:noFill/>
        </p:spPr>
        <p:txBody>
          <a:bodyPr wrap="square" rtlCol="0">
            <a:spAutoFit/>
          </a:bodyPr>
          <a:lstStyle/>
          <a:p>
            <a:r>
              <a:rPr lang="en-AU" sz="2800" dirty="0" smtClean="0">
                <a:solidFill>
                  <a:schemeClr val="bg1"/>
                </a:solidFill>
                <a:latin typeface="Edmondsans Bold" pitchFamily="50" charset="0"/>
              </a:rPr>
              <a:t>We have different gifts, according to the grace given to each of us. </a:t>
            </a:r>
            <a:r>
              <a:rPr lang="en-AU" sz="2800" dirty="0" smtClean="0">
                <a:solidFill>
                  <a:schemeClr val="bg1"/>
                </a:solidFill>
                <a:latin typeface="Edmondsans Bold" pitchFamily="50" charset="0"/>
              </a:rPr>
              <a:t>If your gift is prophesying, then prophesy in accordance with your faith;  if it is serving, then serve; if it is teaching, then teach;  if it is to encourage, then give encouragement; if it is giving, then give generously; if it is to lead, do it diligently; if it is to show mercy, do it cheerfully</a:t>
            </a:r>
            <a:r>
              <a:rPr lang="en-AU" sz="2800" dirty="0" smtClean="0">
                <a:solidFill>
                  <a:schemeClr val="bg1"/>
                </a:solidFill>
                <a:latin typeface="Edmondsans Bold" pitchFamily="50" charset="0"/>
              </a:rPr>
              <a:t>.</a:t>
            </a: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3900" y="409575"/>
            <a:ext cx="7629525" cy="769441"/>
          </a:xfrm>
          <a:prstGeom prst="rect">
            <a:avLst/>
          </a:prstGeom>
          <a:noFill/>
        </p:spPr>
        <p:txBody>
          <a:bodyPr wrap="square" rtlCol="0">
            <a:spAutoFit/>
          </a:bodyPr>
          <a:lstStyle/>
          <a:p>
            <a:r>
              <a:rPr lang="en-AU" sz="4400" dirty="0" smtClean="0">
                <a:solidFill>
                  <a:schemeClr val="bg1"/>
                </a:solidFill>
                <a:latin typeface="Edmondsans Bold" pitchFamily="50" charset="0"/>
              </a:rPr>
              <a:t>1 Corinthians 12:31a</a:t>
            </a:r>
            <a:endParaRPr lang="en-US" sz="4400" dirty="0">
              <a:solidFill>
                <a:schemeClr val="bg1"/>
              </a:solidFill>
              <a:latin typeface="Edmondsans Bold" pitchFamily="50" charset="0"/>
            </a:endParaRPr>
          </a:p>
        </p:txBody>
      </p:sp>
      <p:sp>
        <p:nvSpPr>
          <p:cNvPr id="3" name="TextBox 2"/>
          <p:cNvSpPr txBox="1"/>
          <p:nvPr/>
        </p:nvSpPr>
        <p:spPr>
          <a:xfrm>
            <a:off x="723900" y="1335584"/>
            <a:ext cx="8001000" cy="523220"/>
          </a:xfrm>
          <a:prstGeom prst="rect">
            <a:avLst/>
          </a:prstGeom>
          <a:noFill/>
        </p:spPr>
        <p:txBody>
          <a:bodyPr wrap="square" rtlCol="0">
            <a:spAutoFit/>
          </a:bodyPr>
          <a:lstStyle/>
          <a:p>
            <a:r>
              <a:rPr lang="en-AU" sz="2800" dirty="0" smtClean="0">
                <a:solidFill>
                  <a:schemeClr val="bg1"/>
                </a:solidFill>
                <a:latin typeface="Edmondsans Bold" pitchFamily="50" charset="0"/>
              </a:rPr>
              <a:t>Now eagerly desire the greater gifts</a:t>
            </a:r>
            <a:r>
              <a:rPr lang="en-AU" sz="2800" dirty="0" smtClean="0">
                <a:solidFill>
                  <a:schemeClr val="bg1"/>
                </a:solidFill>
                <a:latin typeface="Edmondsans Bold" pitchFamily="50" charset="0"/>
              </a:rPr>
              <a:t>.</a:t>
            </a: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3900" y="409575"/>
            <a:ext cx="7629525" cy="769441"/>
          </a:xfrm>
          <a:prstGeom prst="rect">
            <a:avLst/>
          </a:prstGeom>
          <a:noFill/>
        </p:spPr>
        <p:txBody>
          <a:bodyPr wrap="square" rtlCol="0">
            <a:spAutoFit/>
          </a:bodyPr>
          <a:lstStyle/>
          <a:p>
            <a:r>
              <a:rPr lang="en-AU" sz="4400" dirty="0" smtClean="0">
                <a:solidFill>
                  <a:schemeClr val="bg1"/>
                </a:solidFill>
                <a:latin typeface="Edmondsans Bold" pitchFamily="50" charset="0"/>
              </a:rPr>
              <a:t>1 Corinthians 12:1</a:t>
            </a:r>
            <a:endParaRPr lang="en-US" sz="4400" dirty="0">
              <a:solidFill>
                <a:schemeClr val="bg1"/>
              </a:solidFill>
              <a:latin typeface="Edmondsans Bold" pitchFamily="50" charset="0"/>
            </a:endParaRPr>
          </a:p>
        </p:txBody>
      </p:sp>
      <p:sp>
        <p:nvSpPr>
          <p:cNvPr id="3" name="TextBox 2"/>
          <p:cNvSpPr txBox="1"/>
          <p:nvPr/>
        </p:nvSpPr>
        <p:spPr>
          <a:xfrm>
            <a:off x="723900" y="1335584"/>
            <a:ext cx="7629525" cy="1384995"/>
          </a:xfrm>
          <a:prstGeom prst="rect">
            <a:avLst/>
          </a:prstGeom>
          <a:noFill/>
        </p:spPr>
        <p:txBody>
          <a:bodyPr wrap="square" rtlCol="0">
            <a:spAutoFit/>
          </a:bodyPr>
          <a:lstStyle/>
          <a:p>
            <a:r>
              <a:rPr lang="en-AU" sz="2800" dirty="0" smtClean="0">
                <a:solidFill>
                  <a:schemeClr val="bg1"/>
                </a:solidFill>
                <a:latin typeface="Edmondsans Bold" pitchFamily="50" charset="0"/>
              </a:rPr>
              <a:t>Now </a:t>
            </a:r>
            <a:r>
              <a:rPr lang="en-AU" sz="2800" dirty="0" smtClean="0">
                <a:solidFill>
                  <a:schemeClr val="bg1"/>
                </a:solidFill>
                <a:latin typeface="Edmondsans Bold" pitchFamily="50" charset="0"/>
              </a:rPr>
              <a:t>about the gifts of the Spirit, brothers and sisters, I do not want you to be uninformed.</a:t>
            </a:r>
            <a:endParaRPr lang="en-US" sz="2800" dirty="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3200876"/>
          </a:xfrm>
          <a:prstGeom prst="rect">
            <a:avLst/>
          </a:prstGeom>
          <a:noFill/>
        </p:spPr>
        <p:txBody>
          <a:bodyPr wrap="square" rtlCol="0">
            <a:spAutoFit/>
          </a:bodyPr>
          <a:lstStyle/>
          <a:p>
            <a:r>
              <a:rPr lang="en-AU" sz="3600" u="sng" dirty="0" smtClean="0">
                <a:solidFill>
                  <a:schemeClr val="bg1"/>
                </a:solidFill>
                <a:latin typeface="Edmondsans Bold" pitchFamily="50" charset="0"/>
              </a:rPr>
              <a:t>Gifts of the Holy Spirit are:</a:t>
            </a:r>
            <a:endParaRPr lang="en-US" sz="36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buAutoNum type="arabicPeriod"/>
            </a:pPr>
            <a:endParaRPr lang="en-GB" sz="2800" dirty="0" smtClean="0">
              <a:solidFill>
                <a:schemeClr val="bg1"/>
              </a:solidFill>
              <a:latin typeface="Edmondsans Bold" pitchFamily="50" charset="0"/>
            </a:endParaRPr>
          </a:p>
          <a:p>
            <a:pPr marL="514350" indent="-514350">
              <a:buAutoNum type="arabicPeriod"/>
            </a:pPr>
            <a:r>
              <a:rPr lang="en-GB" sz="3200" dirty="0" smtClean="0">
                <a:solidFill>
                  <a:schemeClr val="bg1"/>
                </a:solidFill>
                <a:latin typeface="Edmondsans Bold" pitchFamily="50" charset="0"/>
              </a:rPr>
              <a:t>Given by the Holy Spirit</a:t>
            </a:r>
          </a:p>
          <a:p>
            <a:pPr marL="514350" indent="-514350">
              <a:buAutoNum type="arabicPeriod"/>
            </a:pPr>
            <a:endParaRPr lang="en-GB" sz="3200" dirty="0" smtClean="0">
              <a:solidFill>
                <a:schemeClr val="bg1"/>
              </a:solidFill>
              <a:latin typeface="Edmondsans Bold" pitchFamily="50" charset="0"/>
            </a:endParaRPr>
          </a:p>
          <a:p>
            <a:pPr marL="514350" indent="-514350">
              <a:buAutoNum type="arabicPeriod"/>
            </a:pPr>
            <a:endParaRPr lang="en-AU" sz="2800" dirty="0" smtClean="0">
              <a:solidFill>
                <a:schemeClr val="bg1"/>
              </a:solidFill>
              <a:latin typeface="Edmondsans Bold" pitchFamily="50" charset="0"/>
            </a:endParaRPr>
          </a:p>
          <a:p>
            <a:pPr marL="514350" indent="-514350">
              <a:buAutoNum type="arabicPeriod"/>
            </a:pP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3900" y="409575"/>
            <a:ext cx="7629525" cy="769441"/>
          </a:xfrm>
          <a:prstGeom prst="rect">
            <a:avLst/>
          </a:prstGeom>
          <a:noFill/>
        </p:spPr>
        <p:txBody>
          <a:bodyPr wrap="square" rtlCol="0">
            <a:spAutoFit/>
          </a:bodyPr>
          <a:lstStyle/>
          <a:p>
            <a:r>
              <a:rPr lang="en-AU" sz="4400" dirty="0" smtClean="0">
                <a:solidFill>
                  <a:schemeClr val="bg1"/>
                </a:solidFill>
                <a:latin typeface="Edmondsans Bold" pitchFamily="50" charset="0"/>
              </a:rPr>
              <a:t>1 Corinthians 12:4-6</a:t>
            </a:r>
            <a:endParaRPr lang="en-US" sz="4400" dirty="0">
              <a:solidFill>
                <a:schemeClr val="bg1"/>
              </a:solidFill>
              <a:latin typeface="Edmondsans Bold" pitchFamily="50" charset="0"/>
            </a:endParaRPr>
          </a:p>
        </p:txBody>
      </p:sp>
      <p:sp>
        <p:nvSpPr>
          <p:cNvPr id="3" name="TextBox 2"/>
          <p:cNvSpPr txBox="1"/>
          <p:nvPr/>
        </p:nvSpPr>
        <p:spPr>
          <a:xfrm>
            <a:off x="723900" y="1335584"/>
            <a:ext cx="7629525" cy="2677656"/>
          </a:xfrm>
          <a:prstGeom prst="rect">
            <a:avLst/>
          </a:prstGeom>
          <a:noFill/>
        </p:spPr>
        <p:txBody>
          <a:bodyPr wrap="square" rtlCol="0">
            <a:spAutoFit/>
          </a:bodyPr>
          <a:lstStyle/>
          <a:p>
            <a:r>
              <a:rPr lang="en-AU" sz="2800" dirty="0" smtClean="0">
                <a:solidFill>
                  <a:schemeClr val="bg1"/>
                </a:solidFill>
                <a:latin typeface="Edmondsans Bold" pitchFamily="50" charset="0"/>
              </a:rPr>
              <a:t>There </a:t>
            </a:r>
            <a:r>
              <a:rPr lang="en-AU" sz="2800" dirty="0" smtClean="0">
                <a:solidFill>
                  <a:schemeClr val="bg1"/>
                </a:solidFill>
                <a:latin typeface="Edmondsans Bold" pitchFamily="50" charset="0"/>
              </a:rPr>
              <a:t>are different kinds of spiritual gifts, but the same Spirit is the source of them all. </a:t>
            </a:r>
            <a:r>
              <a:rPr lang="en-AU" sz="2800" dirty="0" smtClean="0">
                <a:solidFill>
                  <a:schemeClr val="bg1"/>
                </a:solidFill>
                <a:latin typeface="Edmondsans Bold" pitchFamily="50" charset="0"/>
              </a:rPr>
              <a:t>There </a:t>
            </a:r>
            <a:r>
              <a:rPr lang="en-AU" sz="2800" dirty="0" smtClean="0">
                <a:solidFill>
                  <a:schemeClr val="bg1"/>
                </a:solidFill>
                <a:latin typeface="Edmondsans Bold" pitchFamily="50" charset="0"/>
              </a:rPr>
              <a:t>are different kinds of service, but we serve the same Lord. </a:t>
            </a:r>
            <a:r>
              <a:rPr lang="en-AU" sz="2800" dirty="0" smtClean="0">
                <a:solidFill>
                  <a:schemeClr val="bg1"/>
                </a:solidFill>
                <a:latin typeface="Edmondsans Bold" pitchFamily="50" charset="0"/>
              </a:rPr>
              <a:t>God </a:t>
            </a:r>
            <a:r>
              <a:rPr lang="en-AU" sz="2800" dirty="0" smtClean="0">
                <a:solidFill>
                  <a:schemeClr val="bg1"/>
                </a:solidFill>
                <a:latin typeface="Edmondsans Bold" pitchFamily="50" charset="0"/>
              </a:rPr>
              <a:t>works in different ways, but it is the same God who does the work in all of us.</a:t>
            </a:r>
            <a:endParaRPr lang="en-US"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4185761"/>
          </a:xfrm>
          <a:prstGeom prst="rect">
            <a:avLst/>
          </a:prstGeom>
          <a:noFill/>
        </p:spPr>
        <p:txBody>
          <a:bodyPr wrap="square" rtlCol="0">
            <a:spAutoFit/>
          </a:bodyPr>
          <a:lstStyle/>
          <a:p>
            <a:r>
              <a:rPr lang="en-AU" sz="3600" u="sng" dirty="0" smtClean="0">
                <a:solidFill>
                  <a:schemeClr val="bg1"/>
                </a:solidFill>
                <a:latin typeface="Edmondsans Bold" pitchFamily="50" charset="0"/>
              </a:rPr>
              <a:t>Gifts of the Holy Spirit are:</a:t>
            </a:r>
            <a:endParaRPr lang="en-US" sz="36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buAutoNum type="arabicPeriod"/>
            </a:pPr>
            <a:endParaRPr lang="en-GB" sz="2800" dirty="0" smtClean="0">
              <a:solidFill>
                <a:schemeClr val="bg1"/>
              </a:solidFill>
              <a:latin typeface="Edmondsans Bold" pitchFamily="50" charset="0"/>
            </a:endParaRPr>
          </a:p>
          <a:p>
            <a:pPr marL="514350" indent="-514350">
              <a:buAutoNum type="arabicPeriod"/>
            </a:pPr>
            <a:r>
              <a:rPr lang="en-GB" sz="3200" dirty="0" smtClean="0">
                <a:solidFill>
                  <a:schemeClr val="bg1"/>
                </a:solidFill>
                <a:latin typeface="Edmondsans Bold" pitchFamily="50" charset="0"/>
              </a:rPr>
              <a:t>Given by the Holy Spirit</a:t>
            </a:r>
          </a:p>
          <a:p>
            <a:pPr marL="514350" indent="-514350">
              <a:buAutoNum type="arabicPeriod"/>
            </a:pPr>
            <a:endParaRPr lang="en-GB" sz="3200" dirty="0" smtClean="0">
              <a:solidFill>
                <a:schemeClr val="bg1"/>
              </a:solidFill>
              <a:latin typeface="Edmondsans Bold" pitchFamily="50" charset="0"/>
            </a:endParaRPr>
          </a:p>
          <a:p>
            <a:pPr marL="514350" indent="-514350">
              <a:buAutoNum type="arabicPeriod"/>
            </a:pPr>
            <a:r>
              <a:rPr lang="en-GB" sz="3200" dirty="0" smtClean="0">
                <a:solidFill>
                  <a:schemeClr val="bg1"/>
                </a:solidFill>
                <a:latin typeface="Edmondsans Bold" pitchFamily="50" charset="0"/>
              </a:rPr>
              <a:t>Intended to build up the church</a:t>
            </a:r>
          </a:p>
          <a:p>
            <a:pPr marL="514350" indent="-514350">
              <a:buAutoNum type="arabicPeriod"/>
            </a:pPr>
            <a:endParaRPr lang="en-GB" sz="3200" dirty="0" smtClean="0">
              <a:solidFill>
                <a:schemeClr val="bg1"/>
              </a:solidFill>
              <a:latin typeface="Edmondsans Bold" pitchFamily="50" charset="0"/>
            </a:endParaRPr>
          </a:p>
          <a:p>
            <a:pPr marL="514350" indent="-514350">
              <a:buAutoNum type="arabicPeriod"/>
            </a:pPr>
            <a:endParaRPr lang="en-AU" sz="2800" dirty="0" smtClean="0">
              <a:solidFill>
                <a:schemeClr val="bg1"/>
              </a:solidFill>
              <a:latin typeface="Edmondsans Bold" pitchFamily="50" charset="0"/>
            </a:endParaRPr>
          </a:p>
          <a:p>
            <a:pPr marL="514350" indent="-514350">
              <a:buAutoNum type="arabicPeriod"/>
            </a:pP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3900" y="409575"/>
            <a:ext cx="7629525" cy="769441"/>
          </a:xfrm>
          <a:prstGeom prst="rect">
            <a:avLst/>
          </a:prstGeom>
          <a:noFill/>
        </p:spPr>
        <p:txBody>
          <a:bodyPr wrap="square" rtlCol="0">
            <a:spAutoFit/>
          </a:bodyPr>
          <a:lstStyle/>
          <a:p>
            <a:r>
              <a:rPr lang="en-AU" sz="4400" dirty="0" smtClean="0">
                <a:solidFill>
                  <a:schemeClr val="bg1"/>
                </a:solidFill>
                <a:latin typeface="Edmondsans Bold" pitchFamily="50" charset="0"/>
              </a:rPr>
              <a:t>Ephesians 4:11-13</a:t>
            </a:r>
            <a:endParaRPr lang="en-US" sz="4400" dirty="0">
              <a:solidFill>
                <a:schemeClr val="bg1"/>
              </a:solidFill>
              <a:latin typeface="Edmondsans Bold" pitchFamily="50" charset="0"/>
            </a:endParaRPr>
          </a:p>
        </p:txBody>
      </p:sp>
      <p:sp>
        <p:nvSpPr>
          <p:cNvPr id="3" name="TextBox 2"/>
          <p:cNvSpPr txBox="1"/>
          <p:nvPr/>
        </p:nvSpPr>
        <p:spPr>
          <a:xfrm>
            <a:off x="723900" y="1335584"/>
            <a:ext cx="7629525" cy="3539430"/>
          </a:xfrm>
          <a:prstGeom prst="rect">
            <a:avLst/>
          </a:prstGeom>
          <a:noFill/>
        </p:spPr>
        <p:txBody>
          <a:bodyPr wrap="square" rtlCol="0">
            <a:spAutoFit/>
          </a:bodyPr>
          <a:lstStyle/>
          <a:p>
            <a:r>
              <a:rPr lang="en-AU" sz="2800" dirty="0" smtClean="0">
                <a:solidFill>
                  <a:schemeClr val="bg1"/>
                </a:solidFill>
                <a:latin typeface="Edmondsans Bold" pitchFamily="50" charset="0"/>
              </a:rPr>
              <a:t>So </a:t>
            </a:r>
            <a:r>
              <a:rPr lang="en-AU" sz="2800" dirty="0" smtClean="0">
                <a:solidFill>
                  <a:schemeClr val="bg1"/>
                </a:solidFill>
                <a:latin typeface="Edmondsans Bold" pitchFamily="50" charset="0"/>
              </a:rPr>
              <a:t>Christ himself gave the apostles, the prophets, the evangelists, the pastors and teachers,</a:t>
            </a:r>
            <a:r>
              <a:rPr lang="en-US" sz="2800" dirty="0" smtClean="0">
                <a:solidFill>
                  <a:schemeClr val="bg1"/>
                </a:solidFill>
                <a:latin typeface="Edmondsans Bold" pitchFamily="50" charset="0"/>
              </a:rPr>
              <a:t>  to equip his people for works of service, so that the body of Christ may be built up </a:t>
            </a:r>
            <a:r>
              <a:rPr lang="en-US" sz="2800" dirty="0" smtClean="0">
                <a:solidFill>
                  <a:schemeClr val="bg1"/>
                </a:solidFill>
                <a:latin typeface="Edmondsans Bold" pitchFamily="50" charset="0"/>
              </a:rPr>
              <a:t>until </a:t>
            </a:r>
            <a:r>
              <a:rPr lang="en-US" sz="2800" dirty="0" smtClean="0">
                <a:solidFill>
                  <a:schemeClr val="bg1"/>
                </a:solidFill>
                <a:latin typeface="Edmondsans Bold" pitchFamily="50" charset="0"/>
              </a:rPr>
              <a:t>we all reach unity in the faith and in the knowledge of the Son of God and become mature, attaining to the whole measure of the fullness of Christ.</a:t>
            </a:r>
            <a:endParaRPr lang="en-US"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5170646"/>
          </a:xfrm>
          <a:prstGeom prst="rect">
            <a:avLst/>
          </a:prstGeom>
          <a:noFill/>
        </p:spPr>
        <p:txBody>
          <a:bodyPr wrap="square" rtlCol="0">
            <a:spAutoFit/>
          </a:bodyPr>
          <a:lstStyle/>
          <a:p>
            <a:r>
              <a:rPr lang="en-AU" sz="3600" u="sng" dirty="0" smtClean="0">
                <a:solidFill>
                  <a:schemeClr val="bg1"/>
                </a:solidFill>
                <a:latin typeface="Edmondsans Bold" pitchFamily="50" charset="0"/>
              </a:rPr>
              <a:t>Gifts of the Holy Spirit are:</a:t>
            </a:r>
            <a:endParaRPr lang="en-US" sz="36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buAutoNum type="arabicPeriod"/>
            </a:pPr>
            <a:endParaRPr lang="en-GB" sz="2800" dirty="0" smtClean="0">
              <a:solidFill>
                <a:schemeClr val="bg1"/>
              </a:solidFill>
              <a:latin typeface="Edmondsans Bold" pitchFamily="50" charset="0"/>
            </a:endParaRPr>
          </a:p>
          <a:p>
            <a:pPr marL="514350" indent="-514350">
              <a:buAutoNum type="arabicPeriod"/>
            </a:pPr>
            <a:r>
              <a:rPr lang="en-GB" sz="3200" dirty="0" smtClean="0">
                <a:solidFill>
                  <a:schemeClr val="bg1"/>
                </a:solidFill>
                <a:latin typeface="Edmondsans Bold" pitchFamily="50" charset="0"/>
              </a:rPr>
              <a:t>Given by the Holy Spirit</a:t>
            </a:r>
          </a:p>
          <a:p>
            <a:pPr marL="514350" indent="-514350">
              <a:buAutoNum type="arabicPeriod"/>
            </a:pPr>
            <a:endParaRPr lang="en-GB" sz="3200" dirty="0" smtClean="0">
              <a:solidFill>
                <a:schemeClr val="bg1"/>
              </a:solidFill>
              <a:latin typeface="Edmondsans Bold" pitchFamily="50" charset="0"/>
            </a:endParaRPr>
          </a:p>
          <a:p>
            <a:pPr marL="514350" indent="-514350">
              <a:buAutoNum type="arabicPeriod"/>
            </a:pPr>
            <a:r>
              <a:rPr lang="en-GB" sz="3200" dirty="0" smtClean="0">
                <a:solidFill>
                  <a:schemeClr val="bg1"/>
                </a:solidFill>
                <a:latin typeface="Edmondsans Bold" pitchFamily="50" charset="0"/>
              </a:rPr>
              <a:t>Intended to build up the church</a:t>
            </a:r>
          </a:p>
          <a:p>
            <a:pPr marL="514350" indent="-514350">
              <a:buAutoNum type="arabicPeriod"/>
            </a:pPr>
            <a:endParaRPr lang="en-GB" sz="3200" dirty="0" smtClean="0">
              <a:solidFill>
                <a:schemeClr val="bg1"/>
              </a:solidFill>
              <a:latin typeface="Edmondsans Bold" pitchFamily="50" charset="0"/>
            </a:endParaRPr>
          </a:p>
          <a:p>
            <a:pPr marL="514350" indent="-514350">
              <a:buAutoNum type="arabicPeriod"/>
            </a:pPr>
            <a:r>
              <a:rPr lang="en-GB" sz="3200" dirty="0" smtClean="0">
                <a:solidFill>
                  <a:schemeClr val="bg1"/>
                </a:solidFill>
                <a:latin typeface="Edmondsans Bold" pitchFamily="50" charset="0"/>
              </a:rPr>
              <a:t>Available to all believers</a:t>
            </a:r>
          </a:p>
          <a:p>
            <a:pPr marL="514350" indent="-514350">
              <a:buAutoNum type="arabicPeriod"/>
            </a:pPr>
            <a:endParaRPr lang="en-GB" sz="3200" dirty="0" smtClean="0">
              <a:solidFill>
                <a:schemeClr val="bg1"/>
              </a:solidFill>
              <a:latin typeface="Edmondsans Bold" pitchFamily="50" charset="0"/>
            </a:endParaRPr>
          </a:p>
          <a:p>
            <a:pPr marL="514350" indent="-514350">
              <a:buAutoNum type="arabicPeriod"/>
            </a:pPr>
            <a:endParaRPr lang="en-AU" sz="2800" dirty="0" smtClean="0">
              <a:solidFill>
                <a:schemeClr val="bg1"/>
              </a:solidFill>
              <a:latin typeface="Edmondsans Bold" pitchFamily="50" charset="0"/>
            </a:endParaRPr>
          </a:p>
          <a:p>
            <a:pPr marL="514350" indent="-514350">
              <a:buAutoNum type="arabicPeriod"/>
            </a:pP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4755</TotalTime>
  <Words>807</Words>
  <Application>Microsoft Office PowerPoint</Application>
  <PresentationFormat>On-screen Show (4:3)</PresentationFormat>
  <Paragraphs>165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Galvin</dc:creator>
  <cp:lastModifiedBy>Caleb Stott</cp:lastModifiedBy>
  <cp:revision>150</cp:revision>
  <dcterms:created xsi:type="dcterms:W3CDTF">2012-12-17T21:57:22Z</dcterms:created>
  <dcterms:modified xsi:type="dcterms:W3CDTF">2017-04-09T00:25:04Z</dcterms:modified>
</cp:coreProperties>
</file>